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Lst>
  <p:sldSz cy="6858000" cx="12192000"/>
  <p:notesSz cx="7104050" cy="10234600"/>
  <p:embeddedFontLst>
    <p:embeddedFont>
      <p:font typeface="Roboto Black"/>
      <p:bold r:id="rId93"/>
      <p:boldItalic r:id="rId94"/>
    </p:embeddedFont>
    <p:embeddedFont>
      <p:font typeface="Roboto Thin"/>
      <p:regular r:id="rId95"/>
      <p:bold r:id="rId96"/>
      <p:italic r:id="rId97"/>
      <p:boldItalic r:id="rId98"/>
    </p:embeddedFont>
    <p:embeddedFont>
      <p:font typeface="Roboto"/>
      <p:regular r:id="rId99"/>
      <p:bold r:id="rId100"/>
      <p:italic r:id="rId101"/>
      <p:boldItalic r:id="rId102"/>
    </p:embeddedFont>
    <p:embeddedFont>
      <p:font typeface="Titillium Web"/>
      <p:regular r:id="rId103"/>
      <p:bold r:id="rId104"/>
      <p:italic r:id="rId105"/>
      <p:boldItalic r:id="rId106"/>
    </p:embeddedFont>
    <p:embeddedFont>
      <p:font typeface="Courgette"/>
      <p:regular r:id="rId107"/>
    </p:embeddedFont>
    <p:embeddedFont>
      <p:font typeface="Quattrocento Sans"/>
      <p:regular r:id="rId108"/>
      <p:bold r:id="rId109"/>
      <p:italic r:id="rId110"/>
      <p:boldItalic r:id="rId111"/>
    </p:embeddedFont>
    <p:embeddedFont>
      <p:font typeface="Roboto Light"/>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6" roundtripDataSignature="AMtx7mhmm4/WJrHqtpf/YhMhyz7NgMnu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054382-E751-4F66-B50D-F8032EE1A391}">
  <a:tblStyle styleId="{64054382-E751-4F66-B50D-F8032EE1A391}" styleName="Table_0">
    <a:wholeTbl>
      <a:tcTxStyle b="off" i="off">
        <a:font>
          <a:latin typeface="Titillium"/>
          <a:ea typeface="Titillium"/>
          <a:cs typeface="Titillium"/>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8F0"/>
          </a:solidFill>
        </a:fill>
      </a:tcStyle>
    </a:wholeTbl>
    <a:band1H>
      <a:tcTxStyle/>
      <a:tcStyle>
        <a:fill>
          <a:solidFill>
            <a:srgbClr val="CACFDF"/>
          </a:solidFill>
        </a:fill>
      </a:tcStyle>
    </a:band1H>
    <a:band2H>
      <a:tcTxStyle/>
    </a:band2H>
    <a:band1V>
      <a:tcTxStyle/>
      <a:tcStyle>
        <a:fill>
          <a:solidFill>
            <a:srgbClr val="CACFDF"/>
          </a:solidFill>
        </a:fill>
      </a:tcStyle>
    </a:band1V>
    <a:band2V>
      <a:tcTxStyle/>
    </a:band2V>
    <a:lastCol>
      <a:tcTxStyle b="on" i="off">
        <a:font>
          <a:latin typeface="Titillium"/>
          <a:ea typeface="Titillium"/>
          <a:cs typeface="Titillium"/>
        </a:font>
        <a:schemeClr val="lt1"/>
      </a:tcTxStyle>
      <a:tcStyle>
        <a:fill>
          <a:solidFill>
            <a:schemeClr val="accent1"/>
          </a:solidFill>
        </a:fill>
      </a:tcStyle>
    </a:lastCol>
    <a:firstCol>
      <a:tcTxStyle b="on" i="off">
        <a:font>
          <a:latin typeface="Titillium"/>
          <a:ea typeface="Titillium"/>
          <a:cs typeface="Titillium"/>
        </a:font>
        <a:schemeClr val="lt1"/>
      </a:tcTxStyle>
      <a:tcStyle>
        <a:fill>
          <a:solidFill>
            <a:schemeClr val="accent1"/>
          </a:solidFill>
        </a:fill>
      </a:tcStyle>
    </a:firstCol>
    <a:lastRow>
      <a:tcTxStyle b="on" i="off">
        <a:font>
          <a:latin typeface="Titillium"/>
          <a:ea typeface="Titillium"/>
          <a:cs typeface="Titillium"/>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itillium"/>
          <a:ea typeface="Titillium"/>
          <a:cs typeface="Titillium"/>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Courgette-regular.fntdata"/><Relationship Id="rId106" Type="http://schemas.openxmlformats.org/officeDocument/2006/relationships/font" Target="fonts/TitilliumWeb-boldItalic.fntdata"/><Relationship Id="rId105" Type="http://schemas.openxmlformats.org/officeDocument/2006/relationships/font" Target="fonts/TitilliumWeb-italic.fntdata"/><Relationship Id="rId104" Type="http://schemas.openxmlformats.org/officeDocument/2006/relationships/font" Target="fonts/TitilliumWeb-bold.fntdata"/><Relationship Id="rId109" Type="http://schemas.openxmlformats.org/officeDocument/2006/relationships/font" Target="fonts/QuattrocentoSans-bold.fntdata"/><Relationship Id="rId108" Type="http://schemas.openxmlformats.org/officeDocument/2006/relationships/font" Target="fonts/QuattrocentoSans-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TitilliumWeb-regular.fntdata"/><Relationship Id="rId102" Type="http://schemas.openxmlformats.org/officeDocument/2006/relationships/font" Target="fonts/Roboto-boldItalic.fntdata"/><Relationship Id="rId101" Type="http://schemas.openxmlformats.org/officeDocument/2006/relationships/font" Target="fonts/Roboto-italic.fntdata"/><Relationship Id="rId100" Type="http://schemas.openxmlformats.org/officeDocument/2006/relationships/font" Target="fonts/Roboto-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Thin-regular.fntdata"/><Relationship Id="rId94" Type="http://schemas.openxmlformats.org/officeDocument/2006/relationships/font" Target="fonts/RobotoBlack-boldItalic.fntdata"/><Relationship Id="rId97" Type="http://schemas.openxmlformats.org/officeDocument/2006/relationships/font" Target="fonts/RobotoThin-italic.fntdata"/><Relationship Id="rId96" Type="http://schemas.openxmlformats.org/officeDocument/2006/relationships/font" Target="fonts/RobotoThin-bold.fntdata"/><Relationship Id="rId11" Type="http://schemas.openxmlformats.org/officeDocument/2006/relationships/slide" Target="slides/slide6.xml"/><Relationship Id="rId99" Type="http://schemas.openxmlformats.org/officeDocument/2006/relationships/font" Target="fonts/Roboto-regular.fntdata"/><Relationship Id="rId10" Type="http://schemas.openxmlformats.org/officeDocument/2006/relationships/slide" Target="slides/slide5.xml"/><Relationship Id="rId98" Type="http://schemas.openxmlformats.org/officeDocument/2006/relationships/font" Target="fonts/RobotoThin-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font" Target="fonts/RobotoBlack-bold.fntdata"/><Relationship Id="rId92" Type="http://schemas.openxmlformats.org/officeDocument/2006/relationships/slide" Target="slides/slide87.xml"/><Relationship Id="rId116" Type="http://customschemas.google.com/relationships/presentationmetadata" Target="metadata"/><Relationship Id="rId115" Type="http://schemas.openxmlformats.org/officeDocument/2006/relationships/font" Target="fonts/RobotoLight-boldItalic.fntdata"/><Relationship Id="rId15" Type="http://schemas.openxmlformats.org/officeDocument/2006/relationships/slide" Target="slides/slide10.xml"/><Relationship Id="rId110" Type="http://schemas.openxmlformats.org/officeDocument/2006/relationships/font" Target="fonts/QuattrocentoSans-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RobotoLight-italic.fntdata"/><Relationship Id="rId18" Type="http://schemas.openxmlformats.org/officeDocument/2006/relationships/slide" Target="slides/slide13.xml"/><Relationship Id="rId113" Type="http://schemas.openxmlformats.org/officeDocument/2006/relationships/font" Target="fonts/RobotoLight-bold.fntdata"/><Relationship Id="rId112" Type="http://schemas.openxmlformats.org/officeDocument/2006/relationships/font" Target="fonts/RobotoLight-regular.fntdata"/><Relationship Id="rId111" Type="http://schemas.openxmlformats.org/officeDocument/2006/relationships/font" Target="fonts/QuattrocentoSans-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8427" cy="513508"/>
          </a:xfrm>
          <a:prstGeom prst="rect">
            <a:avLst/>
          </a:prstGeom>
          <a:noFill/>
          <a:ln>
            <a:noFill/>
          </a:ln>
        </p:spPr>
        <p:txBody>
          <a:bodyPr anchorCtr="0" anchor="t" bIns="49525" lIns="99075" spcFirstLastPara="1" rIns="99075" wrap="square" tIns="495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992" y="0"/>
            <a:ext cx="3078427" cy="513508"/>
          </a:xfrm>
          <a:prstGeom prst="rect">
            <a:avLst/>
          </a:prstGeom>
          <a:noFill/>
          <a:ln>
            <a:noFill/>
          </a:ln>
        </p:spPr>
        <p:txBody>
          <a:bodyPr anchorCtr="0" anchor="t" bIns="49525" lIns="99075" spcFirstLastPara="1" rIns="99075" wrap="square" tIns="495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7"/>
            <a:ext cx="3078427" cy="513507"/>
          </a:xfrm>
          <a:prstGeom prst="rect">
            <a:avLst/>
          </a:prstGeom>
          <a:noFill/>
          <a:ln>
            <a:noFill/>
          </a:ln>
        </p:spPr>
        <p:txBody>
          <a:bodyPr anchorCtr="0" anchor="b" bIns="49525" lIns="99075" spcFirstLastPara="1" rIns="99075" wrap="square" tIns="495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marR="0" rtl="0" algn="r">
              <a:spcBef>
                <a:spcPts val="0"/>
              </a:spcBef>
              <a:spcAft>
                <a:spcPts val="0"/>
              </a:spcAft>
              <a:buNone/>
            </a:pPr>
            <a:fld id="{00000000-1234-1234-1234-123412341234}" type="slidenum">
              <a:rPr b="0" i="0" lang="fr-BE"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nances.belgium.be/fr/particuliers/famille/personnes_a_charge/enfants#q6" TargetMode="External"/><Relationship Id="rId3" Type="http://schemas.openxmlformats.org/officeDocument/2006/relationships/hyperlink" Target="https://finances.belgium.be/fr/particuliers/famille/situation_familiale/coparentalit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e4a57ec54d_0_0: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97" name="Google Shape;97;g3e4a57ec54d_0_0: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Un changement encore au niveau du calcul des ressources, cette fois de toute personne à charge, cela vise les bourses d’étude. Autrefois elles étaient toutes exclues du calcul des ressources. Dorénavant, </a:t>
            </a:r>
            <a:r>
              <a:rPr lang="fr-BE" u="sng"/>
              <a:t>si elles </a:t>
            </a:r>
            <a:r>
              <a:rPr b="1" lang="fr-BE" u="sng"/>
              <a:t>ouvrent des droits </a:t>
            </a:r>
            <a:r>
              <a:rPr lang="fr-BE" u="sng"/>
              <a:t>en matière de sécurité sociale</a:t>
            </a:r>
            <a:r>
              <a:rPr lang="fr-BE"/>
              <a:t>, elles entrent en compte dans le calcul des ressources. Concrètement, les bourses d'études classiques, d'enseignement secondaire ou supérieur ou les bourses de mobilité (type Erasmus), l'aide sociale ou les bourses de stage, ne font pas partie des ressources </a:t>
            </a:r>
            <a:r>
              <a:rPr b="1" lang="fr-BE"/>
              <a:t>car n’ouvrent pas de droits en matière de sécurité sociale</a:t>
            </a:r>
            <a:r>
              <a:rPr lang="fr-BE"/>
              <a:t>, alors que certaines bourses de recherche doctorale versées par les universités ou les bourses de recherche du FNRS, par exemple, sont désormais considérées comme ressources. </a:t>
            </a:r>
            <a:endParaRPr/>
          </a:p>
        </p:txBody>
      </p:sp>
      <p:sp>
        <p:nvSpPr>
          <p:cNvPr id="219" name="Google Shape;219;p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Restent deux changements (non visibles encore) pour ce cadre 2 des personnes à charge: ce sont les exclusions pures et simples de la </a:t>
            </a:r>
            <a:r>
              <a:rPr b="1" lang="fr-BE"/>
              <a:t>qualité</a:t>
            </a:r>
            <a:r>
              <a:rPr lang="fr-BE"/>
              <a:t> de toute personne à charge (donc inutile de calculer les ressources): </a:t>
            </a:r>
            <a:r>
              <a:rPr b="1" lang="fr-BE"/>
              <a:t>En premier (et c’est la plus importante) </a:t>
            </a:r>
            <a:r>
              <a:rPr lang="fr-BE"/>
              <a:t>toute personne qui perçoit un revenu d’intégration sociale ou un équivalent du revenu d’intégration </a:t>
            </a:r>
            <a:r>
              <a:rPr lang="fr-BE" u="sng"/>
              <a:t>est exclue de la qualité de personne à charge</a:t>
            </a:r>
            <a:r>
              <a:rPr lang="fr-BE"/>
              <a:t>; dès qu’une fiche 281,97 du CPAS est établie le bénéficiaire ne peut plus être une personne à charge (autonomie fiscale)  ; 2</a:t>
            </a:r>
            <a:r>
              <a:rPr baseline="30000" lang="fr-BE"/>
              <a:t>ème</a:t>
            </a:r>
            <a:r>
              <a:rPr lang="fr-BE"/>
              <a:t> exclusion : toute personne qui perçoit </a:t>
            </a:r>
            <a:r>
              <a:rPr lang="fr-BE" u="sng"/>
              <a:t>tout type de revenus professionnels</a:t>
            </a:r>
            <a:r>
              <a:rPr lang="fr-BE"/>
              <a:t> </a:t>
            </a:r>
            <a:r>
              <a:rPr lang="fr-BE" u="sng"/>
              <a:t>considéré comme frais professionnels dans le chef du contribuable (cela vise les rémunérations de salarié mais dorénavant aussi bénéfice, profits, rémunération de dirigeant d’entreprise) </a:t>
            </a:r>
            <a:endParaRPr/>
          </a:p>
          <a:p>
            <a:pPr indent="-109566" lvl="0" marL="185766"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i="1" lang="fr-BE"/>
              <a:t>- 1</a:t>
            </a:r>
            <a:r>
              <a:rPr baseline="30000" i="1" lang="fr-BE"/>
              <a:t>er</a:t>
            </a:r>
            <a:r>
              <a:rPr i="1" lang="fr-BE"/>
              <a:t> cas : (article 40,b de la loi du 18.12.2025) La loi est devenue très stricte puisqu’elle concerne aussi les enfants à charge: dès lors que votre enfant bénéficie de l'aide du CPAS (RIS), il prend son indépendance fiscale et ne peut plus être considéré à votre charge, même si le montant perçu est faible. Par revenu d’intégration, il faut entendre non seulement : * le revenu d’intégration octroyé en application de la loi du 26 mai 2002 relative au droit à l’intégration sociale et les allocations comparables relevant du droit étranger, mais également : * l’aide financière équivalente au revenu d’intégration octroyée en application de l’article 60, § 3, de la loi organique du 8 juillet 1976 relative aux CPAS, ainsi que les prestations similaires prévues par le droit étranger. </a:t>
            </a:r>
            <a:endParaRPr/>
          </a:p>
          <a:p>
            <a:pPr indent="0" lvl="0" marL="0" rtl="0" algn="l">
              <a:spcBef>
                <a:spcPts val="0"/>
              </a:spcBef>
              <a:spcAft>
                <a:spcPts val="0"/>
              </a:spcAft>
              <a:buClr>
                <a:schemeClr val="dk1"/>
              </a:buClr>
              <a:buSzPts val="1200"/>
              <a:buFont typeface="Calibri"/>
              <a:buNone/>
            </a:pPr>
            <a:r>
              <a:rPr i="1" lang="fr-BE"/>
              <a:t>- 2</a:t>
            </a:r>
            <a:r>
              <a:rPr baseline="30000" i="1" lang="fr-BE"/>
              <a:t>ème</a:t>
            </a:r>
            <a:r>
              <a:rPr i="1" lang="fr-BE"/>
              <a:t> cas : (article 40, a de la loi du 18.12.2025).  Auparavant, il suffisait qu’une personne perçoive des rémunérations « ordinaires » de ses parents pour être exclue comme personne à charge. À partir de l’exercice d’imposition 2026, l’article 145, al. 1er, 1° du CIR92 prévoit que l’on est exclu en tant que personne à charge dès lors que l’on perçoit des “revenus professionnels” qui constituent des frais professionnels pour les parents, la notion de revenu est donc étendues notamment aux  bénéfices et profits.</a:t>
            </a:r>
            <a:endParaRPr/>
          </a:p>
          <a:p>
            <a:pPr indent="-109566" lvl="0" marL="185766" rtl="0" algn="l">
              <a:spcBef>
                <a:spcPts val="0"/>
              </a:spcBef>
              <a:spcAft>
                <a:spcPts val="0"/>
              </a:spcAft>
              <a:buClr>
                <a:schemeClr val="dk1"/>
              </a:buClr>
              <a:buSzPts val="1200"/>
              <a:buFont typeface="Calibri"/>
              <a:buNone/>
            </a:pPr>
            <a:r>
              <a:t/>
            </a:r>
            <a:endParaRPr/>
          </a:p>
        </p:txBody>
      </p:sp>
      <p:sp>
        <p:nvSpPr>
          <p:cNvPr id="229" name="Google Shape;229;p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sz="1300">
                <a:latin typeface="Quattrocento Sans"/>
                <a:ea typeface="Quattrocento Sans"/>
                <a:cs typeface="Quattrocento Sans"/>
                <a:sym typeface="Quattrocento Sans"/>
              </a:rPr>
              <a:t>Gaëlle</a:t>
            </a:r>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Nous poursuivons les nouveautés et abordons maintenant le cadre 4. On va parler des flexi job pour les personnes qui ne sont pas pensionnées. Il y a toujours 2 conditions essentielles, l'existence et la conclusion d'un contrat-cadre préalable avant la première occupation et une cotisation patronale spéciale de 28%. </a:t>
            </a:r>
            <a:endParaRPr/>
          </a:p>
          <a:p>
            <a:pPr indent="0" lvl="0" marL="0" rtl="0" algn="l">
              <a:spcBef>
                <a:spcPts val="0"/>
              </a:spcBef>
              <a:spcAft>
                <a:spcPts val="0"/>
              </a:spcAft>
              <a:buNone/>
            </a:pPr>
            <a:r>
              <a:t/>
            </a:r>
            <a:endParaRPr sz="1300">
              <a:latin typeface="Quattrocento Sans"/>
              <a:ea typeface="Quattrocento Sans"/>
              <a:cs typeface="Quattrocento Sans"/>
              <a:sym typeface="Quattrocento Sans"/>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La nouveauté concerne le montant qui, sous respect de ces 2 conditions est exonéré. </a:t>
            </a:r>
            <a:endParaRPr/>
          </a:p>
          <a:p>
            <a:pPr indent="0" lvl="0" marL="0" rtl="0" algn="l">
              <a:spcBef>
                <a:spcPts val="0"/>
              </a:spcBef>
              <a:spcAft>
                <a:spcPts val="0"/>
              </a:spcAft>
              <a:buNone/>
            </a:pPr>
            <a:r>
              <a:t/>
            </a:r>
            <a:endParaRPr sz="1300">
              <a:latin typeface="Quattrocento Sans"/>
              <a:ea typeface="Quattrocento Sans"/>
              <a:cs typeface="Quattrocento Sans"/>
              <a:sym typeface="Quattrocento Sans"/>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Un flexijober qui n’est pas pensionné a maintenant droit à une exonération de 18.000€ eu lieu de 12.000.</a:t>
            </a:r>
            <a:endParaRPr/>
          </a:p>
          <a:p>
            <a:pPr indent="0" lvl="0" marL="0" rtl="0" algn="l">
              <a:spcBef>
                <a:spcPts val="0"/>
              </a:spcBef>
              <a:spcAft>
                <a:spcPts val="0"/>
              </a:spcAft>
              <a:buNone/>
            </a:pPr>
            <a:r>
              <a:t/>
            </a:r>
            <a:endParaRPr sz="1300">
              <a:latin typeface="Quattrocento Sans"/>
              <a:ea typeface="Quattrocento Sans"/>
              <a:cs typeface="Quattrocento Sans"/>
              <a:sym typeface="Quattrocento Sans"/>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 Comme pour l’exercice 2025, il va encoder le total des sommes perçues et qui figurent sur ses fiches fiscales aux codes 1262 ou 2262 et l'exonération correcte sera calculée et appliquée automatiquement par le programme de calcul.  donc le surplus, bien qu'il n'ait pas été déclaré au code 1250, il sera bien imposé en tant que rémunération.</a:t>
            </a:r>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 </a:t>
            </a:r>
            <a:r>
              <a:rPr lang="fr-BE"/>
              <a:t> </a:t>
            </a:r>
            <a:br>
              <a:rPr lang="fr-BE"/>
            </a:br>
            <a:r>
              <a:rPr b="1" lang="fr-BE">
                <a:highlight>
                  <a:srgbClr val="FFFF00"/>
                </a:highlight>
              </a:rPr>
              <a:t>Pour les pensionnés</a:t>
            </a:r>
            <a:r>
              <a:rPr lang="fr-BE">
                <a:highlight>
                  <a:srgbClr val="FFFF00"/>
                </a:highlight>
              </a:rPr>
              <a:t>, </a:t>
            </a:r>
            <a:r>
              <a:rPr lang="fr-BE"/>
              <a:t>il n'y a pas d'imposition, totalement exonérés.  Cela ne demande pas d'encodage dans la déclaration. Même si l'info figure en "renseignements" en bas de la fiche de pension 281.11.  (Cela sera aussi mentionné pour info sur l'avertissement extrait de rôle. (pour info et calcul des ressources personne à charge) )</a:t>
            </a:r>
            <a:br>
              <a:rPr lang="fr-BE"/>
            </a:br>
            <a:endParaRPr/>
          </a:p>
          <a:p>
            <a:pPr indent="0" lvl="0" marL="0" rtl="0" algn="l">
              <a:spcBef>
                <a:spcPts val="0"/>
              </a:spcBef>
              <a:spcAft>
                <a:spcPts val="0"/>
              </a:spcAft>
              <a:buNone/>
            </a:pPr>
            <a:r>
              <a:t/>
            </a:r>
            <a:endParaRPr/>
          </a:p>
        </p:txBody>
      </p:sp>
      <p:sp>
        <p:nvSpPr>
          <p:cNvPr id="241" name="Google Shape;241;p1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Autre nouveauté dans ce cadre 4, elle concerne la prolongation d'un an, donc jusqu'au 31 décembre 2026, du régime qui permet d'imposer distinctement, c'est-à-dire à 33%, les revenus des pensionnés qui reprennent le travail. dans le secteur des soins les codes 1263//2163 restent donc présents dans la déclaration 2026 </a:t>
            </a:r>
            <a:endParaRPr/>
          </a:p>
        </p:txBody>
      </p:sp>
      <p:sp>
        <p:nvSpPr>
          <p:cNvPr id="259" name="Google Shape;259;p1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sz="1500">
                <a:latin typeface="Quattrocento Sans"/>
                <a:ea typeface="Quattrocento Sans"/>
                <a:cs typeface="Quattrocento Sans"/>
                <a:sym typeface="Quattrocento Sans"/>
              </a:rPr>
              <a:t>Autre spécificité de la déclaration 2026, C'est le maintien du régime spécifique de relance relatif aux 120 h supplémentaires volontaires prestées en plus du contingent de base de 100Heure. </a:t>
            </a:r>
            <a:endParaRPr/>
          </a:p>
          <a:p>
            <a:pPr indent="0" lvl="0" marL="0" rtl="0" algn="l">
              <a:spcBef>
                <a:spcPts val="0"/>
              </a:spcBef>
              <a:spcAft>
                <a:spcPts val="0"/>
              </a:spcAft>
              <a:buNone/>
            </a:pPr>
            <a:r>
              <a:t/>
            </a:r>
            <a:endParaRPr sz="1500">
              <a:latin typeface="Quattrocento Sans"/>
              <a:ea typeface="Quattrocento Sans"/>
              <a:cs typeface="Quattrocento Sans"/>
              <a:sym typeface="Quattrocento Sans"/>
            </a:endParaRPr>
          </a:p>
          <a:p>
            <a:pPr indent="0" lvl="0" marL="0" rtl="0" algn="l">
              <a:spcBef>
                <a:spcPts val="0"/>
              </a:spcBef>
              <a:spcAft>
                <a:spcPts val="0"/>
              </a:spcAft>
              <a:buNone/>
            </a:pPr>
            <a:r>
              <a:rPr lang="fr-BE" sz="1500">
                <a:latin typeface="Quattrocento Sans"/>
                <a:ea typeface="Quattrocento Sans"/>
                <a:cs typeface="Quattrocento Sans"/>
                <a:sym typeface="Quattrocento Sans"/>
              </a:rPr>
              <a:t>Cette mesure de relance qui n’est pas nouvelle, elle existait déjà pour les exercices d'imposition précédents, est donc maintenue pour toute l'année 2025. </a:t>
            </a:r>
            <a:endParaRPr/>
          </a:p>
          <a:p>
            <a:pPr indent="0" lvl="0" marL="0" rtl="0" algn="l">
              <a:spcBef>
                <a:spcPts val="0"/>
              </a:spcBef>
              <a:spcAft>
                <a:spcPts val="0"/>
              </a:spcAft>
              <a:buNone/>
            </a:pPr>
            <a:r>
              <a:t/>
            </a:r>
            <a:endParaRPr sz="1500">
              <a:latin typeface="Quattrocento Sans"/>
              <a:ea typeface="Quattrocento Sans"/>
              <a:cs typeface="Quattrocento Sans"/>
              <a:sym typeface="Quattrocento Sans"/>
            </a:endParaRPr>
          </a:p>
          <a:p>
            <a:pPr indent="0" lvl="0" marL="0" rtl="0" algn="l">
              <a:spcBef>
                <a:spcPts val="0"/>
              </a:spcBef>
              <a:spcAft>
                <a:spcPts val="0"/>
              </a:spcAft>
              <a:buNone/>
            </a:pPr>
            <a:r>
              <a:rPr lang="fr-BE" sz="1500">
                <a:latin typeface="Quattrocento Sans"/>
                <a:ea typeface="Quattrocento Sans"/>
                <a:cs typeface="Quattrocento Sans"/>
                <a:sym typeface="Quattrocento Sans"/>
              </a:rPr>
              <a:t>Concrètement ces heures de relance bénéficient d’une exonération totale des lois sociales comme des impôts. </a:t>
            </a:r>
            <a:endParaRPr/>
          </a:p>
          <a:p>
            <a:pPr indent="0" lvl="0" marL="0" rtl="0" algn="l">
              <a:spcBef>
                <a:spcPts val="0"/>
              </a:spcBef>
              <a:spcAft>
                <a:spcPts val="0"/>
              </a:spcAft>
              <a:buNone/>
            </a:pPr>
            <a:r>
              <a:t/>
            </a:r>
            <a:endParaRPr sz="1500">
              <a:latin typeface="Quattrocento Sans"/>
              <a:ea typeface="Quattrocento Sans"/>
              <a:cs typeface="Quattrocento Sans"/>
              <a:sym typeface="Quattrocento Sans"/>
            </a:endParaRPr>
          </a:p>
          <a:p>
            <a:pPr indent="0" lvl="0" marL="0" rtl="0" algn="l">
              <a:spcBef>
                <a:spcPts val="0"/>
              </a:spcBef>
              <a:spcAft>
                <a:spcPts val="0"/>
              </a:spcAft>
              <a:buNone/>
            </a:pPr>
            <a:r>
              <a:rPr lang="fr-BE" sz="1500">
                <a:latin typeface="Quattrocento Sans"/>
                <a:ea typeface="Quattrocento Sans"/>
                <a:cs typeface="Quattrocento Sans"/>
                <a:sym typeface="Quattrocento Sans"/>
              </a:rPr>
              <a:t>Dans la mesure où cette exonération est limitée aux rémunérations payées au </a:t>
            </a:r>
            <a:r>
              <a:rPr lang="fr-BE" sz="1500">
                <a:solidFill>
                  <a:srgbClr val="6E6E6E"/>
                </a:solidFill>
                <a:latin typeface="Arial"/>
                <a:ea typeface="Arial"/>
                <a:cs typeface="Arial"/>
                <a:sym typeface="Arial"/>
              </a:rPr>
              <a:t>plus tard à la fin de la 2</a:t>
            </a:r>
            <a:r>
              <a:rPr baseline="30000" lang="fr-BE" sz="1500">
                <a:solidFill>
                  <a:srgbClr val="6E6E6E"/>
                </a:solidFill>
                <a:latin typeface="Arial"/>
                <a:ea typeface="Arial"/>
                <a:cs typeface="Arial"/>
                <a:sym typeface="Arial"/>
              </a:rPr>
              <a:t>ème</a:t>
            </a:r>
            <a:r>
              <a:rPr lang="fr-BE" sz="1500">
                <a:solidFill>
                  <a:srgbClr val="6E6E6E"/>
                </a:solidFill>
                <a:latin typeface="Arial"/>
                <a:ea typeface="Arial"/>
                <a:cs typeface="Arial"/>
                <a:sym typeface="Arial"/>
              </a:rPr>
              <a:t> année civile suivant celle au cours de laquelle les heures supplémentaires ont été prestées, aucun report du contingent restant de 2022 n’est possible. L’exonération du contingent non utilisé relatif au 2</a:t>
            </a:r>
            <a:r>
              <a:rPr baseline="30000" lang="fr-BE" sz="1500">
                <a:solidFill>
                  <a:srgbClr val="6E6E6E"/>
                </a:solidFill>
                <a:latin typeface="Arial"/>
                <a:ea typeface="Arial"/>
                <a:cs typeface="Arial"/>
                <a:sym typeface="Arial"/>
              </a:rPr>
              <a:t>ème</a:t>
            </a:r>
            <a:r>
              <a:rPr lang="fr-BE" sz="1500">
                <a:solidFill>
                  <a:srgbClr val="6E6E6E"/>
                </a:solidFill>
                <a:latin typeface="Arial"/>
                <a:ea typeface="Arial"/>
                <a:cs typeface="Arial"/>
                <a:sym typeface="Arial"/>
              </a:rPr>
              <a:t> semestre 2023 ainsi qu’à l’année 2024 et qui aurait été payé en 2025 peut toujours être demandée via les rubriques 13,b et 13,c.</a:t>
            </a:r>
            <a:endParaRPr sz="1500">
              <a:latin typeface="Quattrocento Sans"/>
              <a:ea typeface="Quattrocento Sans"/>
              <a:cs typeface="Quattrocento Sans"/>
              <a:sym typeface="Quattrocento Sans"/>
            </a:endParaRPr>
          </a:p>
        </p:txBody>
      </p:sp>
      <p:sp>
        <p:nvSpPr>
          <p:cNvPr id="274" name="Google Shape;274;p1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Autre changement dans ce cadre 4, il concerne la disparition des codes relatifs à la prime pouvoir d'achat. Cette prime de maximum 750Eur  qui pouvait être accordée et  payée par les employeurs en 2023 et 2024 bénéficiait d’une exonération via les code 1386 et 2386. Cette prime a disparu en 2025 et par conséquent les codes relatifs à son exonération ont également disparu de la déclaration.   </a:t>
            </a:r>
            <a:endParaRPr/>
          </a:p>
        </p:txBody>
      </p:sp>
      <p:sp>
        <p:nvSpPr>
          <p:cNvPr id="288" name="Google Shape;288;p1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Toujours dans le cadre 4, le forfait navetteur Qui permettait donc de majorer le forfait de frais professionnels forfaitaires pour les longs trajets, domicile, lieu de travail donc, lorsque le contribuable effectue plus de 75 km pour se rendre sur son lieu de travail, Et bien cette majoration du forfait disparaît. Mais la possibilité demeure pour le contribuable qui fait de longs trajets de postuler ces frais réels. </a:t>
            </a:r>
            <a:endParaRPr/>
          </a:p>
        </p:txBody>
      </p:sp>
      <p:sp>
        <p:nvSpPr>
          <p:cNvPr id="300" name="Google Shape;300;p1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il s'agit d'un changement concernant le pourcentage de déductibilité ou d'impossibilité selon que l'on reçoit ou l'on paie des rentes alimentaires, donc c'est ce pourcentage qui historiquement était de 80% qui va maintenant être revu à la baisse. Dans un premier temps pour l'exercice d'imposition 2026, ce pourcentage passe à 70%. </a:t>
            </a:r>
            <a:endParaRPr/>
          </a:p>
          <a:p>
            <a:pPr indent="0" lvl="0" marL="0" rtl="0" algn="l">
              <a:spcBef>
                <a:spcPts val="0"/>
              </a:spcBef>
              <a:spcAft>
                <a:spcPts val="0"/>
              </a:spcAft>
              <a:buNone/>
            </a:pPr>
            <a:r>
              <a:rPr lang="fr-BE"/>
              <a:t>Pour l'exercice d'imposition 2027, il sera de 60% et atteindra 50% dès l'exercice d'imposition 2028. Ici, au niveau de l'encodage, rien ne change, les codes restent inchangés et il est vous est toujours demandé de renseigner 100% du montant réellement payé ou perçu. C'est le calcul qui va se charger d'appliquer. Automatiquement, la nouvelle limite de 70%. </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BE"/>
              <a:t>Autre particularité pour les rentes alimentaires payées à partir du 1er janvier 2026</a:t>
            </a:r>
            <a:r>
              <a:rPr lang="fr-BE"/>
              <a:t>, une condition géographique stricte a été ajoutée. La rente ne sera déductible (à 70%) que si le bénéficiaire est un résident d'un État membre de l'Espace Économique Européen (EEE) ou de la Suisse.</a:t>
            </a:r>
            <a:endParaRPr/>
          </a:p>
        </p:txBody>
      </p:sp>
      <p:sp>
        <p:nvSpPr>
          <p:cNvPr id="314" name="Google Shape;314;p1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fr-BE"/>
              <a:t>Nous poursuivons les nouveautés de la déclaration 2026 et abordons le cadre 7 où deux nouvelles mesures ont engendré l’ajout de nouveaux codes.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fr-BE"/>
              <a:t>La première mesure appelée Carried interest ne concerne que les gestionnaires de fonds qui perçoivent une prime sur la performance du fond. Cette prime sera considérée comme un revenu mobilier si elle a été payée à partir du 29/7/25 et non plus requalifiée comme revenu professionnel. Elle sera à déclarer aux nouveaux codes 1167/2167 ou 1442/2442 selon que le précompte mobilier a été retenu à la source ou pas.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Les fonds d'investissement sont dans la plupart des cas constitués dans le but d'investir un capital qui est récolté auprès d’investisseurs et de réaliser une plus-value au bénéfice de ces investisseurs dans un délai relativement court. Les gestionnaires de ces fonds investissent eux aussi dans le fonds d'investissement concerné et pour ce faire, ils vont acquérir ce qu'on appelle des parts (appelées carried interest shares) ou ils vont recevoir des options sur des actions de ce type-là. Ces mécanismes ne donnent généralement droit à une participation aux bénéfices que lorsque les performances du Fonds franchissent un certain seuil. Et désormais, lorsque ces primes de performance seront perçues par une personne physique, ces primes seront qualifiées de revenus mobiliers et elles seront taxées distinctement. À 25%. Pas d’additionnels communaux.</a:t>
            </a:r>
            <a:endParaRPr/>
          </a:p>
          <a:p>
            <a:pPr indent="0" lvl="0" marL="0" rtl="0" algn="l">
              <a:spcBef>
                <a:spcPts val="0"/>
              </a:spcBef>
              <a:spcAft>
                <a:spcPts val="0"/>
              </a:spcAft>
              <a:buNone/>
            </a:pPr>
            <a:r>
              <a:rPr lang="fr-BE"/>
              <a:t>Pas de requalification possible en revenus professionnels sur base de l’article 37 CIR92.</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330" name="Google Shape;330;p1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Deuxième nouveauté de ce cadre 7, c’est l’ajout d’un tarif distinct de 6,5% sur les dividendes perçus à partir du 29/7/25 via des réserves de liquidation maintenues pendant au moins 3 ans et max 5 ans au sein de la société distributrice.</a:t>
            </a:r>
            <a:endParaRPr/>
          </a:p>
          <a:p>
            <a:pPr indent="0" lvl="0" marL="0" rtl="0" algn="l">
              <a:spcBef>
                <a:spcPts val="0"/>
              </a:spcBef>
              <a:spcAft>
                <a:spcPts val="0"/>
              </a:spcAft>
              <a:buNone/>
            </a:pPr>
            <a:r>
              <a:rPr lang="fr-BE"/>
              <a:t>Ces dividendes sont à déclarer aux nouveaux codes x163 ou x446 selon que le précompte a été retenu à la source ou pas.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fr-BE"/>
              <a:t>=&gt; Je cède maintenant la parole à Dominique qui va poursuivre ces nouveautés et aborder le cadre 9.</a:t>
            </a:r>
            <a:endParaRPr/>
          </a:p>
        </p:txBody>
      </p:sp>
      <p:sp>
        <p:nvSpPr>
          <p:cNvPr id="345" name="Google Shape;345;p1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e4a57ec54d_0_316: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08" name="Google Shape;108;g3e4a57ec54d_0_316: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165100" rtl="0" algn="l">
              <a:lnSpc>
                <a:spcPct val="130000"/>
              </a:lnSpc>
              <a:spcBef>
                <a:spcPts val="0"/>
              </a:spcBef>
              <a:spcAft>
                <a:spcPts val="0"/>
              </a:spcAft>
              <a:buClr>
                <a:schemeClr val="dk1"/>
              </a:buClr>
              <a:buSzPts val="1700"/>
              <a:buFont typeface="Calibri"/>
              <a:buNone/>
            </a:pPr>
            <a:r>
              <a:t/>
            </a:r>
            <a:endParaRPr b="0" i="0" sz="1200" u="none" cap="none" strike="noStrike">
              <a:solidFill>
                <a:srgbClr val="011D30"/>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Domi </a:t>
            </a:r>
            <a:r>
              <a:rPr lang="fr-BE"/>
              <a:t>Abordons maintenant le </a:t>
            </a:r>
            <a:r>
              <a:rPr lang="fr-BE" u="sng"/>
              <a:t>dernier gros bloc </a:t>
            </a:r>
            <a:r>
              <a:rPr lang="fr-BE"/>
              <a:t>de modification de la déclaration 2026 ;il concerne le cadre 9 des intérêts et amortissements en capital où de nombreux codes disparaissent. Commençons par les réductions régionales qui sont les réductions relatives aux dépenses pour l’habitation propre du contribuable càd l’habitation qu’il </a:t>
            </a:r>
            <a:r>
              <a:rPr lang="fr-BE" u="sng"/>
              <a:t>occupe personnellement </a:t>
            </a:r>
            <a:r>
              <a:rPr b="1" lang="fr-BE" u="sng"/>
              <a:t>au moment des paiements</a:t>
            </a:r>
            <a:r>
              <a:rPr lang="fr-BE"/>
              <a:t>. </a:t>
            </a:r>
            <a:r>
              <a:rPr b="1" lang="fr-BE"/>
              <a:t>Pour rappel, il y a une déclaration fiscale par région. Et c’est la résidence principale du contribuable au 01/01/2026 qui détermine sa région. (ce n’est pas le moment de la dépense). </a:t>
            </a:r>
            <a:r>
              <a:rPr lang="fr-BE" u="sng"/>
              <a:t>Voyons d’abord la région flamande</a:t>
            </a:r>
            <a:r>
              <a:rPr lang="fr-BE" u="none"/>
              <a:t>. I</a:t>
            </a:r>
            <a:r>
              <a:rPr lang="fr-BE"/>
              <a:t>l existait un bonus logement flamand dit de 2e génération qui était possible uniquement pour les emprunts conclus en 2015, Ce système permettait une majoration du montant de base pendant les 10 premières années de l'emprunt. Cette majoration disparait vu que 2025 est la 11</a:t>
            </a:r>
            <a:r>
              <a:rPr baseline="30000" lang="fr-BE"/>
              <a:t>ème</a:t>
            </a:r>
            <a:r>
              <a:rPr lang="fr-BE"/>
              <a:t> année de l’emprunt de 2015 et par conséquent  toutes les questions relatives à cette majoration disparaissent également. C’est donc un « nettoyage » attendu.</a:t>
            </a:r>
            <a:endParaRPr/>
          </a:p>
        </p:txBody>
      </p:sp>
      <p:sp>
        <p:nvSpPr>
          <p:cNvPr id="357" name="Google Shape;357;p1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1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En région bruxelloise</a:t>
            </a:r>
            <a:r>
              <a:rPr lang="fr-BE"/>
              <a:t>, il existait aussi un bonus logement bruxellois dit de 2e génération, valable, lui, pour les emprunts conclus en 2015 et 2016. Ici aussi, pendant les 10 premières années de l'emprunt, une majoration du montant de base était octroyée. Pour vérifier si l'on se trouve toujours dans la période des 10 ans qui suit la conclusion de l'emprunt des questions Complémentaire doivent être complétées. Ces questions sont toujours valables pour les prêts conclus en 2016 avec adaptation du libellé pour exclure les emprunts conclus en 2015 qui en 2025 sont dans leur  11</a:t>
            </a:r>
            <a:r>
              <a:rPr baseline="30000" lang="fr-BE"/>
              <a:t>ème</a:t>
            </a:r>
            <a:r>
              <a:rPr lang="fr-BE"/>
              <a:t> année. (« nettoyage » normal)</a:t>
            </a:r>
            <a:endParaRPr/>
          </a:p>
        </p:txBody>
      </p:sp>
      <p:sp>
        <p:nvSpPr>
          <p:cNvPr id="368" name="Google Shape;368;p1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En région wallonne</a:t>
            </a:r>
            <a:r>
              <a:rPr lang="fr-BE"/>
              <a:t>, deux modifications du cadre 9 toujours ici </a:t>
            </a:r>
            <a:r>
              <a:rPr b="1" lang="fr-BE"/>
              <a:t>relatif aux réductions régionales </a:t>
            </a:r>
            <a:r>
              <a:rPr lang="fr-BE"/>
              <a:t>(habitation propre au moment des paiements). La première vraie grosse modification concerne le chèque habitat. La région wallonne a décidé de baisser les droits d'enregistrement pour l'achat de l'habitation propre à 3% au lieu du taux normal de 12,5 % . En contrepartie, le régime du chèque habitat est purement et simplement supprimé </a:t>
            </a:r>
            <a:r>
              <a:rPr b="1" lang="fr-BE"/>
              <a:t>pour tous les emprunts conclus à partir du 1 janvier 2025</a:t>
            </a:r>
            <a:r>
              <a:rPr lang="fr-BE"/>
              <a:t>.  Mais donc l'avantage reste pour les emprunts conclus avant le 01/01/2025, précisément entre 2016 et 2024. </a:t>
            </a:r>
            <a:endParaRPr/>
          </a:p>
        </p:txBody>
      </p:sp>
      <p:sp>
        <p:nvSpPr>
          <p:cNvPr id="378" name="Google Shape;378;p2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En région wallonne toujours, on fait aussi le nettoyage « attendu » du le bonus logement wallon de 2</a:t>
            </a:r>
            <a:r>
              <a:rPr baseline="30000" lang="fr-BE"/>
              <a:t>ème</a:t>
            </a:r>
            <a:r>
              <a:rPr lang="fr-BE"/>
              <a:t> générations. De même que pour la région bruxelloise, les questions relatives à la majoration du montant de base pendant les 10 premières années ont par conséquent été adaptées pour ne concerner que les emprunts conclus en 2016 pour qui l’année 2025 est leur 10</a:t>
            </a:r>
            <a:r>
              <a:rPr baseline="30000" lang="fr-BE"/>
              <a:t>ème</a:t>
            </a:r>
            <a:r>
              <a:rPr lang="fr-BE"/>
              <a:t> (et dernière année de droit à majoration) et exclure ceux de 2015. </a:t>
            </a:r>
            <a:endParaRPr/>
          </a:p>
        </p:txBody>
      </p:sp>
      <p:sp>
        <p:nvSpPr>
          <p:cNvPr id="391" name="Google Shape;391;p2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Toujours cadre IX </a:t>
            </a:r>
            <a:r>
              <a:rPr lang="fr-BE"/>
              <a:t>mais voyons le FEDERAL </a:t>
            </a:r>
            <a:r>
              <a:rPr b="1" lang="fr-BE"/>
              <a:t>qui vise donc l'habitation « non propre »  </a:t>
            </a:r>
            <a:r>
              <a:rPr lang="fr-BE"/>
              <a:t>donc les résidences secondaires et celles que le contribuable donnée en location au moment des paiements ( intérêts et amortissements en K).  Depuis la 6ème réforme de l'État (2014), l’Etat fédéral n'est plus compétent </a:t>
            </a:r>
            <a:r>
              <a:rPr b="1" lang="fr-BE"/>
              <a:t>que</a:t>
            </a:r>
            <a:r>
              <a:rPr lang="fr-BE"/>
              <a:t> pour ces habitations "</a:t>
            </a:r>
            <a:r>
              <a:rPr b="1" lang="fr-BE"/>
              <a:t>non propres</a:t>
            </a:r>
            <a:r>
              <a:rPr lang="fr-BE"/>
              <a:t>"  ainsi depuis l’exercice d’imposition 2015, le contribuable pouvait obtenir 3 types de réduction </a:t>
            </a:r>
            <a:r>
              <a:rPr b="1" lang="fr-BE"/>
              <a:t>fédérale</a:t>
            </a:r>
            <a:r>
              <a:rPr lang="fr-BE"/>
              <a:t> : • La réduction épargne logement fédérale • Le bonus-logement fédéral • L’épargne à long terme fédérale</a:t>
            </a:r>
            <a:endParaRPr/>
          </a:p>
          <a:p>
            <a:pPr indent="0" lvl="0" marL="0" rtl="0" algn="l">
              <a:spcBef>
                <a:spcPts val="0"/>
              </a:spcBef>
              <a:spcAft>
                <a:spcPts val="0"/>
              </a:spcAft>
              <a:buNone/>
            </a:pPr>
            <a:r>
              <a:rPr lang="fr-BE"/>
              <a:t>A partir de l’exercice d’imposition 2026, tous ces avantages tombent.  </a:t>
            </a:r>
            <a:endParaRPr/>
          </a:p>
          <a:p>
            <a:pPr indent="0" lvl="0" marL="0" rtl="0" algn="l">
              <a:spcBef>
                <a:spcPts val="0"/>
              </a:spcBef>
              <a:spcAft>
                <a:spcPts val="0"/>
              </a:spcAft>
              <a:buNone/>
            </a:pPr>
            <a:r>
              <a:rPr lang="fr-BE"/>
              <a:t>Commençons par les </a:t>
            </a:r>
            <a:r>
              <a:rPr lang="fr-BE">
                <a:solidFill>
                  <a:schemeClr val="dk1"/>
                </a:solidFill>
              </a:rPr>
              <a:t>intérêts ordinaires et les intérêts complémentaires, la réduction d’impôt fédérale ou la déduction fédérale (fameux code 146) sont supprimées. Cela vaut pour tous les emprunts : nouveaux et anciens. Seule subsiste la </a:t>
            </a:r>
            <a:r>
              <a:rPr lang="fr-BE">
                <a:solidFill>
                  <a:schemeClr val="accent1"/>
                </a:solidFill>
              </a:rPr>
              <a:t>déduction fédérale pour les redevances d’emphytéose et de superficie</a:t>
            </a:r>
            <a:r>
              <a:rPr lang="fr-BE">
                <a:solidFill>
                  <a:schemeClr val="dk1"/>
                </a:solidFill>
              </a:rPr>
              <a:t>.</a:t>
            </a:r>
            <a:endParaRPr>
              <a:solidFill>
                <a:schemeClr val="dk1"/>
              </a:solidFill>
            </a:endParaRPr>
          </a:p>
          <a:p>
            <a:pPr indent="0" lvl="0" marL="0" rtl="0" algn="l">
              <a:spcBef>
                <a:spcPts val="0"/>
              </a:spcBef>
              <a:spcAft>
                <a:spcPts val="0"/>
              </a:spcAft>
              <a:buNone/>
            </a:pPr>
            <a:r>
              <a:t/>
            </a:r>
            <a:endParaRPr/>
          </a:p>
        </p:txBody>
      </p:sp>
      <p:sp>
        <p:nvSpPr>
          <p:cNvPr id="401" name="Google Shape;401;p2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Le paysage des réductions fédérales est donc radicalement simplifié par une mesure d'extinction. Les régimes spécifiques du Bonus Logement fédéral et de l’Épargne-logement fédérale sont supprimés </a:t>
            </a:r>
            <a:r>
              <a:rPr b="1" lang="fr-BE"/>
              <a:t>en tant que tels ! Cependant et cela concerne le capital uniquement, </a:t>
            </a:r>
            <a:r>
              <a:rPr lang="fr-BE"/>
              <a:t>les contribuables conservent leurs droits acquis via un "basculement" vers la </a:t>
            </a:r>
            <a:r>
              <a:rPr lang="fr-BE" u="sng"/>
              <a:t>réduction pour Épargne à long terme au taux unique de 30 %, </a:t>
            </a:r>
            <a:r>
              <a:rPr lang="fr-BE"/>
              <a:t>pour autant que l'emprunt ait été contracté </a:t>
            </a:r>
            <a:r>
              <a:rPr b="1" lang="fr-BE"/>
              <a:t>avant le </a:t>
            </a:r>
            <a:r>
              <a:rPr b="1" lang="fr-BE" u="sng"/>
              <a:t>01.01.2024</a:t>
            </a:r>
            <a:r>
              <a:rPr b="1" lang="fr-BE"/>
              <a:t>. </a:t>
            </a:r>
            <a:r>
              <a:rPr b="0" i="1" lang="fr-BE"/>
              <a:t>(codes maintenus </a:t>
            </a:r>
            <a:r>
              <a:rPr i="1" lang="fr-BE" u="sng"/>
              <a:t>358 pour le K et 353 assurances solde restant dû), </a:t>
            </a:r>
            <a:r>
              <a:rPr b="0" lang="fr-BE"/>
              <a:t>En effet les emprunts « secondes résidences » étaient déjà rayés de l’Epargne long terme depuis le 01/01/2024 . Il ne restait plus que les intérêts (146) qui sont aussi ainsi supprimés pour l’exercice 2026 nous venons de le voir à la dia précédente. </a:t>
            </a:r>
            <a:endParaRPr/>
          </a:p>
        </p:txBody>
      </p:sp>
      <p:sp>
        <p:nvSpPr>
          <p:cNvPr id="419" name="Google Shape;419;p2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Passons au cadre 10 avec toutes les autres dépenses donnant droit à réduction d’impôt. Il subit aussi un nettoyage. </a:t>
            </a:r>
            <a:r>
              <a:rPr b="1" lang="fr-BE"/>
              <a:t>Au niveau régional </a:t>
            </a:r>
            <a:r>
              <a:rPr lang="fr-BE"/>
              <a:t>d’abord. Ce sont les dépenses des résidents de la Flandre qui subissent des suppressions : dépenses pour rénovation des monuments protégés, chèques ALE et titres-service sont supprimés. Hormis la dépense monuments protégés déjà supprimées antérieurement pour les résidents de la région de Bruxelles et maintenue en Wallonie, les titres services et chèques ALE demeurent pour les résidents de Wallonie et Bxls. </a:t>
            </a:r>
            <a:endParaRPr/>
          </a:p>
        </p:txBody>
      </p:sp>
      <p:sp>
        <p:nvSpPr>
          <p:cNvPr id="436" name="Google Shape;436;p2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2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Quant au niveau fédéral du cadre 10, c’est à nouveau une série de suppression d’avantages comme vous pouvez le constater. Citons entre autres les primes d’assurance protection juridique (281.63), les maisons basse énergie/passives/zéro énergie, les motos, tricycles ou quadricycles électriques  et les frais d’adoption</a:t>
            </a:r>
            <a:endParaRPr/>
          </a:p>
          <a:p>
            <a:pPr indent="0" lvl="0" marL="0" rtl="0" algn="l">
              <a:spcBef>
                <a:spcPts val="0"/>
              </a:spcBef>
              <a:spcAft>
                <a:spcPts val="0"/>
              </a:spcAft>
              <a:buNone/>
            </a:pPr>
            <a:r>
              <a:t/>
            </a:r>
            <a:endParaRPr/>
          </a:p>
        </p:txBody>
      </p:sp>
      <p:sp>
        <p:nvSpPr>
          <p:cNvPr id="454" name="Google Shape;454;p2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2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Un mot sur la durée de conservation des documents (Art. 315 et 315bis): Contrairement à la tendance récente d'allongement des délais, la loi réduit la durée légale de conservation des livres, documents fiscaux et supports informatiques qui passe de 10 ans à 7 ans à compter de la fin de la période imposable.</a:t>
            </a:r>
            <a:endParaRPr/>
          </a:p>
          <a:p>
            <a:pPr indent="0" lvl="0" marL="0" rtl="0" algn="l">
              <a:spcBef>
                <a:spcPts val="0"/>
              </a:spcBef>
              <a:spcAft>
                <a:spcPts val="0"/>
              </a:spcAft>
              <a:buNone/>
            </a:pPr>
            <a:r>
              <a:t/>
            </a:r>
            <a:endParaRPr/>
          </a:p>
        </p:txBody>
      </p:sp>
      <p:sp>
        <p:nvSpPr>
          <p:cNvPr id="475" name="Google Shape;475;p2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Gaëlle</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Beaucoup de changements donc dans cette declaration 2026 c’est pourquoi il nous paraît important d’attire votre attention sur divers points essentiels lors du remplissage ou lors de la verification de la PDS.</a:t>
            </a:r>
            <a:endParaRPr/>
          </a:p>
          <a:p>
            <a:pPr indent="0" lvl="0" marL="0" rtl="0" algn="l">
              <a:spcBef>
                <a:spcPts val="0"/>
              </a:spcBef>
              <a:spcAft>
                <a:spcPts val="0"/>
              </a:spcAft>
              <a:buNone/>
            </a:pPr>
            <a:r>
              <a:rPr lang="fr-BE"/>
              <a:t>J’en profite pour vous signaler que sur les slides qui vont suivre vous verrez régulièrement apparaître des bulles d’aide en ligne, des liens vers notre site web ou vers des applications qui vous aideront à compléter/vérifier votre déclaration.</a:t>
            </a:r>
            <a:endParaRPr/>
          </a:p>
        </p:txBody>
      </p:sp>
      <p:sp>
        <p:nvSpPr>
          <p:cNvPr id="486" name="Google Shape;486;p2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Domi</a:t>
            </a:r>
            <a:endParaRPr/>
          </a:p>
          <a:p>
            <a:pPr indent="0" lvl="0" marL="0" rtl="0" algn="l">
              <a:spcBef>
                <a:spcPts val="0"/>
              </a:spcBef>
              <a:spcAft>
                <a:spcPts val="0"/>
              </a:spcAft>
              <a:buNone/>
            </a:pPr>
            <a:r>
              <a:rPr lang="fr-BE"/>
              <a:t>La déclaration d’impôt Ex 2026, revenus de l’année 2025</a:t>
            </a:r>
            <a:endParaRPr b="1"/>
          </a:p>
        </p:txBody>
      </p:sp>
      <p:sp>
        <p:nvSpPr>
          <p:cNvPr id="131" name="Google Shape;131;p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2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La première chose sur laquelle vous devez être attentif c’est la présence d’un numéro de compte bancaire correct et celle d’un numéro de téléphone correct. </a:t>
            </a:r>
            <a:endParaRPr/>
          </a:p>
          <a:p>
            <a:pPr indent="0" lvl="0" marL="0" marR="0" rtl="0" algn="l">
              <a:lnSpc>
                <a:spcPct val="100000"/>
              </a:lnSpc>
              <a:spcBef>
                <a:spcPts val="0"/>
              </a:spcBef>
              <a:spcAft>
                <a:spcPts val="0"/>
              </a:spcAft>
              <a:buClr>
                <a:schemeClr val="dk1"/>
              </a:buClr>
              <a:buSzPts val="1200"/>
              <a:buFont typeface="Calibri"/>
              <a:buNone/>
            </a:pPr>
            <a:r>
              <a:rPr lang="fr-BE"/>
              <a:t>Le numéro de téléphone du contribuable ne figure pas sur une déclaration de revenus simplifiée et ne figure plus sur Tax on web. Ainsi, lorsque nous disons « vérifiez vos informations personnelles », le numéro de téléphone ne peut être vérifié (ou modifié) que dans myminfin.</a:t>
            </a:r>
            <a:endParaRPr/>
          </a:p>
          <a:p>
            <a:pPr indent="0" lvl="0" marL="0" marR="0" rtl="0" algn="l">
              <a:lnSpc>
                <a:spcPct val="100000"/>
              </a:lnSpc>
              <a:spcBef>
                <a:spcPts val="0"/>
              </a:spcBef>
              <a:spcAft>
                <a:spcPts val="0"/>
              </a:spcAft>
              <a:buClr>
                <a:schemeClr val="dk1"/>
              </a:buClr>
              <a:buSzPts val="1200"/>
              <a:buFont typeface="Calibri"/>
              <a:buNone/>
            </a:pPr>
            <a:r>
              <a:rPr lang="fr-BE"/>
              <a:t>Si le compte bancaire n’est pas correct ou absent vous devez également le modifier.</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Pour rappel : Nous ne demandons jamais le numéro de compte par téléphone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 </a:t>
            </a:r>
            <a:endParaRPr/>
          </a:p>
          <a:p>
            <a:pPr indent="0" lvl="0" marL="0" rtl="0" algn="l">
              <a:spcBef>
                <a:spcPts val="0"/>
              </a:spcBef>
              <a:spcAft>
                <a:spcPts val="0"/>
              </a:spcAft>
              <a:buNone/>
            </a:pPr>
            <a:r>
              <a:t/>
            </a:r>
            <a:endParaRPr/>
          </a:p>
        </p:txBody>
      </p:sp>
      <p:sp>
        <p:nvSpPr>
          <p:cNvPr id="496" name="Google Shape;496;p2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Autre point d’attention, celui des charges de famille, on va vérifier ici les personnes que l'on peut reprendre à charge.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Quelles sont les personnes que l'on peut reprendre à charge ? Tout d'abord, il y a les descendants du contribuable. On a déjà parlé de ces descendants dans les nouveautés de la déclaration. Donc ici on va rappeler/préciser encore certaines choses.</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Tout d’abord qui sont ces Descendants, ce sont les enfants du contribuable, ses petits-enfants, éventuellement les enfants placés en famille d'accueil. </a:t>
            </a:r>
            <a:endParaRPr/>
          </a:p>
          <a:p>
            <a:pPr indent="0" lvl="0" marL="0" rtl="0" algn="l">
              <a:spcBef>
                <a:spcPts val="0"/>
              </a:spcBef>
              <a:spcAft>
                <a:spcPts val="0"/>
              </a:spcAft>
              <a:buNone/>
            </a:pPr>
            <a:r>
              <a:rPr lang="fr-BE"/>
              <a:t>Quel est la conséquence d’une prise à charge de ces descendants? ls donnent droit à une majoration de la QUOTITE exemptée d'impôts.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Mais pour ouvrir le droit à cette MAJORATION De la QUOTITE EXEMPTEE d’impôt, ils doivent bien entendu respecter certaines conditions. Tout d'abord, cet enfant, il doit faire partie du ménage au premier janvier de l'exercice d'imposition.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Et ensuite il y a des conditions relatives aux ressources que cet enfant pourrait percevoir. </a:t>
            </a:r>
            <a:endParaRPr/>
          </a:p>
          <a:p>
            <a:pPr indent="0" lvl="0" marL="0" rtl="0" algn="l">
              <a:spcBef>
                <a:spcPts val="0"/>
              </a:spcBef>
              <a:spcAft>
                <a:spcPts val="0"/>
              </a:spcAft>
              <a:buNone/>
            </a:pPr>
            <a:r>
              <a:rPr lang="fr-BE"/>
              <a:t>La première condition est celle de ne pas dépasser le nouveau plafond de 12.0000Eur. Et la suivante est celle de ne pas percevoir de revenu d’intégration ou allocation de subsistance qui est l’une des exclusions présentées tout à l’heure par Dominique.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Alors pour calculer ce montant, vous avez un lien vers l'application qui va vous permettre de déterminer plus facilement les ressources nettes de l'enfant.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Vous avez également l'aide en ligne dans tax on web et bien entendu, vous avez toutes les informations disponibles sur notre site web. Cette aide existe tout au long de cette présentation </a:t>
            </a:r>
            <a:endParaRPr/>
          </a:p>
          <a:p>
            <a:pPr indent="0" lvl="0" marL="0" rtl="0" algn="l">
              <a:spcBef>
                <a:spcPts val="0"/>
              </a:spcBef>
              <a:spcAft>
                <a:spcPts val="0"/>
              </a:spcAft>
              <a:buNone/>
            </a:pPr>
            <a:r>
              <a:t/>
            </a:r>
            <a:endParaRPr/>
          </a:p>
        </p:txBody>
      </p:sp>
      <p:sp>
        <p:nvSpPr>
          <p:cNvPr id="519" name="Google Shape;519;p2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3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sz="3000"/>
              <a:t>Enfants à charge – </a:t>
            </a:r>
            <a:r>
              <a:rPr lang="fr-BE" sz="4300" u="sng">
                <a:solidFill>
                  <a:schemeClr val="hlink"/>
                </a:solidFill>
                <a:hlinkClick r:id="rId2"/>
              </a:rPr>
              <a:t>Enfants | SPF Finances (belgium.be)</a:t>
            </a:r>
            <a:endParaRPr sz="4300"/>
          </a:p>
          <a:p>
            <a:pPr indent="0" lvl="0" marL="0" rtl="0" algn="l">
              <a:spcBef>
                <a:spcPts val="0"/>
              </a:spcBef>
              <a:spcAft>
                <a:spcPts val="0"/>
              </a:spcAft>
              <a:buNone/>
            </a:pPr>
            <a:r>
              <a:rPr lang="fr-BE" sz="3000"/>
              <a:t>Coparentalité fiscale ? – </a:t>
            </a:r>
            <a:r>
              <a:rPr lang="fr-BE" sz="4300" u="sng">
                <a:solidFill>
                  <a:schemeClr val="hlink"/>
                </a:solidFill>
                <a:hlinkClick r:id="rId3"/>
              </a:rPr>
              <a:t>Coparentalité | SPF Finances (belgium.be)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1300"/>
          </a:p>
          <a:p>
            <a:pPr indent="0" lvl="0" marL="0" rtl="0" algn="l">
              <a:spcBef>
                <a:spcPts val="0"/>
              </a:spcBef>
              <a:spcAft>
                <a:spcPts val="0"/>
              </a:spcAft>
              <a:buNone/>
            </a:pPr>
            <a:r>
              <a:rPr lang="fr-BE"/>
              <a:t>Toujours concernant les enfants à charge, il y a des situations où l'avantage fiscal lié à l'enfant à charge peut être réparti entre les parents dès lors que l'enfant est logé à part égale chez papa et chez maman.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on a souvent des questions par rapport à cette répartition de l'avantage fiscal.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Mais sachez que dès le moment où les conditions sont remplies par rapport à cette répartition de l'avantage fiscal, et bien les codes 1034 et 1036 vont être utilisés. à savoir que le parent chez qui l'enfant est domicilié et qui va donc rétrocéder à l'autre parent la moitié de cet avantage fiscal va déclarer l'enfant au code 1034 et à contrario, le parent qui va recevoir la moitié de cet avantage fiscal va déclarer l'enfant au code. 1036.</a:t>
            </a:r>
            <a:endParaRPr/>
          </a:p>
          <a:p>
            <a:pPr indent="0" lvl="0" marL="0" rtl="0" algn="l">
              <a:spcBef>
                <a:spcPts val="0"/>
              </a:spcBef>
              <a:spcAft>
                <a:spcPts val="0"/>
              </a:spcAft>
              <a:buNone/>
            </a:pPr>
            <a:r>
              <a:rPr lang="fr-BE"/>
              <a:t> </a:t>
            </a:r>
            <a:endParaRPr/>
          </a:p>
          <a:p>
            <a:pPr indent="0" lvl="0" marL="0" rtl="0" algn="l">
              <a:spcBef>
                <a:spcPts val="0"/>
              </a:spcBef>
              <a:spcAft>
                <a:spcPts val="0"/>
              </a:spcAft>
              <a:buNone/>
            </a:pPr>
            <a:r>
              <a:rPr lang="fr-BE"/>
              <a:t>autre situation également, les parents ne sont ni mariés ni cohabitant légaux et doivent déclarer leur enfant. Alors il faut savoir que l'enfant ne peut être repris à charge que d'une seule personne donc. Le papa ou la maman. Il est généralement plus favorable que l'enfant soit repris à charge du contribuable qui a les revenus les plus élevés.</a:t>
            </a:r>
            <a:endParaRPr/>
          </a:p>
        </p:txBody>
      </p:sp>
      <p:sp>
        <p:nvSpPr>
          <p:cNvPr id="545" name="Google Shape;545;p3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sz="2000">
              <a:latin typeface="Quattrocento Sans"/>
              <a:ea typeface="Quattrocento Sans"/>
              <a:cs typeface="Quattrocento Sans"/>
              <a:sym typeface="Quattrocento Sans"/>
            </a:endParaRPr>
          </a:p>
          <a:p>
            <a:pPr indent="0" lvl="0" marL="0" rtl="0" algn="l">
              <a:spcBef>
                <a:spcPts val="0"/>
              </a:spcBef>
              <a:spcAft>
                <a:spcPts val="0"/>
              </a:spcAft>
              <a:buNone/>
            </a:pPr>
            <a:r>
              <a:rPr lang="fr-BE"/>
              <a:t>À côté des enfants à charge, il peut y avoir d'autres personnes à charge. Et ces autres personnes à charge, qui sont-elles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Il s'agit des ascendants du contribuable, donc ses parents, ses grands-parents et éventuellement ses arrières grands-parents.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Mais ça peut aussi être ses frères et sœurs. Ou encore  la personne chez qui le contribuable était considéré comme enfant à charge dans le passé.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Mais en aucun cas le contribuable ne pourra reprendre son conjoint ou son cohabitant légal à sa charge.</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Ici aussi, le fait de reprendre cette autre personne à charge peut sous respect de certaines conditions ouvrir le droit à une MAJORATION DE LA QUOTITE EXEMPTEE D’impôt.</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CETTTE MAJORATION DE LA QUOTITE EXEMPTEE D’impôt sera différente selon que cette personne sera en situation de dépendance et aura atteint l’âge de 66 ans ou pas.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Si la personne est en situation de dépendance, la majoration de la quotité exemptée d’impôt s’élèvera à 5,950Eur tandis que cette majoration de la quotité exemptée d’impôt ne sera que de 1,980Eur si la situation de dépendance n’est pas reconnue.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Alors, si la personne est en situation de dépendance, à quelles conditions doit-elle satisfaire pour pouvoir être prise à charge du contribuable ?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Et bien tout d'abord, elle doit faire partie du ménage au premier janvier de l'exercice d'imposition, donc au 1 janvier 2026. Ensuite, elle doit respecter certaines conditions relatives aux ressources qu'elle perçoit. Tout d'abord, elle ne peut pas recevoir d'allocation de subsistance, type revenu d'intégration sociale. Ensuite, le montant maximum de ces ressources nettes ne doit pas dépasser 4100€.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Et ici  pour le calcul de ces ressources nettes, on va </a:t>
            </a:r>
            <a:r>
              <a:rPr b="1" lang="fr-BE"/>
              <a:t>exclure</a:t>
            </a:r>
            <a:r>
              <a:rPr lang="fr-BE"/>
              <a:t> pour la personne en situation de dépendance la première tranche, 33050€ </a:t>
            </a:r>
            <a:r>
              <a:rPr b="1" lang="fr-BE"/>
              <a:t>de pension, rente ou allocation assimilée </a:t>
            </a:r>
            <a:r>
              <a:rPr lang="fr-BE"/>
              <a:t>qu'elle pourrait percevoir.</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 Il existe ici aussi, pour déterminer les ressources nettes, une application dont le lien vous est donné lors de cette présentation et vous trouverez évidemment toutes les informations sur la page web de notre site. </a:t>
            </a:r>
            <a:endParaRPr/>
          </a:p>
          <a:p>
            <a:pPr indent="0" lvl="0" marL="0" marR="0" rtl="0" algn="l">
              <a:lnSpc>
                <a:spcPct val="100000"/>
              </a:lnSpc>
              <a:spcBef>
                <a:spcPts val="0"/>
              </a:spcBef>
              <a:spcAft>
                <a:spcPts val="0"/>
              </a:spcAft>
              <a:buClr>
                <a:schemeClr val="dk1"/>
              </a:buClr>
              <a:buSzPts val="1200"/>
              <a:buFont typeface="Quattrocento Sans"/>
              <a:buNone/>
            </a:pPr>
            <a:r>
              <a:rPr lang="fr-BE" sz="1200">
                <a:latin typeface="Quattrocento Sans"/>
                <a:ea typeface="Quattrocento Sans"/>
                <a:cs typeface="Quattrocento Sans"/>
                <a:sym typeface="Quattrocento Sans"/>
              </a:rPr>
              <a:t>Savoir qu'un revenu exonéré d'impôt (exemple : revenu flexi-job, indemnités pompiers volontaires, .. - rentre en compte dans les ressources)</a:t>
            </a:r>
            <a:endParaRPr/>
          </a:p>
          <a:p>
            <a:pPr indent="0" lvl="0" marL="0" rtl="0" algn="l">
              <a:spcBef>
                <a:spcPts val="0"/>
              </a:spcBef>
              <a:spcAft>
                <a:spcPts val="0"/>
              </a:spcAft>
              <a:buNone/>
            </a:pPr>
            <a:r>
              <a:t/>
            </a:r>
            <a:endParaRPr/>
          </a:p>
        </p:txBody>
      </p:sp>
      <p:sp>
        <p:nvSpPr>
          <p:cNvPr id="567" name="Google Shape;567;p3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3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Toujours en ce qui concerne ces autres personnes à charges (ascendants, frère sœurs, personne chez qui le contribuable était enfant à charge et tjs à l’exclusion du conjoint/cohabitant légal)  que se passe-t-il si la situation de dépendance n’est pas reconnue?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Tout d’abord la MAJORATION DE LA QUOTITE EXEMPTEE D’impôt n’est que de 1.980Eur et au niveau des conditions à respecter la différence va se situer au niveau du calcul des ressources nettes. Le plafond reste le même à savoir 4.100Eur mais ici on ne va rien exclure, on tiendra compte de tous les revenus, pensions allocations perçues. L’exclusion de la qualification de personne à charge demeure si elle perçoit un RIS</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BE"/>
              <a:t>Je passe à nouveau la main à Dominique </a:t>
            </a:r>
            <a:endParaRPr/>
          </a:p>
        </p:txBody>
      </p:sp>
      <p:sp>
        <p:nvSpPr>
          <p:cNvPr id="591" name="Google Shape;591;p3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latin typeface="Quattrocento Sans"/>
                <a:ea typeface="Quattrocento Sans"/>
                <a:cs typeface="Quattrocento Sans"/>
                <a:sym typeface="Quattrocento Sans"/>
              </a:rPr>
              <a:t>Domi </a:t>
            </a:r>
            <a:r>
              <a:rPr lang="fr-BE"/>
              <a:t>Au cadre 3 des revenus immobiliers, rappelons plus particulièrement les biens immobiliers à l'étranger à déclarer obligatoirement. Pour cela au préalable, il y a lieu de signaler l'existence de ce bien Via my Min fin et demander le calcul du revenu cadastral qui est fourni endéans les 24h. Si ce bien existait déjà et avait déjà été déclaré auparavant, les données seront pré-remplies il suffit alors de les contrôler. Sil s’agit d’un nouveau bien ou si sa destination a changé, il convient de choisir le code adéquat. (code 106 ou autre) </a:t>
            </a:r>
            <a:endParaRPr/>
          </a:p>
        </p:txBody>
      </p:sp>
      <p:sp>
        <p:nvSpPr>
          <p:cNvPr id="615" name="Google Shape;615;p3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3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Si vous êtes propriétaire d’un autre bien que l’habitation propre </a:t>
            </a:r>
            <a:r>
              <a:rPr b="1" lang="fr-BE"/>
              <a:t>en Belgique cette fois </a:t>
            </a:r>
            <a:r>
              <a:rPr lang="fr-BE"/>
              <a:t>, le revenu cadastral est aussi à déclarer. Il y aura ici aussi un pré-remplissage qu’il conviendra de vérifier notamment si vous n’avez pas été propriétaire toute l’année, dans ce cas, le montant du RC est à proratiser en nombre de jours sur le total des jours de la période imposable.</a:t>
            </a:r>
            <a:endParaRPr/>
          </a:p>
          <a:p>
            <a:pPr indent="0" lvl="0" marL="0" rtl="0" algn="l">
              <a:spcBef>
                <a:spcPts val="0"/>
              </a:spcBef>
              <a:spcAft>
                <a:spcPts val="0"/>
              </a:spcAft>
              <a:buNone/>
            </a:pPr>
            <a:r>
              <a:t/>
            </a:r>
            <a:endParaRPr/>
          </a:p>
        </p:txBody>
      </p:sp>
      <p:sp>
        <p:nvSpPr>
          <p:cNvPr id="647" name="Google Shape;647;p3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Au cadre 4, nous trouvons les rémunérations et au cadre V les pensions. Si ces revenus sont de sources belges, ils seront pré-rempli dans la déclaration TAXONWEB par contre si ce sont des revenus étrangers, nous n’avons pas l’information ou pas de manière complète, vous devrez par conséquent les renseigner vous-mêmes. Les revenus étrangers doivent toujours être déclarés mêmes si ils peuvent parfois être exonérés. Il faut alors les reprendre aussi dans la rubrique O2 pour les rémunérations et C pour les pensions et conserver la preuve du droit à cette exonération. Pour vérifier le droit à cette exonération, vous pouvez utiliser l’aide en ligne</a:t>
            </a:r>
            <a:endParaRPr/>
          </a:p>
          <a:p>
            <a:pPr indent="0" lvl="0" marL="0" rtl="0" algn="l">
              <a:spcBef>
                <a:spcPts val="0"/>
              </a:spcBef>
              <a:spcAft>
                <a:spcPts val="0"/>
              </a:spcAft>
              <a:buNone/>
            </a:pPr>
            <a:r>
              <a:t/>
            </a:r>
            <a:endParaRPr/>
          </a:p>
        </p:txBody>
      </p:sp>
      <p:sp>
        <p:nvSpPr>
          <p:cNvPr id="673" name="Google Shape;673;p3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3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Dans le cadre 4 : Rémunération – un point d’attention pour la rubrique x257 concerne le rachat des années d’étude pour obtenir une pension plus élevée. Les montants versés donnent droit à une déduction mais ne sont pas repris automatiquement. Il faut donc disposer de l’attestation du Service Fédéral Pensions pour compléter cette rubrique. </a:t>
            </a:r>
            <a:endParaRPr/>
          </a:p>
          <a:p>
            <a:pPr indent="0" lvl="0" marL="0" rtl="0" algn="l">
              <a:spcBef>
                <a:spcPts val="0"/>
              </a:spcBef>
              <a:spcAft>
                <a:spcPts val="0"/>
              </a:spcAft>
              <a:buNone/>
            </a:pPr>
            <a:r>
              <a:t/>
            </a:r>
            <a:endParaRPr/>
          </a:p>
        </p:txBody>
      </p:sp>
      <p:sp>
        <p:nvSpPr>
          <p:cNvPr id="698" name="Google Shape;698;p3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3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Les rentes alimentaires, comme nous l’avons déjà évoqué, sont donc à déclarer pour le montant total perçu ou payé. C’est le calcul d’impôt qui opère une limitation à 70%. </a:t>
            </a:r>
            <a:endParaRPr/>
          </a:p>
          <a:p>
            <a:pPr indent="0" lvl="0" marL="0" rtl="0" algn="l">
              <a:spcBef>
                <a:spcPts val="0"/>
              </a:spcBef>
              <a:spcAft>
                <a:spcPts val="0"/>
              </a:spcAft>
              <a:buNone/>
            </a:pPr>
            <a:r>
              <a:t/>
            </a:r>
            <a:endParaRPr/>
          </a:p>
        </p:txBody>
      </p:sp>
      <p:sp>
        <p:nvSpPr>
          <p:cNvPr id="716" name="Google Shape;716;p3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Dans un premier temps, nous présentons les nouveautés. Ensuite nous reprenons ces nouveautés dans les points d’attention pour remplir la déclaration ou corriger la proposition de déclaration simplifiée. Une partie plus pratique viendra alors avec notamment les délais et les façons de rentrer sa déclaration. Enfin nous rappelons où et comment trouver de l’aide ainsi que divers liens utiles. </a:t>
            </a:r>
            <a:endParaRPr/>
          </a:p>
          <a:p>
            <a:pPr indent="0" lvl="0" marL="0" rtl="0" algn="l">
              <a:spcBef>
                <a:spcPts val="0"/>
              </a:spcBef>
              <a:spcAft>
                <a:spcPts val="0"/>
              </a:spcAft>
              <a:buNone/>
            </a:pPr>
            <a:r>
              <a:t/>
            </a:r>
            <a:endParaRPr/>
          </a:p>
        </p:txBody>
      </p:sp>
      <p:sp>
        <p:nvSpPr>
          <p:cNvPr id="140" name="Google Shape;140;p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3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Les revenus mobiliers au cadre 7 pour rappel sont obligatoirement à déclarer s’ils sont perçu à l’étranger sans intervention d’un organisme belge. En effet, ils n’ont pas été soumis à précompte mobilier en Belgique. Tandis que la déclaration des revenus soumis à la retenue du précompte mobilier en Belgique est facultative. Vous disposez d’un outil pour déterminez le régime fiscal et le code de la déclaration à utiliser. </a:t>
            </a:r>
            <a:endParaRPr/>
          </a:p>
        </p:txBody>
      </p:sp>
      <p:sp>
        <p:nvSpPr>
          <p:cNvPr id="739" name="Google Shape;739;p3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3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Toujours pour les revenus mobiliers, la rubrique x437 permet de récupérer du précompte mobilier sur les dividendes.  Le montant maximum des dividendes pour lequel on peut récupérer le précompte mobilier reste strictement bloqué à </a:t>
            </a:r>
            <a:r>
              <a:rPr b="1" lang="fr-BE"/>
              <a:t>833 €</a:t>
            </a:r>
            <a:r>
              <a:rPr lang="fr-BE"/>
              <a:t> : </a:t>
            </a:r>
            <a:r>
              <a:rPr b="0" i="0" lang="fr-BE" u="sng"/>
              <a:t>ce maximum est en effet gelé </a:t>
            </a:r>
            <a:r>
              <a:rPr b="0" i="0" lang="fr-BE" u="sng">
                <a:solidFill>
                  <a:srgbClr val="6E6E6E"/>
                </a:solidFill>
              </a:rPr>
              <a:t>jusqu'en 2030</a:t>
            </a:r>
            <a:r>
              <a:rPr b="0" i="0" lang="fr-BE" u="none">
                <a:solidFill>
                  <a:srgbClr val="6E6E6E"/>
                </a:solidFill>
              </a:rPr>
              <a:t>!  Conservez</a:t>
            </a:r>
            <a:r>
              <a:rPr lang="fr-BE" u="none"/>
              <a:t> </a:t>
            </a:r>
            <a:r>
              <a:rPr lang="fr-BE"/>
              <a:t>les pièces justificatives de l'institution financière intervenue dans le paiement des dividendes ou de la société ayant octroyé ces dividendes. Le montant maximum à encoder aux codes 437 sera donc de 249,90 € (soit 30 % de 833 €).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Cet argent sera directement remboursé via l’avertissement extrait de rôle.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Exemple pratique : Le client arrive avec ses extraits de compte montrant des dividendes d'actions (Belfius, Proximus, etc.). Vous additionnez le précompte mobilier retenu (30 %) jusqu'à concurrence d'un dividende brut de 833 €. </a:t>
            </a:r>
            <a:endParaRPr/>
          </a:p>
          <a:p>
            <a:pPr indent="0" lvl="0" marL="0" rtl="0" algn="l">
              <a:spcBef>
                <a:spcPts val="0"/>
              </a:spcBef>
              <a:spcAft>
                <a:spcPts val="0"/>
              </a:spcAft>
              <a:buNone/>
            </a:pPr>
            <a:r>
              <a:t/>
            </a:r>
            <a:endParaRPr/>
          </a:p>
        </p:txBody>
      </p:sp>
      <p:sp>
        <p:nvSpPr>
          <p:cNvPr id="763" name="Google Shape;763;p3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4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Gaëlle:</a:t>
            </a:r>
            <a:endParaRPr/>
          </a:p>
          <a:p>
            <a:pPr indent="0" lvl="0" marL="0" rtl="0" algn="l">
              <a:spcBef>
                <a:spcPts val="0"/>
              </a:spcBef>
              <a:spcAft>
                <a:spcPts val="0"/>
              </a:spcAft>
              <a:buNone/>
            </a:pPr>
            <a:r>
              <a:t/>
            </a:r>
            <a:endParaRPr b="1"/>
          </a:p>
          <a:p>
            <a:pPr indent="0" lvl="0" marL="0" rtl="0" algn="l">
              <a:spcBef>
                <a:spcPts val="0"/>
              </a:spcBef>
              <a:spcAft>
                <a:spcPts val="0"/>
              </a:spcAft>
              <a:buNone/>
            </a:pPr>
            <a:r>
              <a:rPr b="0" lang="fr-BE"/>
              <a:t>Au niveau des EH et ass vie individuelles, on va faire la différence entre l’habitation propre et l’habitation non propre. L'habitation propre et l'habitation que le contribuable occupe, celle qu'il habite. L'habitation non propre, à contrario, est une autre habitation qu'il possède.</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En ce qui concerne l'habitation propre, il faut savoir que c'est une compétence qui est régionale tandis que l'habitation non propre va dépendre du régime fédéral.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Alors on en a parlé lors des nouveautés de la déclaration 2026 pour les nouveaux emprunts finançant l’habitation propre quelle que soit la région il n'y a plus de réduction d’impôt possible.  C'était déjà le cas en région de Bruxelles-Capitale depuis le 1 janvier 2017, en région flamande depuis le 01 janvier 2020 et en Wallonie depuis maintenant le 1 janvier 2025.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Pour les emprunts existants finançant l’habitation propre et soumis aux anciens régimes, les codes sont en principe pré-remplis. Si il n’y a pas de pré-remplissage, il existe un wizard dans tax on web qui vous aidera à compléter les bon codes.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En ce qui concerne les emprunts finançant l’habitation non propre, il n’y a plus de réduction possible pour les intérêts relatifs à ces emprunts quelle que soit l’année au cours de laquelle ils ont été conclus.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Pour le capital une distinction doit être faite sur base de la date à laquelle l’emprunt a été souscrit. Après le 1/1/24, plus de réduction possible. Avant le 1</a:t>
            </a:r>
            <a:r>
              <a:rPr b="0" baseline="30000" lang="fr-BE"/>
              <a:t>er</a:t>
            </a:r>
            <a:r>
              <a:rPr b="0" lang="fr-BE"/>
              <a:t> janvier 2024, les anciens régimes ayant été supprimés comme nous l’avons vu dans la partie relative aux nouveautés de la déclaration 2026, un basculement de ces dépenses en capital est possible via le régime de l’épargne LT fédérale.</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Qu’en est il pour les autres primes d’assurance vie individuelles qui ne sont pas des assurances solde restant dû, elles sont toujours déductibles via la réduction d’impôt pour épargne à LT et ce même si elles sont souscrites après le 1/1/24.</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Pour vous aider, il existe un wizard dans tax on we, un module pas à pas qui va vous aider pour savoir dans quels codes vous devez remplir les données relatives à l’emprunt. Ce wizard a été présenté en détail lors de la session 2025 et par conséquent vou pourrez le retrouver en visionnant la vidéo du webinaire 2025,</a:t>
            </a:r>
            <a:endParaRPr b="0"/>
          </a:p>
        </p:txBody>
      </p:sp>
      <p:sp>
        <p:nvSpPr>
          <p:cNvPr id="782" name="Google Shape;782;p4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4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4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Gaelle</a:t>
            </a:r>
            <a:r>
              <a:rPr b="0" lang="fr-BE"/>
              <a:t> </a:t>
            </a:r>
            <a:endParaRPr/>
          </a:p>
          <a:p>
            <a:pPr indent="0" lvl="0" marL="0" rtl="0" algn="l">
              <a:spcBef>
                <a:spcPts val="0"/>
              </a:spcBef>
              <a:spcAft>
                <a:spcPts val="0"/>
              </a:spcAft>
              <a:buNone/>
            </a:pPr>
            <a:r>
              <a:rPr b="0" lang="fr-BE"/>
              <a:t>Poursuivons les points d’attention relatifs aux réductions d’impôts et abordons le cadre 10.</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La première partie de ce cadre 10 concerne les réductions d’impôt régionales, plus loin dans ce cadre nous verrons les réductions d’impôt fédérales.</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Au niveau des réductions d’impôt régionales on attire votre attention sur les dépenses pour titres services et chèque ALE en régions de Bruxelles et en wallonie vu que la Flandre a abandonné ces réductions en 2026.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La limite du montant global pour les dépenses en titres-services et chèques ALE  est de maximum </a:t>
            </a:r>
            <a:r>
              <a:rPr b="1" lang="fr-BE"/>
              <a:t>1.850 euros par contribuable. Par contribuable cela veut dire que dans une déclaration de couple, chacun a droit à ce montant de 1,850Eur et vous retrouverez le montant à renseigner sur les fiches 281,80 ou 81 selon le titre concerné.</a:t>
            </a:r>
            <a:endParaRPr/>
          </a:p>
          <a:p>
            <a:pPr indent="0" lvl="0" marL="0" rtl="0" algn="l">
              <a:spcBef>
                <a:spcPts val="0"/>
              </a:spcBef>
              <a:spcAft>
                <a:spcPts val="0"/>
              </a:spcAft>
              <a:buNone/>
            </a:pPr>
            <a:r>
              <a:rPr b="1" lang="fr-BE"/>
              <a:t>Faites tjs attente que certains organismes tardent parfois à vous remettre ces attestations. Il se peut que le pré-remplissage ne soit pas fait.</a:t>
            </a:r>
            <a:endParaRPr/>
          </a:p>
          <a:p>
            <a:pPr indent="0" lvl="0" marL="0" rtl="0" algn="l">
              <a:spcBef>
                <a:spcPts val="0"/>
              </a:spcBef>
              <a:spcAft>
                <a:spcPts val="0"/>
              </a:spcAft>
              <a:buNone/>
            </a:pPr>
            <a:r>
              <a:t/>
            </a:r>
            <a:endParaRPr b="1"/>
          </a:p>
          <a:p>
            <a:pPr indent="0" lvl="0" marL="0" rtl="0" algn="l">
              <a:spcBef>
                <a:spcPts val="0"/>
              </a:spcBef>
              <a:spcAft>
                <a:spcPts val="0"/>
              </a:spcAft>
              <a:buNone/>
            </a:pPr>
            <a:r>
              <a:rPr i="1" lang="fr-BE"/>
              <a:t>Mentioner: </a:t>
            </a:r>
            <a:r>
              <a:rPr i="1" lang="fr-BE">
                <a:solidFill>
                  <a:srgbClr val="6E6E6E"/>
                </a:solidFill>
              </a:rPr>
              <a:t>ATTENTION : la région est celle de la résidence fiscale au 01/01/2026 </a:t>
            </a:r>
            <a:endParaRPr i="1"/>
          </a:p>
          <a:p>
            <a:pPr indent="0" lvl="0" marL="0" rtl="0" algn="l">
              <a:spcBef>
                <a:spcPts val="0"/>
              </a:spcBef>
              <a:spcAft>
                <a:spcPts val="0"/>
              </a:spcAft>
              <a:buNone/>
            </a:pPr>
            <a:r>
              <a:t/>
            </a:r>
            <a:endParaRPr b="1"/>
          </a:p>
        </p:txBody>
      </p:sp>
      <p:sp>
        <p:nvSpPr>
          <p:cNvPr id="814" name="Google Shape;814;p4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4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4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sz="1100"/>
              <a:t>Au niveau des réductions d’impôt fédérales, nous allons parler de l’épargne pension </a:t>
            </a:r>
            <a:r>
              <a:rPr lang="fr-BE" sz="1100"/>
              <a:t>rappelons donc les limites des dépenses donnant droit à réduction d’impôts: nous avons deux limites, si nous respectons un versement max de 1050 € cela donne droit à 30% de réduction d’impôt, alors que le versement max de 1350€, donne droit à une réduction de 25%,</a:t>
            </a:r>
            <a:endParaRPr/>
          </a:p>
          <a:p>
            <a:pPr indent="0" lvl="0" marL="0" rtl="0" algn="l">
              <a:spcBef>
                <a:spcPts val="0"/>
              </a:spcBef>
              <a:spcAft>
                <a:spcPts val="0"/>
              </a:spcAft>
              <a:buNone/>
            </a:pPr>
            <a:r>
              <a:rPr lang="fr-BE" sz="1100"/>
              <a:t> </a:t>
            </a:r>
            <a:endParaRPr/>
          </a:p>
          <a:p>
            <a:pPr indent="0" lvl="0" marL="0" rtl="0" algn="l">
              <a:spcBef>
                <a:spcPts val="0"/>
              </a:spcBef>
              <a:spcAft>
                <a:spcPts val="0"/>
              </a:spcAft>
              <a:buNone/>
            </a:pPr>
            <a:r>
              <a:rPr lang="fr-BE" sz="1300">
                <a:latin typeface="Quattrocento Sans"/>
                <a:ea typeface="Quattrocento Sans"/>
                <a:cs typeface="Quattrocento Sans"/>
                <a:sym typeface="Quattrocento Sans"/>
              </a:rPr>
              <a:t>Pour les DONS , c’est un </a:t>
            </a:r>
            <a:r>
              <a:rPr b="1" lang="fr-BE" sz="1300">
                <a:latin typeface="Quattrocento Sans"/>
                <a:ea typeface="Quattrocento Sans"/>
                <a:cs typeface="Quattrocento Sans"/>
                <a:sym typeface="Quattrocento Sans"/>
              </a:rPr>
              <a:t>montant minimum </a:t>
            </a:r>
            <a:r>
              <a:rPr lang="fr-BE" sz="1300">
                <a:latin typeface="Quattrocento Sans"/>
                <a:ea typeface="Quattrocento Sans"/>
                <a:cs typeface="Quattrocento Sans"/>
                <a:sym typeface="Quattrocento Sans"/>
              </a:rPr>
              <a:t>de 40€ par organisme pour une réduction d’impôt de 30% </a:t>
            </a:r>
            <a:r>
              <a:rPr b="1" lang="fr-BE" sz="1300">
                <a:latin typeface="Quattrocento Sans"/>
                <a:ea typeface="Quattrocento Sans"/>
                <a:cs typeface="Quattrocento Sans"/>
                <a:sym typeface="Quattrocento Sans"/>
              </a:rPr>
              <a:t>depuis l’exercice 2026</a:t>
            </a:r>
            <a:r>
              <a:rPr lang="fr-BE" sz="1300">
                <a:latin typeface="Quattrocento Sans"/>
                <a:ea typeface="Quattrocento Sans"/>
                <a:cs typeface="Quattrocento Sans"/>
                <a:sym typeface="Quattrocento Sans"/>
              </a:rPr>
              <a:t>. Rappelons que depuis le 1/1/24 que l’organisme doit utiliser une attestation et non plus un simple reçu la mention en principe obligatoire du NN du donneur</a:t>
            </a:r>
            <a:endParaRPr/>
          </a:p>
          <a:p>
            <a:pPr indent="0" lvl="0" marL="0" rtl="0" algn="l">
              <a:spcBef>
                <a:spcPts val="0"/>
              </a:spcBef>
              <a:spcAft>
                <a:spcPts val="0"/>
              </a:spcAft>
              <a:buNone/>
            </a:pPr>
            <a:r>
              <a:t/>
            </a:r>
            <a:endParaRPr/>
          </a:p>
        </p:txBody>
      </p:sp>
      <p:sp>
        <p:nvSpPr>
          <p:cNvPr id="839" name="Google Shape;839;p4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4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4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Clr>
                <a:srgbClr val="000000"/>
              </a:buClr>
              <a:buSzPts val="1300"/>
              <a:buFont typeface="Arial"/>
              <a:buNone/>
            </a:pPr>
            <a:r>
              <a:rPr lang="fr-BE" sz="1300">
                <a:solidFill>
                  <a:srgbClr val="000000"/>
                </a:solidFill>
                <a:latin typeface="Calibri"/>
                <a:ea typeface="Calibri"/>
                <a:cs typeface="Calibri"/>
                <a:sym typeface="Calibri"/>
              </a:rPr>
              <a:t>Toujours au niveau des réductions d’impôts férérales:</a:t>
            </a:r>
            <a:endParaRPr/>
          </a:p>
          <a:p>
            <a:pPr indent="0" lvl="0" marL="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Clr>
                <a:srgbClr val="000000"/>
              </a:buClr>
              <a:buSzPts val="1300"/>
              <a:buFont typeface="Arial"/>
              <a:buNone/>
            </a:pPr>
            <a:r>
              <a:rPr lang="fr-BE" sz="1300">
                <a:solidFill>
                  <a:srgbClr val="000000"/>
                </a:solidFill>
                <a:latin typeface="Calibri"/>
                <a:ea typeface="Calibri"/>
                <a:cs typeface="Calibri"/>
                <a:sym typeface="Calibri"/>
              </a:rPr>
              <a:t>Les frais de garderie d’enfants sont limités à 16,90€ par jour de garde par enfant n’ayant pas atteint l’âge de 14 ans (ou 21 ans si enfant atteint d’un handicap lourd). </a:t>
            </a:r>
            <a:endParaRPr/>
          </a:p>
          <a:p>
            <a:pPr indent="0" lvl="0" marL="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82550" lvl="0" marL="0" marR="0" rtl="0" algn="l">
              <a:lnSpc>
                <a:spcPct val="100000"/>
              </a:lnSpc>
              <a:spcBef>
                <a:spcPts val="0"/>
              </a:spcBef>
              <a:spcAft>
                <a:spcPts val="0"/>
              </a:spcAft>
              <a:buClr>
                <a:srgbClr val="000000"/>
              </a:buClr>
              <a:buSzPts val="1300"/>
              <a:buFont typeface="Arial"/>
              <a:buChar char="•"/>
            </a:pPr>
            <a:r>
              <a:rPr lang="fr-BE" sz="1300">
                <a:solidFill>
                  <a:srgbClr val="000000"/>
                </a:solidFill>
                <a:latin typeface="Calibri"/>
                <a:ea typeface="Calibri"/>
                <a:cs typeface="Calibri"/>
                <a:sym typeface="Calibri"/>
              </a:rPr>
              <a:t>Attention il n’est pas permis de cumuler des frais de garde pour les enfants de moins de 3 ans et l</a:t>
            </a:r>
            <a:r>
              <a:rPr lang="fr-BE" sz="1300" u="sng">
                <a:solidFill>
                  <a:srgbClr val="000000"/>
                </a:solidFill>
                <a:latin typeface="Calibri"/>
                <a:ea typeface="Calibri"/>
                <a:cs typeface="Calibri"/>
                <a:sym typeface="Calibri"/>
              </a:rPr>
              <a:t>’avantage fiscal accordé pour ces mêmes  enfants de moins de 3 ans. L’avantage fiscal accordé donnant droit à une </a:t>
            </a:r>
            <a:r>
              <a:rPr lang="fr-BE" sz="1300">
                <a:solidFill>
                  <a:srgbClr val="000000"/>
                </a:solidFill>
                <a:latin typeface="Calibri"/>
                <a:ea typeface="Calibri"/>
                <a:cs typeface="Calibri"/>
                <a:sym typeface="Calibri"/>
              </a:rPr>
              <a:t> </a:t>
            </a:r>
            <a:r>
              <a:rPr b="1" lang="fr-BE" sz="1300">
                <a:solidFill>
                  <a:srgbClr val="000000"/>
                </a:solidFill>
                <a:latin typeface="Calibri"/>
                <a:ea typeface="Calibri"/>
                <a:cs typeface="Calibri"/>
                <a:sym typeface="Calibri"/>
              </a:rPr>
              <a:t>quotité exempté d’impôt supplémentaire alors que les </a:t>
            </a:r>
            <a:r>
              <a:rPr lang="fr-BE" sz="1300">
                <a:solidFill>
                  <a:srgbClr val="000000"/>
                </a:solidFill>
                <a:latin typeface="Calibri"/>
                <a:ea typeface="Calibri"/>
                <a:cs typeface="Calibri"/>
                <a:sym typeface="Calibri"/>
              </a:rPr>
              <a:t>Dépenses pour garde d’enfants donnent droit à une réduction d’impôt. </a:t>
            </a:r>
            <a:endParaRPr/>
          </a:p>
          <a:p>
            <a:pPr indent="0" lvl="0" marL="0" rtl="0" algn="l">
              <a:spcBef>
                <a:spcPts val="0"/>
              </a:spcBef>
              <a:spcAft>
                <a:spcPts val="0"/>
              </a:spcAft>
              <a:buClr>
                <a:schemeClr val="dk1"/>
              </a:buClr>
              <a:buSzPts val="1300"/>
              <a:buFont typeface="Arial"/>
              <a:buNone/>
            </a:pPr>
            <a:r>
              <a:t/>
            </a:r>
            <a:endParaRPr b="1" sz="13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300"/>
              <a:buFont typeface="Arial"/>
              <a:buNone/>
            </a:pPr>
            <a:r>
              <a:t/>
            </a:r>
            <a:endParaRPr b="1" sz="1300">
              <a:solidFill>
                <a:srgbClr val="000000"/>
              </a:solidFill>
              <a:latin typeface="Calibri"/>
              <a:ea typeface="Calibri"/>
              <a:cs typeface="Calibri"/>
              <a:sym typeface="Calibri"/>
            </a:endParaRPr>
          </a:p>
          <a:p>
            <a:pPr indent="-82550" lvl="0" marL="0" rtl="0" algn="l">
              <a:spcBef>
                <a:spcPts val="0"/>
              </a:spcBef>
              <a:spcAft>
                <a:spcPts val="0"/>
              </a:spcAft>
              <a:buClr>
                <a:srgbClr val="000000"/>
              </a:buClr>
              <a:buSzPts val="1300"/>
              <a:buFont typeface="Arial"/>
              <a:buChar char="•"/>
            </a:pPr>
            <a:r>
              <a:rPr b="1" lang="fr-BE" sz="1300">
                <a:solidFill>
                  <a:srgbClr val="000000"/>
                </a:solidFill>
                <a:latin typeface="Calibri"/>
                <a:ea typeface="Calibri"/>
                <a:cs typeface="Calibri"/>
                <a:sym typeface="Calibri"/>
              </a:rPr>
              <a:t>La dépense est </a:t>
            </a:r>
            <a:r>
              <a:rPr lang="fr-BE" sz="1300">
                <a:solidFill>
                  <a:srgbClr val="000000"/>
                </a:solidFill>
                <a:latin typeface="Calibri"/>
                <a:ea typeface="Calibri"/>
                <a:cs typeface="Calibri"/>
                <a:sym typeface="Calibri"/>
              </a:rPr>
              <a:t>à justifier par l’attestation fiscale réglementaire qui est disponible dans MYmINFIN ou remise en papier par l’organisme. Il n’y a pas de pré-remplissage de ces frais sauf parfois pour les enfants atteints de handicap lourd.</a:t>
            </a:r>
            <a:endParaRPr/>
          </a:p>
          <a:p>
            <a:pPr indent="0" lvl="0" marL="0" rtl="0" algn="l">
              <a:spcBef>
                <a:spcPts val="0"/>
              </a:spcBef>
              <a:spcAft>
                <a:spcPts val="0"/>
              </a:spcAft>
              <a:buClr>
                <a:schemeClr val="dk1"/>
              </a:buClr>
              <a:buSzPts val="1300"/>
              <a:buFont typeface="Arial"/>
              <a:buNone/>
            </a:pPr>
            <a:r>
              <a:t/>
            </a:r>
            <a:endParaRPr b="1" sz="1300">
              <a:solidFill>
                <a:srgbClr val="000000"/>
              </a:solidFill>
              <a:latin typeface="Calibri"/>
              <a:ea typeface="Calibri"/>
              <a:cs typeface="Calibri"/>
              <a:sym typeface="Calibri"/>
            </a:endParaRPr>
          </a:p>
          <a:p>
            <a:pPr indent="0" lvl="0" marL="0" rtl="0" algn="l">
              <a:spcBef>
                <a:spcPts val="0"/>
              </a:spcBef>
              <a:spcAft>
                <a:spcPts val="0"/>
              </a:spcAft>
              <a:buClr>
                <a:srgbClr val="000000"/>
              </a:buClr>
              <a:buSzPts val="1300"/>
              <a:buFont typeface="Arial"/>
              <a:buNone/>
            </a:pPr>
            <a:r>
              <a:rPr lang="fr-BE" sz="1300">
                <a:solidFill>
                  <a:srgbClr val="000000"/>
                </a:solidFill>
                <a:latin typeface="Calibri"/>
                <a:ea typeface="Calibri"/>
                <a:cs typeface="Calibri"/>
                <a:sym typeface="Calibri"/>
              </a:rPr>
              <a:t>En effet, pour les enfants atteints d’un handicap lourd, il est possible de retrouver pré-remplie, les données de l’attestation de frais pour autant que la données handicap soit connue pour le SPF et la fiche disponible, certains organismes tardant à fournir cette fiche. </a:t>
            </a:r>
            <a:endParaRPr/>
          </a:p>
          <a:p>
            <a:pPr indent="0" lvl="0" marL="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Clr>
                <a:srgbClr val="000000"/>
              </a:buClr>
              <a:buSzPts val="1300"/>
              <a:buFont typeface="Arial"/>
              <a:buNone/>
            </a:pPr>
            <a:r>
              <a:rPr lang="fr-BE" sz="1300">
                <a:solidFill>
                  <a:srgbClr val="000000"/>
                </a:solidFill>
                <a:latin typeface="Calibri"/>
                <a:ea typeface="Calibri"/>
                <a:cs typeface="Calibri"/>
                <a:sym typeface="Calibri"/>
              </a:rPr>
              <a:t>Pour vous aider, il y a dans tax on web un wizard qui vous accompagne pour déterminer le montant à renseigner.</a:t>
            </a:r>
            <a:endParaRPr/>
          </a:p>
          <a:p>
            <a:pPr indent="0" lvl="0" marL="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866" name="Google Shape;866;p4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4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Nous quittons partie relative aux réduction d’impot et abordons quelques rappels: tout d’abord en ce qui concerne les comptes et assurance vie à l’ étranger.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Il est demandé de déclarer les comptes ouverts à l’étranger en 2025 car cette information ne nous est pas connue. </a:t>
            </a:r>
            <a:endParaRPr/>
          </a:p>
          <a:p>
            <a:pPr indent="0" lvl="0" marL="0" rtl="0" algn="l">
              <a:spcBef>
                <a:spcPts val="0"/>
              </a:spcBef>
              <a:spcAft>
                <a:spcPts val="0"/>
              </a:spcAft>
              <a:buNone/>
            </a:pPr>
            <a:r>
              <a:rPr lang="fr-BE"/>
              <a:t>Rappelons aussi que chaque compte étranger doit être déclaré au Point de Contact Central de la BNB</a:t>
            </a:r>
            <a:endParaRPr/>
          </a:p>
          <a:p>
            <a:pPr indent="0" lvl="0" marL="0" rtl="0" algn="l">
              <a:spcBef>
                <a:spcPts val="0"/>
              </a:spcBef>
              <a:spcAft>
                <a:spcPts val="0"/>
              </a:spcAft>
              <a:buNone/>
            </a:pPr>
            <a:r>
              <a:rPr lang="fr-BE"/>
              <a:t>Et si ces comptes génèrent des revenus mobiliers étrangers alors je dois les déclarer au cadre VII.</a:t>
            </a:r>
            <a:endParaRPr/>
          </a:p>
          <a:p>
            <a:pPr indent="0" lvl="0" marL="0" rtl="0" algn="l">
              <a:spcBef>
                <a:spcPts val="0"/>
              </a:spcBef>
              <a:spcAft>
                <a:spcPts val="0"/>
              </a:spcAft>
              <a:buNone/>
            </a:pPr>
            <a:r>
              <a:rPr lang="fr-BE"/>
              <a:t>Attention que la PDS n’est plus valable si en 2025 vous avez ouvert un tel compte à l’étranger. Corrigez alors la PDS</a:t>
            </a:r>
            <a:endParaRPr/>
          </a:p>
        </p:txBody>
      </p:sp>
      <p:sp>
        <p:nvSpPr>
          <p:cNvPr id="893" name="Google Shape;893;p4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4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fr-BE"/>
              <a:t>GAELLE:</a:t>
            </a:r>
            <a:endParaRPr/>
          </a:p>
          <a:p>
            <a:pPr indent="0" lvl="0" marL="0" rtl="0" algn="l">
              <a:spcBef>
                <a:spcPts val="0"/>
              </a:spcBef>
              <a:spcAft>
                <a:spcPts val="0"/>
              </a:spcAft>
              <a:buNone/>
            </a:pPr>
            <a:r>
              <a:rPr lang="fr-BE"/>
              <a:t>Dans la même logique </a:t>
            </a:r>
            <a:endParaRPr/>
          </a:p>
          <a:p>
            <a:pPr indent="0" lvl="0" marL="0" marR="0" rtl="0" algn="l">
              <a:lnSpc>
                <a:spcPct val="100000"/>
              </a:lnSpc>
              <a:spcBef>
                <a:spcPts val="0"/>
              </a:spcBef>
              <a:spcAft>
                <a:spcPts val="0"/>
              </a:spcAft>
              <a:buClr>
                <a:schemeClr val="dk1"/>
              </a:buClr>
              <a:buSzPts val="1200"/>
              <a:buFont typeface="Calibri"/>
              <a:buNone/>
            </a:pPr>
            <a:r>
              <a:rPr lang="fr-BE"/>
              <a:t>Si la personne est gestionnaire d’un ou plusieurs comptes à l’étranger, si elle est fondateur d’une construction juridique ou si elle a perçu des dividendes d’une construction juridique ou encore si elle a accordé des prêts à des petites sociétés débutantes via des plate-forme de crowdfunding, nous attirons votre attention sur le fait que si le contibuable a reçu une PDS il doit la modifier car nous ne connaissons pas cette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BE"/>
              <a:t>Vous devez corriger la PDS pour le déclarer. </a:t>
            </a:r>
            <a:endParaRPr/>
          </a:p>
          <a:p>
            <a:pPr indent="0" lvl="0" marL="0" rtl="0" algn="l">
              <a:spcBef>
                <a:spcPts val="0"/>
              </a:spcBef>
              <a:spcAft>
                <a:spcPts val="0"/>
              </a:spcAft>
              <a:buNone/>
            </a:pPr>
            <a:r>
              <a:t/>
            </a:r>
            <a:endParaRPr/>
          </a:p>
        </p:txBody>
      </p:sp>
      <p:sp>
        <p:nvSpPr>
          <p:cNvPr id="912" name="Google Shape;912;p4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4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4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GAELLE: </a:t>
            </a:r>
            <a:endParaRPr/>
          </a:p>
          <a:p>
            <a:pPr indent="0" lvl="0" marL="0" rtl="0" algn="l">
              <a:spcBef>
                <a:spcPts val="0"/>
              </a:spcBef>
              <a:spcAft>
                <a:spcPts val="0"/>
              </a:spcAft>
              <a:buNone/>
            </a:pPr>
            <a:r>
              <a:rPr lang="fr-BE"/>
              <a:t>Tjs dans le contexte de ces constructions juridiques, nous vous rappelons que diverses informations doivent être complétées et vous devez joindre une annexe à la déclaration, l’annexe 276CJC disponible en ligne et sur le site du SPF</a:t>
            </a:r>
            <a:endParaRPr/>
          </a:p>
        </p:txBody>
      </p:sp>
      <p:sp>
        <p:nvSpPr>
          <p:cNvPr id="927" name="Google Shape;927;p4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4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4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GAELLE:</a:t>
            </a:r>
            <a:endParaRPr/>
          </a:p>
          <a:p>
            <a:pPr indent="0" lvl="0" marL="0" rtl="0" algn="l">
              <a:spcBef>
                <a:spcPts val="0"/>
              </a:spcBef>
              <a:spcAft>
                <a:spcPts val="0"/>
              </a:spcAft>
              <a:buNone/>
            </a:pPr>
            <a:r>
              <a:rPr lang="fr-BE"/>
              <a:t>Une tout autre annexe </a:t>
            </a:r>
            <a:r>
              <a:rPr lang="fr-BE" u="sng"/>
              <a:t>obligatoire également </a:t>
            </a:r>
            <a:r>
              <a:rPr lang="fr-BE"/>
              <a:t>vise la location d’un immeuble pour exercer son activité professionnelle </a:t>
            </a:r>
            <a:endParaRPr/>
          </a:p>
          <a:p>
            <a:pPr indent="0" lvl="0" marL="0" rtl="0" algn="l">
              <a:spcBef>
                <a:spcPts val="0"/>
              </a:spcBef>
              <a:spcAft>
                <a:spcPts val="0"/>
              </a:spcAft>
              <a:buNone/>
            </a:pPr>
            <a:r>
              <a:rPr lang="fr-BE"/>
              <a:t>Pour pouvoir déduire le loyer en frais professionnels, le locataire doit introduire cette annexe dans sa déclaration. </a:t>
            </a:r>
            <a:endParaRPr/>
          </a:p>
          <a:p>
            <a:pPr indent="0" lvl="0" marL="0" rtl="0" algn="l">
              <a:spcBef>
                <a:spcPts val="0"/>
              </a:spcBef>
              <a:spcAft>
                <a:spcPts val="0"/>
              </a:spcAft>
              <a:buNone/>
            </a:pPr>
            <a:r>
              <a:rPr lang="fr-BE"/>
              <a:t>Cela permet alors à l’Administration d’imposer le bailleur correctement</a:t>
            </a:r>
            <a:endParaRPr/>
          </a:p>
        </p:txBody>
      </p:sp>
      <p:sp>
        <p:nvSpPr>
          <p:cNvPr id="943" name="Google Shape;943;p4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Qu’y a-t-il donc de nouveau? </a:t>
            </a:r>
            <a:endParaRPr/>
          </a:p>
        </p:txBody>
      </p:sp>
      <p:sp>
        <p:nvSpPr>
          <p:cNvPr id="158" name="Google Shape;158;p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p4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GAELLE:</a:t>
            </a:r>
            <a:endParaRPr/>
          </a:p>
          <a:p>
            <a:pPr indent="0" lvl="0" marL="0" rtl="0" algn="l">
              <a:spcBef>
                <a:spcPts val="0"/>
              </a:spcBef>
              <a:spcAft>
                <a:spcPts val="0"/>
              </a:spcAft>
              <a:buNone/>
            </a:pPr>
            <a:r>
              <a:rPr lang="fr-BE"/>
              <a:t>Enfin je rappelle que Si vous percevez des revenus d’indépendants (même à titre complémentaire), ou des rémunérations de dirigeant d’entreprise, ou de conjoints aidants, ou encore des revenus divers (activités occasionnelles, sous-location, .. ), alors il faut ajouter la partie 2 de la déclaration via TAXONWEB </a:t>
            </a:r>
            <a:endParaRPr/>
          </a:p>
          <a:p>
            <a:pPr indent="0" lvl="0" marL="0" rtl="0" algn="l">
              <a:spcBef>
                <a:spcPts val="0"/>
              </a:spcBef>
              <a:spcAft>
                <a:spcPts val="0"/>
              </a:spcAft>
              <a:buNone/>
            </a:pPr>
            <a:r>
              <a:t/>
            </a:r>
            <a:endParaRPr/>
          </a:p>
          <a:p>
            <a:pPr indent="0" lvl="0" marL="0" rtl="0" algn="l">
              <a:spcBef>
                <a:spcPts val="0"/>
              </a:spcBef>
              <a:spcAft>
                <a:spcPts val="0"/>
              </a:spcAft>
              <a:buNone/>
            </a:pPr>
            <a:r>
              <a:rPr b="1" lang="fr-BE"/>
              <a:t>Voilà je cède la main à Dominique qui va clôture cette partie point d’attention par la check list</a:t>
            </a:r>
            <a:endParaRPr b="1"/>
          </a:p>
        </p:txBody>
      </p:sp>
      <p:sp>
        <p:nvSpPr>
          <p:cNvPr id="962" name="Google Shape;962;p4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4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Domi</a:t>
            </a:r>
            <a:endParaRPr/>
          </a:p>
          <a:p>
            <a:pPr indent="0" lvl="0" marL="0" rtl="0" algn="l">
              <a:spcBef>
                <a:spcPts val="0"/>
              </a:spcBef>
              <a:spcAft>
                <a:spcPts val="0"/>
              </a:spcAft>
              <a:buNone/>
            </a:pPr>
            <a:r>
              <a:rPr lang="fr-BE"/>
              <a:t>Pour conclure, dressons la chek-list de ce dont vous avez besoin au moment du remplissage de la décalartion ! Outre les loyers en frais professionnels</a:t>
            </a:r>
            <a:endParaRPr/>
          </a:p>
          <a:p>
            <a:pPr indent="-185766" lvl="0" marL="185766" rtl="0" algn="l">
              <a:spcBef>
                <a:spcPts val="0"/>
              </a:spcBef>
              <a:spcAft>
                <a:spcPts val="0"/>
              </a:spcAft>
              <a:buClr>
                <a:schemeClr val="dk1"/>
              </a:buClr>
              <a:buSzPts val="1200"/>
              <a:buFont typeface="Calibri"/>
              <a:buChar char="-"/>
            </a:pPr>
            <a:r>
              <a:rPr lang="fr-BE"/>
              <a:t>Carte eID si lecteur de carte ou appli itsme sur GSM </a:t>
            </a:r>
            <a:endParaRPr/>
          </a:p>
          <a:p>
            <a:pPr indent="-185766" lvl="0" marL="185766" rtl="0" algn="l">
              <a:spcBef>
                <a:spcPts val="0"/>
              </a:spcBef>
              <a:spcAft>
                <a:spcPts val="0"/>
              </a:spcAft>
              <a:buClr>
                <a:schemeClr val="dk1"/>
              </a:buClr>
              <a:buSzPts val="1200"/>
              <a:buFont typeface="Calibri"/>
              <a:buChar char="-"/>
            </a:pPr>
            <a:r>
              <a:rPr lang="fr-BE"/>
              <a:t>Numéro compte bancaire et téléphone</a:t>
            </a:r>
            <a:endParaRPr/>
          </a:p>
          <a:p>
            <a:pPr indent="-185766" lvl="0" marL="185766" rtl="0" algn="l">
              <a:spcBef>
                <a:spcPts val="0"/>
              </a:spcBef>
              <a:spcAft>
                <a:spcPts val="0"/>
              </a:spcAft>
              <a:buClr>
                <a:schemeClr val="dk1"/>
              </a:buClr>
              <a:buSzPts val="1200"/>
              <a:buFont typeface="Calibri"/>
              <a:buChar char="-"/>
            </a:pPr>
            <a:r>
              <a:rPr lang="fr-BE"/>
              <a:t>Les fiches ? Elles sont toutes sur Myminfin ou TOW</a:t>
            </a:r>
            <a:endParaRPr/>
          </a:p>
          <a:p>
            <a:pPr indent="-185766" lvl="0" marL="185766" rtl="0" algn="l">
              <a:spcBef>
                <a:spcPts val="0"/>
              </a:spcBef>
              <a:spcAft>
                <a:spcPts val="0"/>
              </a:spcAft>
              <a:buClr>
                <a:schemeClr val="dk1"/>
              </a:buClr>
              <a:buSzPts val="1200"/>
              <a:buFont typeface="Calibri"/>
              <a:buChar char="-"/>
            </a:pPr>
            <a:r>
              <a:rPr lang="fr-BE"/>
              <a:t>Les extraits de compte bancaire pour justifier les rentes alimentaires versées</a:t>
            </a:r>
            <a:endParaRPr/>
          </a:p>
          <a:p>
            <a:pPr indent="-185766" lvl="0" marL="185766" rtl="0" algn="l">
              <a:spcBef>
                <a:spcPts val="0"/>
              </a:spcBef>
              <a:spcAft>
                <a:spcPts val="0"/>
              </a:spcAft>
              <a:buClr>
                <a:schemeClr val="dk1"/>
              </a:buClr>
              <a:buSzPts val="1200"/>
              <a:buFont typeface="Calibri"/>
              <a:buChar char="-"/>
            </a:pPr>
            <a:r>
              <a:rPr lang="fr-BE"/>
              <a:t>Le détail des rémunérations et pensions étrangères ainsi que des valeurs cadastrales des immeubles étrangers </a:t>
            </a:r>
            <a:endParaRPr/>
          </a:p>
          <a:p>
            <a:pPr indent="-109566" lvl="0" marL="185766" rtl="0" algn="l">
              <a:spcBef>
                <a:spcPts val="0"/>
              </a:spcBef>
              <a:spcAft>
                <a:spcPts val="0"/>
              </a:spcAft>
              <a:buClr>
                <a:schemeClr val="dk1"/>
              </a:buClr>
              <a:buSzPts val="1200"/>
              <a:buFont typeface="Calibri"/>
              <a:buNone/>
            </a:pPr>
            <a:r>
              <a:t/>
            </a:r>
            <a:endParaRPr/>
          </a:p>
        </p:txBody>
      </p:sp>
      <p:sp>
        <p:nvSpPr>
          <p:cNvPr id="975" name="Google Shape;975;p4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5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5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En pratique, comment ça se passe?</a:t>
            </a:r>
            <a:endParaRPr/>
          </a:p>
        </p:txBody>
      </p:sp>
      <p:sp>
        <p:nvSpPr>
          <p:cNvPr id="986" name="Google Shape;986;p5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5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Comme l’année passée, peu importe qui remplit</a:t>
            </a:r>
            <a:r>
              <a:rPr lang="fr-BE"/>
              <a:t> la déclaration, </a:t>
            </a:r>
            <a:r>
              <a:rPr b="1" lang="fr-BE"/>
              <a:t>les délais sont les mêmes selon que le citoyen remplit ou fait appel à un mandataire. </a:t>
            </a:r>
            <a:r>
              <a:rPr lang="fr-BE"/>
              <a:t> </a:t>
            </a:r>
            <a:br>
              <a:rPr lang="fr-BE"/>
            </a:br>
            <a:r>
              <a:rPr lang="fr-BE"/>
              <a:t>Par contre le format de rentrée (papier ou électronique) et la présence ou non de revenus spécifiques interviennent dans le délai : papier 30/06 électronique 15/07 SANS revenus spécifiques et 16/10 électronique AVEC revenus spécifiques. </a:t>
            </a:r>
            <a:endParaRPr/>
          </a:p>
        </p:txBody>
      </p:sp>
      <p:sp>
        <p:nvSpPr>
          <p:cNvPr id="996" name="Google Shape;996;p5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5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5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Qu’est-ce qu’on entend par revenus spécifiques… Ce sont surtout les revenus d’indépendant ou revenus professionnels étrangers (1</a:t>
            </a:r>
            <a:r>
              <a:rPr baseline="30000" lang="fr-BE"/>
              <a:t>ère</a:t>
            </a:r>
            <a:r>
              <a:rPr lang="fr-BE"/>
              <a:t> catégorie)</a:t>
            </a:r>
            <a:endParaRPr/>
          </a:p>
          <a:p>
            <a:pPr indent="0" lvl="0" marL="0" rtl="0" algn="l">
              <a:spcBef>
                <a:spcPts val="0"/>
              </a:spcBef>
              <a:spcAft>
                <a:spcPts val="0"/>
              </a:spcAft>
              <a:buNone/>
            </a:pPr>
            <a:r>
              <a:rPr lang="fr-BE"/>
              <a:t>Ou (2</a:t>
            </a:r>
            <a:r>
              <a:rPr baseline="30000" lang="fr-BE"/>
              <a:t>ème</a:t>
            </a:r>
            <a:r>
              <a:rPr lang="fr-BE"/>
              <a:t> catégorie de revenus spécifiques) s’il on DECLARE pour la première fois un bien immobilier à l’étranger, une pension alimentaire reçue de ou versée à une personne à l’étranger, un prêt conclu à l’étranger, une construction juridique, OU le régime spécial d'imposition pour Impatrié ou chercheur impatrié</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0" name="Google Shape;1020;p5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5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p5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Comment ça se passe?</a:t>
            </a:r>
            <a:endParaRPr/>
          </a:p>
          <a:p>
            <a:pPr indent="0" lvl="0" marL="0" rtl="0" algn="l">
              <a:spcBef>
                <a:spcPts val="0"/>
              </a:spcBef>
              <a:spcAft>
                <a:spcPts val="0"/>
              </a:spcAft>
              <a:buNone/>
            </a:pPr>
            <a:r>
              <a:rPr lang="fr-BE"/>
              <a:t>Le délai est mentionné dans Myminfin.</a:t>
            </a:r>
            <a:endParaRPr/>
          </a:p>
          <a:p>
            <a:pPr indent="0" lvl="0" marL="0" rtl="0" algn="l">
              <a:spcBef>
                <a:spcPts val="0"/>
              </a:spcBef>
              <a:spcAft>
                <a:spcPts val="0"/>
              </a:spcAft>
              <a:buNone/>
            </a:pPr>
            <a:r>
              <a:rPr lang="fr-BE"/>
              <a:t>Si le contribuable a des revenus spécifiques de la première catégorie, le délai repris sera automatiquement le 16 octobre. Donc le contribuable ne doit rien faire</a:t>
            </a:r>
            <a:endParaRPr/>
          </a:p>
          <a:p>
            <a:pPr indent="0" lvl="0" marL="0" rtl="0" algn="l">
              <a:spcBef>
                <a:spcPts val="0"/>
              </a:spcBef>
              <a:spcAft>
                <a:spcPts val="0"/>
              </a:spcAft>
              <a:buNone/>
            </a:pPr>
            <a:r>
              <a:rPr lang="fr-BE"/>
              <a:t>Si le contribuable a des revenus spécifiques de la 2</a:t>
            </a:r>
            <a:r>
              <a:rPr baseline="30000" lang="fr-BE"/>
              <a:t>ème</a:t>
            </a:r>
            <a:r>
              <a:rPr lang="fr-BE"/>
              <a:t> catégorie, c’est-à-dire ceux qu’il déclare pour la 1ere fois (les situations évoquées juste avant) , le délai mentionné sera la 15/07. Il devra cocher une case </a:t>
            </a:r>
            <a:r>
              <a:rPr lang="fr-BE" u="sng"/>
              <a:t>lors de la validation de sa déclaration </a:t>
            </a:r>
            <a:r>
              <a:rPr lang="fr-BE"/>
              <a:t>pour obtenir automatiquement le délai au 16/10. Il devra également ajouter des annexes pour justifier ces revenus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4" name="Google Shape;1034;p5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5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p5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048" name="Google Shape;1048;p5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5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p5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073" name="Google Shape;1073;p5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5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5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118" name="Google Shape;1118;p5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5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5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158" name="Google Shape;1158;p5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0" lang="fr-BE"/>
              <a:t>Commençons par le cadre 2 avec une première nouveauté dans les charges de famille. D’abord un changement visible dans la déclaration concerne les ascendants/frères/soeurs âgés de 65ans et + . Lors de l’ex22 une nouvelle notion de situation de dépendance est introduite. Un régime transitoire sera alors mis en place pour conserver temporairement les anciens avantages (ex2021). Ce régime transitoire a pris fin cet ex 2026. Comme vous le voyez les codes 1029 1043 et 1044 n’apparaissent plus dans la déclaration Ex 2026. </a:t>
            </a:r>
            <a:endParaRPr/>
          </a:p>
          <a:p>
            <a:pPr indent="0" lvl="0" marL="0" rtl="0" algn="l">
              <a:spcBef>
                <a:spcPts val="0"/>
              </a:spcBef>
              <a:spcAft>
                <a:spcPts val="0"/>
              </a:spcAft>
              <a:buNone/>
            </a:pPr>
            <a:r>
              <a:t/>
            </a:r>
            <a:endParaRPr/>
          </a:p>
        </p:txBody>
      </p:sp>
      <p:sp>
        <p:nvSpPr>
          <p:cNvPr id="168" name="Google Shape;168;p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5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p5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187" name="Google Shape;1187;p5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5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p5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08" name="Google Shape;1208;p5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6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6" name="Google Shape;1246;p6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247" name="Google Shape;1247;p6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6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6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275" name="Google Shape;1275;p6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6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p6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Gaëlle</a:t>
            </a:r>
            <a:endParaRPr/>
          </a:p>
          <a:p>
            <a:pPr indent="0" lvl="0" marL="0" rtl="0" algn="l">
              <a:spcBef>
                <a:spcPts val="0"/>
              </a:spcBef>
              <a:spcAft>
                <a:spcPts val="0"/>
              </a:spcAft>
              <a:buNone/>
            </a:pPr>
            <a:r>
              <a:rPr b="0" lang="fr-BE"/>
              <a:t>Le contribuable a plusieurs moyens d’obtenir de l’aide pour le remplissage de sa déclaration</a:t>
            </a:r>
            <a:endParaRPr b="0"/>
          </a:p>
          <a:p>
            <a:pPr indent="0" lvl="0" marL="0" rtl="0" algn="l">
              <a:spcBef>
                <a:spcPts val="0"/>
              </a:spcBef>
              <a:spcAft>
                <a:spcPts val="0"/>
              </a:spcAft>
              <a:buNone/>
            </a:pPr>
            <a:r>
              <a:t/>
            </a:r>
            <a:endParaRPr/>
          </a:p>
        </p:txBody>
      </p:sp>
      <p:sp>
        <p:nvSpPr>
          <p:cNvPr id="1291" name="Google Shape;1291;p6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6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0" name="Google Shape;1300;p6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D’abord sur le site des finances il y a énormément d’informations</a:t>
            </a:r>
            <a:endParaRPr/>
          </a:p>
        </p:txBody>
      </p:sp>
      <p:sp>
        <p:nvSpPr>
          <p:cNvPr id="1301" name="Google Shape;1301;p6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6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0" name="Google Shape;1310;p6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On a regroupé les questions fréquentes par thème</a:t>
            </a:r>
            <a:endParaRPr/>
          </a:p>
        </p:txBody>
      </p:sp>
      <p:sp>
        <p:nvSpPr>
          <p:cNvPr id="1311" name="Google Shape;1311;p6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6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p6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Une page aussi pour les jeunes qui reçoivent leur première déclaration fiscale </a:t>
            </a:r>
            <a:endParaRPr/>
          </a:p>
        </p:txBody>
      </p:sp>
      <p:sp>
        <p:nvSpPr>
          <p:cNvPr id="1324" name="Google Shape;1324;p6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p6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185766" lvl="0" marL="185766" rtl="0" algn="l">
              <a:spcBef>
                <a:spcPts val="0"/>
              </a:spcBef>
              <a:spcAft>
                <a:spcPts val="0"/>
              </a:spcAft>
              <a:buClr>
                <a:schemeClr val="dk1"/>
              </a:buClr>
              <a:buSzPts val="1200"/>
              <a:buFont typeface="Calibri"/>
              <a:buChar char="-"/>
            </a:pPr>
            <a:r>
              <a:rPr b="1" lang="fr-BE"/>
              <a:t>Télécharger toute la Brochure explicative </a:t>
            </a:r>
            <a:r>
              <a:rPr lang="fr-BE"/>
              <a:t>(disponible sous forme numérique via notre site Web) consultez la directement avec le code correspondant via TOW). </a:t>
            </a:r>
            <a:endParaRPr/>
          </a:p>
          <a:p>
            <a:pPr indent="-185766" lvl="0" marL="185766" rtl="0" algn="l">
              <a:spcBef>
                <a:spcPts val="0"/>
              </a:spcBef>
              <a:spcAft>
                <a:spcPts val="0"/>
              </a:spcAft>
              <a:buClr>
                <a:schemeClr val="dk1"/>
              </a:buClr>
              <a:buSzPts val="1200"/>
              <a:buFont typeface="Calibri"/>
              <a:buChar char="-"/>
            </a:pPr>
            <a:r>
              <a:rPr b="1" lang="fr-BE"/>
              <a:t>Document préparatoire le caneva pour vous aider à reporter les infos sur le formulaire papier </a:t>
            </a:r>
            <a:r>
              <a:rPr lang="fr-BE"/>
              <a:t>sous la main lorsque vous remplissez le formulaire de déclaration (« grille lotto ») manuellement.</a:t>
            </a:r>
            <a:endParaRPr/>
          </a:p>
          <a:p>
            <a:pPr indent="0" lvl="0" marL="0" rtl="0" algn="l">
              <a:spcBef>
                <a:spcPts val="0"/>
              </a:spcBef>
              <a:spcAft>
                <a:spcPts val="0"/>
              </a:spcAft>
              <a:buNone/>
            </a:pPr>
            <a:r>
              <a:t/>
            </a:r>
            <a:endParaRPr/>
          </a:p>
        </p:txBody>
      </p:sp>
      <p:sp>
        <p:nvSpPr>
          <p:cNvPr id="1334" name="Google Shape;1334;p6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6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p6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Une page de contact pour orienter selon la question </a:t>
            </a:r>
            <a:endParaRPr/>
          </a:p>
        </p:txBody>
      </p:sp>
      <p:sp>
        <p:nvSpPr>
          <p:cNvPr id="1345" name="Google Shape;1345;p6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sz="1200">
                <a:solidFill>
                  <a:srgbClr val="6E6E6E"/>
                </a:solidFill>
                <a:latin typeface="Arial"/>
                <a:ea typeface="Arial"/>
                <a:cs typeface="Arial"/>
                <a:sym typeface="Arial"/>
              </a:rPr>
              <a:t>Avec la fin</a:t>
            </a:r>
            <a:r>
              <a:rPr lang="fr-BE" sz="1200">
                <a:solidFill>
                  <a:srgbClr val="6E6E6E"/>
                </a:solidFill>
                <a:latin typeface="Arial"/>
                <a:ea typeface="Arial"/>
                <a:cs typeface="Arial"/>
                <a:sym typeface="Arial"/>
              </a:rPr>
              <a:t> du régime transitoire, il reste donc le code 1027 qui </a:t>
            </a:r>
            <a:r>
              <a:rPr b="1" lang="fr-BE" sz="1200">
                <a:solidFill>
                  <a:srgbClr val="6E6E6E"/>
                </a:solidFill>
                <a:latin typeface="Arial"/>
                <a:ea typeface="Arial"/>
                <a:cs typeface="Arial"/>
                <a:sym typeface="Arial"/>
              </a:rPr>
              <a:t>pose l</a:t>
            </a:r>
            <a:r>
              <a:rPr b="1" lang="fr-BE"/>
              <a:t>a question </a:t>
            </a:r>
            <a:r>
              <a:rPr b="0" lang="fr-BE"/>
              <a:t>de la situation de dépendance (différente du handicap au sens fiscal). Est dans cette situation de dépendance, l’ascendant, frère ou sœur </a:t>
            </a:r>
            <a:r>
              <a:rPr b="1" lang="fr-BE"/>
              <a:t>ayant atteint l'âge de 66 ans </a:t>
            </a:r>
            <a:r>
              <a:rPr b="0" lang="fr-BE"/>
              <a:t>au premier janvier de l'exercice d'imposition </a:t>
            </a:r>
            <a:r>
              <a:rPr b="1" lang="fr-BE"/>
              <a:t>et dont l’autonomie est réduite </a:t>
            </a:r>
            <a:r>
              <a:rPr b="0" lang="fr-BE"/>
              <a:t>d'au moins 9 points, </a:t>
            </a:r>
            <a:r>
              <a:rPr b="0" lang="fr-BE" u="sng"/>
              <a:t>qu'importe l'âge auquel cette dépendance a été constatée</a:t>
            </a:r>
            <a:r>
              <a:rPr b="0" lang="fr-BE"/>
              <a:t>. Notez bien ayant atteint 66 ans (et non plus 65 ans), c’est un changement ici avec du fait de l’alignement sur l'âge légal de la pension. </a:t>
            </a:r>
            <a:br>
              <a:rPr b="0" lang="fr-BE"/>
            </a:br>
            <a:r>
              <a:rPr b="0" lang="fr-BE"/>
              <a:t>S’il n’est pas dans cette situation, le parent grand parent, le frère, la sœur </a:t>
            </a:r>
            <a:r>
              <a:rPr b="0" lang="fr-BE" u="sng"/>
              <a:t>à charge du contribuable </a:t>
            </a:r>
            <a:r>
              <a:rPr b="0" lang="fr-BE"/>
              <a:t>doit être déclaré au code 1032 , « autres personnes à charge » et au 1033 si il y a handicap, ici qui doit être constaté avant l'âge de 65 ans.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fr-BE"/>
              <a:t>Alors que le handicap (critère défini à l’art 135 CIR92) est à constater avant l’âge de 65 ans; la situation de dépendance (art 132 alinéa 3 CIR92) peut être constatée à tout âge pourvu que la personne ait atteint l’âge de 66 ans au 1</a:t>
            </a:r>
            <a:r>
              <a:rPr b="0" baseline="30000" lang="fr-BE"/>
              <a:t>er</a:t>
            </a:r>
            <a:r>
              <a:rPr b="0" lang="fr-BE"/>
              <a:t> janvier de l’exercice d’imposition.   </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fr-BE"/>
              <a:t>Art 135 CIR92</a:t>
            </a:r>
            <a:endParaRPr/>
          </a:p>
          <a:p>
            <a:pPr indent="0" lvl="0" marL="0" rtl="0" algn="l">
              <a:spcBef>
                <a:spcPts val="0"/>
              </a:spcBef>
              <a:spcAft>
                <a:spcPts val="0"/>
              </a:spcAft>
              <a:buNone/>
            </a:pPr>
            <a:r>
              <a:rPr b="0" i="0" lang="fr-BE" sz="1200" u="none" strike="noStrike">
                <a:solidFill>
                  <a:schemeClr val="dk1"/>
                </a:solidFill>
                <a:latin typeface="Calibri"/>
                <a:ea typeface="Calibri"/>
                <a:cs typeface="Calibri"/>
                <a:sym typeface="Calibri"/>
              </a:rPr>
              <a:t>Est considéré comme handicapé:</a:t>
            </a:r>
            <a:endParaRPr/>
          </a:p>
          <a:p>
            <a:pPr indent="0" lvl="0" marL="0" rtl="0" algn="l">
              <a:spcBef>
                <a:spcPts val="0"/>
              </a:spcBef>
              <a:spcAft>
                <a:spcPts val="0"/>
              </a:spcAft>
              <a:buNone/>
            </a:pPr>
            <a:r>
              <a:rPr b="1" i="0" lang="fr-BE" sz="1200" u="none" strike="noStrike">
                <a:solidFill>
                  <a:schemeClr val="dk1"/>
                </a:solidFill>
                <a:latin typeface="Calibri"/>
                <a:ea typeface="Calibri"/>
                <a:cs typeface="Calibri"/>
                <a:sym typeface="Calibri"/>
              </a:rPr>
              <a:t>1° celui dont il est établi, indépendamment de son âge, </a:t>
            </a:r>
            <a:r>
              <a:rPr b="0" i="0" lang="fr-BE" sz="1200" u="none" strike="noStrike">
                <a:solidFill>
                  <a:schemeClr val="dk1"/>
                </a:solidFill>
                <a:latin typeface="Calibri"/>
                <a:ea typeface="Calibri"/>
                <a:cs typeface="Calibri"/>
                <a:sym typeface="Calibri"/>
              </a:rPr>
              <a:t>qu'en raison de faits survenus et constatés avant l'âge de 65 ans:</a:t>
            </a:r>
            <a:endParaRPr/>
          </a:p>
          <a:p>
            <a:pPr indent="0" lvl="0" marL="0" rtl="0" algn="l">
              <a:spcBef>
                <a:spcPts val="0"/>
              </a:spcBef>
              <a:spcAft>
                <a:spcPts val="0"/>
              </a:spcAft>
              <a:buNone/>
            </a:pPr>
            <a:r>
              <a:rPr b="0" i="0" lang="fr-BE" sz="1200" u="none" strike="noStrike">
                <a:solidFill>
                  <a:schemeClr val="dk1"/>
                </a:solidFill>
                <a:latin typeface="Calibri"/>
                <a:ea typeface="Calibri"/>
                <a:cs typeface="Calibri"/>
                <a:sym typeface="Calibri"/>
              </a:rPr>
              <a:t>- soit son état physique ou psychique a réduit sa capacité de gain à un tiers ou moins de ce qu'une personne</a:t>
            </a:r>
            <a:endParaRPr/>
          </a:p>
          <a:p>
            <a:pPr indent="0" lvl="0" marL="0" rtl="0" algn="l">
              <a:spcBef>
                <a:spcPts val="0"/>
              </a:spcBef>
              <a:spcAft>
                <a:spcPts val="0"/>
              </a:spcAft>
              <a:buNone/>
            </a:pPr>
            <a:r>
              <a:rPr b="0" i="0" lang="fr-BE" sz="1200" u="none" strike="noStrike">
                <a:solidFill>
                  <a:schemeClr val="dk1"/>
                </a:solidFill>
                <a:latin typeface="Calibri"/>
                <a:ea typeface="Calibri"/>
                <a:cs typeface="Calibri"/>
                <a:sym typeface="Calibri"/>
              </a:rPr>
              <a:t>valide est en mesure de gagner en exerçant une profession sur le marché général du travail;</a:t>
            </a:r>
            <a:r>
              <a:rPr b="0" lang="fr-BE"/>
              <a:t> - soit son état de santé provoque un manque total d'autonomie ou une réduction d'autonomie d'au moins 9 points, mesurés conformément aux guide et échelle médico-sociale applicables dans le cadre de la </a:t>
            </a:r>
            <a:r>
              <a:rPr b="1" lang="fr-BE"/>
              <a:t>législation relative aux allocations aux handicapés</a:t>
            </a:r>
            <a:r>
              <a:rPr b="0" lang="fr-BE"/>
              <a:t>;</a:t>
            </a:r>
            <a:endParaRPr/>
          </a:p>
          <a:p>
            <a:pPr indent="0" lvl="0" marL="0" rtl="0" algn="l">
              <a:spcBef>
                <a:spcPts val="0"/>
              </a:spcBef>
              <a:spcAft>
                <a:spcPts val="0"/>
              </a:spcAft>
              <a:buNone/>
            </a:pPr>
            <a:r>
              <a:rPr b="0" lang="fr-BE"/>
              <a:t>- soit, après la période d'incapacité primaire prévue à l'article 87 de la loi relative à l'assurance obligatoire soins de santé et indemnités, coordonnée le 14 juillet 1994, sa capacité de gain est réduite à un tiers ou moins comme prévu à l'article 100 de la même loi coordonnée;</a:t>
            </a:r>
            <a:endParaRPr/>
          </a:p>
          <a:p>
            <a:pPr indent="0" lvl="0" marL="0" rtl="0" algn="l">
              <a:spcBef>
                <a:spcPts val="0"/>
              </a:spcBef>
              <a:spcAft>
                <a:spcPts val="0"/>
              </a:spcAft>
              <a:buNone/>
            </a:pPr>
            <a:r>
              <a:rPr b="0" lang="fr-BE"/>
              <a:t>- soit, par une décision administrative ou judiciaire, qu'il est handicapé physiquement ou psychiquement ou en incapacité de travail de façon permanente pour au moins 66 %;</a:t>
            </a:r>
            <a:endParaRPr/>
          </a:p>
          <a:p>
            <a:pPr indent="0" lvl="0" marL="0" rtl="0" algn="l">
              <a:spcBef>
                <a:spcPts val="0"/>
              </a:spcBef>
              <a:spcAft>
                <a:spcPts val="0"/>
              </a:spcAft>
              <a:buNone/>
            </a:pPr>
            <a:r>
              <a:rPr b="1" lang="fr-BE"/>
              <a:t>2° l'enfant atteint à 66 % au moins </a:t>
            </a:r>
            <a:r>
              <a:rPr b="0" lang="fr-BE"/>
              <a:t>d'une insuffisance ou d'une diminution de capacité physique ou psychique du chef d'une ou de plusieurs affections.</a:t>
            </a:r>
            <a:endParaRPr/>
          </a:p>
          <a:p>
            <a:pPr indent="0" lvl="0" marL="0" rtl="0" algn="l">
              <a:spcBef>
                <a:spcPts val="0"/>
              </a:spcBef>
              <a:spcAft>
                <a:spcPts val="0"/>
              </a:spcAft>
              <a:buNone/>
            </a:pPr>
            <a:r>
              <a:rPr b="0" lang="fr-BE"/>
              <a:t>Le Ministre des Finances ou son délégué désigne, pour l'application de la loi fiscale, les autorités chargées d'établir la situation des handicapés.</a:t>
            </a:r>
            <a:br>
              <a:rPr b="0" lang="fr-BE"/>
            </a:br>
            <a:br>
              <a:rPr b="0" lang="fr-BE"/>
            </a:br>
            <a:r>
              <a:rPr b="0" lang="fr-BE"/>
              <a:t>Art 132 alinéa 3 CIR92</a:t>
            </a:r>
            <a:endParaRPr/>
          </a:p>
          <a:p>
            <a:pPr indent="0" lvl="0" marL="0" rtl="0" algn="l">
              <a:spcBef>
                <a:spcPts val="0"/>
              </a:spcBef>
              <a:spcAft>
                <a:spcPts val="0"/>
              </a:spcAft>
              <a:buNone/>
            </a:pPr>
            <a:r>
              <a:rPr b="0" i="0" lang="fr-BE" sz="1200" u="none" strike="noStrike">
                <a:solidFill>
                  <a:schemeClr val="dk1"/>
                </a:solidFill>
                <a:latin typeface="Calibri"/>
                <a:ea typeface="Calibri"/>
                <a:cs typeface="Calibri"/>
                <a:sym typeface="Calibri"/>
              </a:rPr>
              <a:t>Pour l'application de l'alinéa 1er, 7°, est considérée comme étant en situation de dépendance la personne pour laquelle le degré d'autonomie est évalué à au moins 9 points conformément à l'arrêté ministériel du 30 juillet 1987 fixant les catégories et le guide pour l'évaluation du degré d'autonomie en vue de </a:t>
            </a:r>
            <a:r>
              <a:rPr b="1" i="0" lang="fr-BE" sz="1200" u="none" strike="noStrike">
                <a:solidFill>
                  <a:schemeClr val="dk1"/>
                </a:solidFill>
                <a:latin typeface="Calibri"/>
                <a:ea typeface="Calibri"/>
                <a:cs typeface="Calibri"/>
                <a:sym typeface="Calibri"/>
              </a:rPr>
              <a:t>l'examen du droit à l'allocation d'intégration</a:t>
            </a:r>
            <a:r>
              <a:rPr b="0" i="0" lang="fr-BE" sz="1200" u="none" strike="noStrike">
                <a:solidFill>
                  <a:schemeClr val="dk1"/>
                </a:solidFill>
                <a:latin typeface="Calibri"/>
                <a:ea typeface="Calibri"/>
                <a:cs typeface="Calibri"/>
                <a:sym typeface="Calibri"/>
              </a:rPr>
              <a:t>. La situation de dépendance est constatée par la Direction générale Personnes handicapées du SPF Sécurité sociale, Medex ou le médecin-conseil auprès de la mutualité, ou une institution ou personne similaire d'un autre Etat membre de l'Espace économique européen.</a:t>
            </a:r>
            <a:br>
              <a:rPr b="0" lang="fr-BE"/>
            </a:br>
            <a:endParaRPr b="0"/>
          </a:p>
        </p:txBody>
      </p:sp>
      <p:sp>
        <p:nvSpPr>
          <p:cNvPr id="182" name="Google Shape;182;p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p6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p6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sz="1300">
                <a:latin typeface="Quattrocento Sans"/>
                <a:ea typeface="Quattrocento Sans"/>
                <a:cs typeface="Quattrocento Sans"/>
                <a:sym typeface="Quattrocento Sans"/>
              </a:rPr>
              <a:t>Un numéro de téléphone unique avec un menu de choix pour aider à aiguiller l’appel </a:t>
            </a:r>
            <a:endParaRPr/>
          </a:p>
          <a:p>
            <a:pPr indent="0" lvl="0" marL="0" rtl="0" algn="l">
              <a:spcBef>
                <a:spcPts val="0"/>
              </a:spcBef>
              <a:spcAft>
                <a:spcPts val="0"/>
              </a:spcAft>
              <a:buNone/>
            </a:pPr>
            <a:r>
              <a:t/>
            </a:r>
            <a:endParaRPr/>
          </a:p>
        </p:txBody>
      </p:sp>
      <p:sp>
        <p:nvSpPr>
          <p:cNvPr id="1355" name="Google Shape;1355;p6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6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p6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Qui peut vous aider? </a:t>
            </a:r>
            <a:endParaRPr/>
          </a:p>
          <a:p>
            <a:pPr indent="-185766" lvl="0" marL="185766" rtl="0" algn="l">
              <a:spcBef>
                <a:spcPts val="0"/>
              </a:spcBef>
              <a:spcAft>
                <a:spcPts val="0"/>
              </a:spcAft>
              <a:buClr>
                <a:schemeClr val="dk1"/>
              </a:buClr>
              <a:buSzPts val="1200"/>
              <a:buFont typeface="Calibri"/>
              <a:buChar char="-"/>
            </a:pPr>
            <a:r>
              <a:rPr lang="fr-BE"/>
              <a:t>Un collaborateur du SPF FINANCES! Soit par téléphone en prenant RDV au préalable , soit sur place si justifié</a:t>
            </a:r>
            <a:endParaRPr/>
          </a:p>
          <a:p>
            <a:pPr indent="-185766" lvl="0" marL="185766" rtl="0" algn="l">
              <a:spcBef>
                <a:spcPts val="0"/>
              </a:spcBef>
              <a:spcAft>
                <a:spcPts val="0"/>
              </a:spcAft>
              <a:buClr>
                <a:schemeClr val="dk1"/>
              </a:buClr>
              <a:buSzPts val="1200"/>
              <a:buFont typeface="Calibri"/>
              <a:buChar char="-"/>
            </a:pPr>
            <a:r>
              <a:rPr lang="fr-BE"/>
              <a:t>Lors de séances dans certaines communes organisées par elles (voir liste sur notre site)</a:t>
            </a:r>
            <a:endParaRPr/>
          </a:p>
        </p:txBody>
      </p:sp>
      <p:sp>
        <p:nvSpPr>
          <p:cNvPr id="1367" name="Google Shape;1367;p6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70: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p70: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En cas d’aide par un collaborateur en ligne</a:t>
            </a:r>
            <a:endParaRPr/>
          </a:p>
          <a:p>
            <a:pPr indent="-185766" lvl="0" marL="185766" rtl="0" algn="l">
              <a:spcBef>
                <a:spcPts val="0"/>
              </a:spcBef>
              <a:spcAft>
                <a:spcPts val="0"/>
              </a:spcAft>
              <a:buClr>
                <a:schemeClr val="dk1"/>
              </a:buClr>
              <a:buSzPts val="1200"/>
              <a:buFont typeface="Calibri"/>
              <a:buChar char="-"/>
            </a:pPr>
            <a:r>
              <a:rPr lang="fr-BE"/>
              <a:t>après le remplissage de la déclaration par téléphone, le citoyen reçoit un rapport confirmant les données et les montants saisis par téléphone. </a:t>
            </a:r>
            <a:endParaRPr/>
          </a:p>
          <a:p>
            <a:pPr indent="-185766" lvl="0" marL="185766" rtl="0" algn="l">
              <a:spcBef>
                <a:spcPts val="0"/>
              </a:spcBef>
              <a:spcAft>
                <a:spcPts val="0"/>
              </a:spcAft>
              <a:buClr>
                <a:schemeClr val="dk1"/>
              </a:buClr>
              <a:buSzPts val="1200"/>
              <a:buFont typeface="Calibri"/>
              <a:buChar char="-"/>
            </a:pPr>
            <a:r>
              <a:rPr lang="fr-BE"/>
              <a:t>Ce rapport doit être signé et retourné au centre de numérisation ou validé via MyMinFin pour compléter le dépôt de la déclaration. </a:t>
            </a:r>
            <a:endParaRPr/>
          </a:p>
          <a:p>
            <a:pPr indent="-185766" lvl="0" marL="185766" rtl="0" algn="l">
              <a:spcBef>
                <a:spcPts val="0"/>
              </a:spcBef>
              <a:spcAft>
                <a:spcPts val="0"/>
              </a:spcAft>
              <a:buClr>
                <a:schemeClr val="dk1"/>
              </a:buClr>
              <a:buSzPts val="1200"/>
              <a:buFont typeface="Calibri"/>
              <a:buChar char="-"/>
            </a:pPr>
            <a:r>
              <a:rPr lang="fr-BE"/>
              <a:t>S'il n'y a pas de signature, cela signifie qu'aucune déclaration n'a été produite.</a:t>
            </a:r>
            <a:endParaRPr/>
          </a:p>
          <a:p>
            <a:pPr indent="0" lvl="0" marL="0" rtl="0" algn="l">
              <a:spcBef>
                <a:spcPts val="0"/>
              </a:spcBef>
              <a:spcAft>
                <a:spcPts val="0"/>
              </a:spcAft>
              <a:buNone/>
            </a:pPr>
            <a:r>
              <a:t/>
            </a:r>
            <a:endParaRPr/>
          </a:p>
        </p:txBody>
      </p:sp>
      <p:sp>
        <p:nvSpPr>
          <p:cNvPr id="1399" name="Google Shape;1399;p70: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7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1" name="Google Shape;1441;p7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Vous pouvez faire appel à l’aide d’un mandataire !  Attention aux 2 délais : général ou revenus spécifiques</a:t>
            </a:r>
            <a:endParaRPr/>
          </a:p>
          <a:p>
            <a:pPr indent="0" lvl="0" marL="0" rtl="0" algn="l">
              <a:spcBef>
                <a:spcPts val="0"/>
              </a:spcBef>
              <a:spcAft>
                <a:spcPts val="0"/>
              </a:spcAft>
              <a:buNone/>
            </a:pPr>
            <a:r>
              <a:rPr lang="fr-BE"/>
              <a:t>Prenez donc vite contact avec ce mandataire </a:t>
            </a:r>
            <a:endParaRPr/>
          </a:p>
        </p:txBody>
      </p:sp>
      <p:sp>
        <p:nvSpPr>
          <p:cNvPr id="1442" name="Google Shape;1442;p71: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7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p72: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Il existe aussi un mandat citoyen-citoyen pour le cas de personnes en réelles difficultés </a:t>
            </a:r>
            <a:endParaRPr/>
          </a:p>
        </p:txBody>
      </p:sp>
      <p:sp>
        <p:nvSpPr>
          <p:cNvPr id="1461" name="Google Shape;1461;p72: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7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4" name="Google Shape;1484;p73: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Cela suppose, comme pour le mandataire, de signer un mandat électronique par les deux parties citoyennes</a:t>
            </a:r>
            <a:endParaRPr/>
          </a:p>
        </p:txBody>
      </p:sp>
      <p:sp>
        <p:nvSpPr>
          <p:cNvPr id="1485" name="Google Shape;1485;p73: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74: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p74: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Une aide aussi est prévue pour les situations de handicap auditif dans nos services. La déclaration fiscale comprend de nombreux codes et de nombreuses informations, nous avons tenté de vous fournir un aperçu complet ainsi que des outils que vous pouvez consulter en cas de besoin, dans le cadre de ce webinair il ne nous est pas possible d’être exhaustif néanmoins, je cède une dernière fois la parole à Dominique qui va vous donner quelques infos complémentaires.</a:t>
            </a:r>
            <a:endParaRPr/>
          </a:p>
          <a:p>
            <a:pPr indent="0" lvl="0" marL="0" rtl="0" algn="l">
              <a:spcBef>
                <a:spcPts val="0"/>
              </a:spcBef>
              <a:spcAft>
                <a:spcPts val="0"/>
              </a:spcAft>
              <a:buNone/>
            </a:pPr>
            <a:r>
              <a:t/>
            </a:r>
            <a:endParaRPr/>
          </a:p>
        </p:txBody>
      </p:sp>
      <p:sp>
        <p:nvSpPr>
          <p:cNvPr id="1502" name="Google Shape;1502;p74: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7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p75: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Domi</a:t>
            </a:r>
            <a:endParaRPr/>
          </a:p>
          <a:p>
            <a:pPr indent="0" lvl="0" marL="0" rtl="0" algn="l">
              <a:spcBef>
                <a:spcPts val="0"/>
              </a:spcBef>
              <a:spcAft>
                <a:spcPts val="0"/>
              </a:spcAft>
              <a:buNone/>
            </a:pPr>
            <a:r>
              <a:rPr lang="fr-BE"/>
              <a:t>Et pour terminer vous disposez de plusieurs applications d’aide </a:t>
            </a:r>
            <a:endParaRPr/>
          </a:p>
        </p:txBody>
      </p:sp>
      <p:sp>
        <p:nvSpPr>
          <p:cNvPr id="1519" name="Google Shape;1519;p75: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7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8" name="Google Shape;1528;p7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1" lang="fr-BE"/>
              <a:t>FISCONET PLUS </a:t>
            </a:r>
            <a:r>
              <a:rPr lang="fr-BE"/>
              <a:t>pour consulter toute la base légale et les textes administratifs de référence </a:t>
            </a:r>
            <a:endParaRPr/>
          </a:p>
        </p:txBody>
      </p:sp>
      <p:sp>
        <p:nvSpPr>
          <p:cNvPr id="1529" name="Google Shape;1529;p7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7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1" name="Google Shape;1541;p7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Aussi, TAXCALC est un bel outil totalement anonyme pour apprendre à utiliser TAXONWEB et effectuer des simulations de calcul ANONYME </a:t>
            </a:r>
            <a:endParaRPr/>
          </a:p>
          <a:p>
            <a:pPr indent="0" lvl="0" marL="0" rtl="0" algn="l">
              <a:spcBef>
                <a:spcPts val="0"/>
              </a:spcBef>
              <a:spcAft>
                <a:spcPts val="0"/>
              </a:spcAft>
              <a:buNone/>
            </a:pPr>
            <a:r>
              <a:rPr lang="fr-BE"/>
              <a:t>Il y a aussi l’outil pour vérifier les ressources maximales d’une personne à reprendre à charge </a:t>
            </a:r>
            <a:endParaRPr/>
          </a:p>
          <a:p>
            <a:pPr indent="0" lvl="0" marL="0" rtl="0" algn="l">
              <a:spcBef>
                <a:spcPts val="0"/>
              </a:spcBef>
              <a:spcAft>
                <a:spcPts val="0"/>
              </a:spcAft>
              <a:buNone/>
            </a:pPr>
            <a:r>
              <a:rPr lang="fr-BE"/>
              <a:t>Et un outil d’aide pour déterminer, en cas de revenus étrangers quel PAYS peut imposer </a:t>
            </a:r>
            <a:endParaRPr/>
          </a:p>
        </p:txBody>
      </p:sp>
      <p:sp>
        <p:nvSpPr>
          <p:cNvPr id="1542" name="Google Shape;1542;p7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6: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b="0" lang="fr-BE"/>
              <a:t>Toujours au cadre 2, voyons les changements « non visibles » sur la déclaration car cela concerne les conditions pour être à charge. En ce qui concerne </a:t>
            </a:r>
            <a:r>
              <a:rPr b="1" lang="fr-BE"/>
              <a:t>les enfants à charge</a:t>
            </a:r>
            <a:r>
              <a:rPr b="0" lang="fr-BE"/>
              <a:t>, parlons de la limite des ressources nettes pour être à charge du parent.  Une plus grande égalité de traitement des parents avec définitivement un </a:t>
            </a:r>
            <a:r>
              <a:rPr b="1" lang="fr-BE"/>
              <a:t>plafond unique </a:t>
            </a:r>
            <a:r>
              <a:rPr b="0" lang="fr-BE"/>
              <a:t>quelle que soit la situation, du parent qui a la charge de l'enfant ( isolé ou pas) et de la présence de handicap ou pas, ce plafond est maintenant porté à </a:t>
            </a:r>
            <a:r>
              <a:rPr b="1" lang="fr-BE"/>
              <a:t>12000€. (l’an passé c’était provisoirement uniformisé à 7.290 euros)</a:t>
            </a:r>
            <a:br>
              <a:rPr b="0" lang="fr-BE"/>
            </a:br>
            <a:endParaRPr b="0"/>
          </a:p>
          <a:p>
            <a:pPr indent="0" lvl="0" marL="0" rtl="0" algn="l">
              <a:spcBef>
                <a:spcPts val="0"/>
              </a:spcBef>
              <a:spcAft>
                <a:spcPts val="0"/>
              </a:spcAft>
              <a:buNone/>
            </a:pPr>
            <a:r>
              <a:t/>
            </a:r>
            <a:endParaRPr/>
          </a:p>
        </p:txBody>
      </p:sp>
      <p:sp>
        <p:nvSpPr>
          <p:cNvPr id="197" name="Google Shape;197;p6: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p78: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2" name="Google Shape;1562;p78: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Sachez qu’il existe un service de conciliation au sein du SPF finances qui est gratuit. Ce service assure la médiation lorsque le contribuable rencontre des difficultés avec une réclamation ou avec une demande de plan de paiement. Ou encore quand le contribuable est face à un manque de compréhension de la part de l’agent traitant sa demande</a:t>
            </a:r>
            <a:endParaRPr/>
          </a:p>
          <a:p>
            <a:pPr indent="0" lvl="0" marL="0" rtl="0" algn="l">
              <a:spcBef>
                <a:spcPts val="0"/>
              </a:spcBef>
              <a:spcAft>
                <a:spcPts val="0"/>
              </a:spcAft>
              <a:buNone/>
            </a:pPr>
            <a:r>
              <a:t/>
            </a:r>
            <a:endParaRPr/>
          </a:p>
        </p:txBody>
      </p:sp>
      <p:sp>
        <p:nvSpPr>
          <p:cNvPr id="1563" name="Google Shape;1563;p78: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79: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6" name="Google Shape;1576;p79: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Enfin une Liste des liens utiles </a:t>
            </a:r>
            <a:endParaRPr/>
          </a:p>
        </p:txBody>
      </p:sp>
      <p:sp>
        <p:nvSpPr>
          <p:cNvPr id="1577" name="Google Shape;1577;p79: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3e4a57ec54d_0_664: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584" name="Google Shape;1584;g3e4a57ec54d_0_664: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165100" rtl="0" algn="l">
              <a:lnSpc>
                <a:spcPct val="130000"/>
              </a:lnSpc>
              <a:spcBef>
                <a:spcPts val="0"/>
              </a:spcBef>
              <a:spcAft>
                <a:spcPts val="0"/>
              </a:spcAft>
              <a:buClr>
                <a:srgbClr val="011D30"/>
              </a:buClr>
              <a:buSzPts val="1700"/>
              <a:buFont typeface="Roboto"/>
              <a:buNone/>
            </a:pPr>
            <a:r>
              <a:rPr b="0" i="0" lang="fr-BE" sz="1200" u="none" cap="none" strike="noStrike">
                <a:solidFill>
                  <a:srgbClr val="011D30"/>
                </a:solidFill>
                <a:latin typeface="Roboto"/>
                <a:ea typeface="Roboto"/>
                <a:cs typeface="Roboto"/>
                <a:sym typeface="Roboto"/>
              </a:rPr>
              <a:t>[DEMO] : </a:t>
            </a:r>
            <a:endParaRPr/>
          </a:p>
          <a:p>
            <a:pPr indent="-311150" lvl="0" marL="482600" rtl="0" algn="l">
              <a:lnSpc>
                <a:spcPct val="130000"/>
              </a:lnSpc>
              <a:spcBef>
                <a:spcPts val="0"/>
              </a:spcBef>
              <a:spcAft>
                <a:spcPts val="0"/>
              </a:spcAft>
              <a:buClr>
                <a:srgbClr val="011D30"/>
              </a:buClr>
              <a:buSzPts val="1700"/>
              <a:buFont typeface="Roboto"/>
              <a:buChar char="●"/>
            </a:pPr>
            <a:r>
              <a:rPr b="0" i="0" lang="fr-BE" sz="1200" u="none" cap="none" strike="noStrike">
                <a:solidFill>
                  <a:srgbClr val="011D30"/>
                </a:solidFill>
                <a:latin typeface="Roboto"/>
                <a:ea typeface="Roboto"/>
                <a:cs typeface="Roboto"/>
                <a:sym typeface="Roboto"/>
              </a:rPr>
              <a:t>Montrer où trouver le module sur la plateforme</a:t>
            </a:r>
            <a:endParaRPr b="0" i="0" sz="1200" u="none" cap="none" strike="noStrike">
              <a:solidFill>
                <a:srgbClr val="011D30"/>
              </a:solidFill>
              <a:latin typeface="Roboto"/>
              <a:ea typeface="Roboto"/>
              <a:cs typeface="Roboto"/>
              <a:sym typeface="Roboto"/>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3e4a57ec54d_0_784: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612" name="Google Shape;1612;g3e4a57ec54d_0_784: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165100" rtl="0" algn="l">
              <a:lnSpc>
                <a:spcPct val="130000"/>
              </a:lnSpc>
              <a:spcBef>
                <a:spcPts val="0"/>
              </a:spcBef>
              <a:spcAft>
                <a:spcPts val="0"/>
              </a:spcAft>
              <a:buClr>
                <a:srgbClr val="011D30"/>
              </a:buClr>
              <a:buSzPts val="1700"/>
              <a:buFont typeface="Roboto"/>
              <a:buNone/>
            </a:pPr>
            <a:r>
              <a:rPr b="0" i="0" lang="fr-BE" sz="1200" u="none" cap="none" strike="noStrike">
                <a:solidFill>
                  <a:srgbClr val="011D30"/>
                </a:solidFill>
                <a:latin typeface="Roboto"/>
                <a:ea typeface="Roboto"/>
                <a:cs typeface="Roboto"/>
                <a:sym typeface="Roboto"/>
              </a:rPr>
              <a:t>[DEMO] : </a:t>
            </a:r>
            <a:endParaRPr/>
          </a:p>
          <a:p>
            <a:pPr indent="-311150" lvl="0" marL="482600" rtl="0" algn="l">
              <a:lnSpc>
                <a:spcPct val="130000"/>
              </a:lnSpc>
              <a:spcBef>
                <a:spcPts val="0"/>
              </a:spcBef>
              <a:spcAft>
                <a:spcPts val="0"/>
              </a:spcAft>
              <a:buClr>
                <a:srgbClr val="011D30"/>
              </a:buClr>
              <a:buSzPts val="1700"/>
              <a:buFont typeface="Roboto"/>
              <a:buChar char="●"/>
            </a:pPr>
            <a:r>
              <a:rPr b="0" i="0" lang="fr-BE" sz="1200" u="none" cap="none" strike="noStrike">
                <a:solidFill>
                  <a:srgbClr val="011D30"/>
                </a:solidFill>
                <a:latin typeface="Roboto"/>
                <a:ea typeface="Roboto"/>
                <a:cs typeface="Roboto"/>
                <a:sym typeface="Roboto"/>
              </a:rPr>
              <a:t>Montrer où trouver le module sur la plateforme</a:t>
            </a:r>
            <a:endParaRPr b="0" i="0" sz="1200" u="none" cap="none" strike="noStrike">
              <a:solidFill>
                <a:srgbClr val="011D30"/>
              </a:solidFill>
              <a:latin typeface="Roboto"/>
              <a:ea typeface="Roboto"/>
              <a:cs typeface="Roboto"/>
              <a:sym typeface="Roboto"/>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3e4a57ec54d_0_897: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634" name="Google Shape;1634;g3e4a57ec54d_0_897: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g3e4a57ec54d_0_1008: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649" name="Google Shape;1649;g3e4a57ec54d_0_1008: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3e4a57ec54d_0_1348: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
        <p:nvSpPr>
          <p:cNvPr id="1663" name="Google Shape;1663;g3e4a57ec54d_0_1348: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3e4a57ec54d_0_1687:notes"/>
          <p:cNvSpPr txBox="1"/>
          <p:nvPr>
            <p:ph idx="1" type="body"/>
          </p:nvPr>
        </p:nvSpPr>
        <p:spPr>
          <a:xfrm>
            <a:off x="710405" y="4861435"/>
            <a:ext cx="5683200" cy="4605600"/>
          </a:xfrm>
          <a:prstGeom prst="rect">
            <a:avLst/>
          </a:prstGeom>
          <a:noFill/>
          <a:ln>
            <a:noFill/>
          </a:ln>
        </p:spPr>
        <p:txBody>
          <a:bodyPr anchorCtr="0" anchor="t" bIns="97250" lIns="97250" spcFirstLastPara="1" rIns="97250" wrap="square" tIns="9725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80" name="Google Shape;1680;g3e4a57ec54d_0_1687:notes"/>
          <p:cNvSpPr/>
          <p:nvPr>
            <p:ph idx="2" type="sldImg"/>
          </p:nvPr>
        </p:nvSpPr>
        <p:spPr>
          <a:xfrm>
            <a:off x="394669" y="767595"/>
            <a:ext cx="6314700" cy="3837900"/>
          </a:xfrm>
          <a:custGeom>
            <a:rect b="b" l="l" r="r" t="t"/>
            <a:pathLst>
              <a:path extrusionOk="0" h="120000" w="120000">
                <a:moveTo>
                  <a:pt x="0" y="0"/>
                </a:moveTo>
                <a:lnTo>
                  <a:pt x="120000" y="0"/>
                </a:lnTo>
                <a:lnTo>
                  <a:pt x="120000" y="120000"/>
                </a:lnTo>
                <a:lnTo>
                  <a:pt x="0" y="120000"/>
                </a:lnTo>
                <a:close/>
              </a:path>
            </a:pathLst>
          </a:custGeom>
          <a:noFill/>
          <a:ln cap="flat" cmpd="sng" w="101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7: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spcBef>
                <a:spcPts val="0"/>
              </a:spcBef>
              <a:spcAft>
                <a:spcPts val="0"/>
              </a:spcAft>
              <a:buNone/>
            </a:pPr>
            <a:r>
              <a:rPr lang="fr-BE"/>
              <a:t>Toujours au niveau des conditions de ressources pour les enfants à charge, un changement vise les enfants jobistes: le contingent de travail étudiant est fixé maintenant de manière permanente à 650 h. Ce contingent permet qu’aucune cotisation ONSS ni précompte professionnel ne soient dû et ce de manière permanente.  Cela permet que la première tranche des revenus d'étudiants exclue du calcul des ressources nettes passe à 6840€. Concrètement, il faut défalquer les 6840€ des revenus d'étudiant, puis déduire 20% de frais sur le solde et vérifier si ce résultat dépasse ou non le nouveau montant maximum de ressources nettes de 12000€. </a:t>
            </a:r>
            <a:endParaRPr/>
          </a:p>
        </p:txBody>
      </p:sp>
      <p:sp>
        <p:nvSpPr>
          <p:cNvPr id="208" name="Google Shape;208;p7:notes"/>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24.png"/><Relationship Id="rId8"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3e4a57ec54d_0_2011"/>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g3e4a57ec54d_0_2011"/>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3e4a57ec54d_0_20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g3e4a57ec54d_0_2046"/>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g3e4a57ec54d_0_2046"/>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51" name="Google Shape;51;g3e4a57ec54d_0_20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g3e4a57ec54d_0_20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1_Introduction">
    <p:bg>
      <p:bgPr>
        <a:blipFill>
          <a:blip r:embed="rId2">
            <a:alphaModFix/>
          </a:blip>
          <a:stretch>
            <a:fillRect/>
          </a:stretch>
        </a:blipFill>
      </p:bgPr>
    </p:bg>
    <p:spTree>
      <p:nvGrpSpPr>
        <p:cNvPr id="54" name="Shape 54"/>
        <p:cNvGrpSpPr/>
        <p:nvPr/>
      </p:nvGrpSpPr>
      <p:grpSpPr>
        <a:xfrm>
          <a:off x="0" y="0"/>
          <a:ext cx="0" cy="0"/>
          <a:chOff x="0" y="0"/>
          <a:chExt cx="0" cy="0"/>
        </a:xfrm>
      </p:grpSpPr>
      <p:pic>
        <p:nvPicPr>
          <p:cNvPr id="55" name="Google Shape;55;g3e4a57ec54d_0_2052"/>
          <p:cNvPicPr preferRelativeResize="0"/>
          <p:nvPr/>
        </p:nvPicPr>
        <p:blipFill rotWithShape="1">
          <a:blip r:embed="rId3">
            <a:alphaModFix amt="22000"/>
          </a:blip>
          <a:srcRect b="0" l="0" r="0" t="2095"/>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56" name="Shape 56"/>
        <p:cNvGrpSpPr/>
        <p:nvPr/>
      </p:nvGrpSpPr>
      <p:grpSpPr>
        <a:xfrm>
          <a:off x="0" y="0"/>
          <a:ext cx="0" cy="0"/>
          <a:chOff x="0" y="0"/>
          <a:chExt cx="0" cy="0"/>
        </a:xfrm>
      </p:grpSpPr>
      <p:pic>
        <p:nvPicPr>
          <p:cNvPr id="57" name="Google Shape;57;g3e4a57ec54d_0_2054"/>
          <p:cNvPicPr preferRelativeResize="0"/>
          <p:nvPr/>
        </p:nvPicPr>
        <p:blipFill rotWithShape="1">
          <a:blip r:embed="rId2">
            <a:alphaModFix/>
          </a:blip>
          <a:srcRect b="16479" l="6908" r="5534" t="17710"/>
          <a:stretch/>
        </p:blipFill>
        <p:spPr>
          <a:xfrm>
            <a:off x="11104502" y="6481935"/>
            <a:ext cx="883838" cy="254033"/>
          </a:xfrm>
          <a:prstGeom prst="rect">
            <a:avLst/>
          </a:prstGeom>
          <a:noFill/>
          <a:ln>
            <a:noFill/>
          </a:ln>
        </p:spPr>
      </p:pic>
      <p:sp>
        <p:nvSpPr>
          <p:cNvPr id="58" name="Google Shape;58;g3e4a57ec54d_0_2054"/>
          <p:cNvSpPr txBox="1"/>
          <p:nvPr>
            <p:ph type="title"/>
          </p:nvPr>
        </p:nvSpPr>
        <p:spPr>
          <a:xfrm>
            <a:off x="765833" y="522800"/>
            <a:ext cx="10910400" cy="88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1pPr>
            <a:lvl2pPr lvl="1"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2pPr>
            <a:lvl3pPr lvl="2"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3pPr>
            <a:lvl4pPr lvl="3"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4pPr>
            <a:lvl5pPr lvl="4"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5pPr>
            <a:lvl6pPr lvl="5"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6pPr>
            <a:lvl7pPr lvl="6"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7pPr>
            <a:lvl8pPr lvl="7"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8pPr>
            <a:lvl9pPr lvl="8"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9pPr>
          </a:lstStyle>
          <a:p/>
        </p:txBody>
      </p:sp>
      <p:sp>
        <p:nvSpPr>
          <p:cNvPr id="59" name="Google Shape;59;g3e4a57ec54d_0_2054"/>
          <p:cNvSpPr txBox="1"/>
          <p:nvPr>
            <p:ph idx="1" type="subTitle"/>
          </p:nvPr>
        </p:nvSpPr>
        <p:spPr>
          <a:xfrm>
            <a:off x="765833" y="1406267"/>
            <a:ext cx="10910400" cy="7113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011D30"/>
              </a:buClr>
              <a:buSzPts val="1600"/>
              <a:buFont typeface="Roboto Light"/>
              <a:buNone/>
              <a:defRPr sz="2133">
                <a:solidFill>
                  <a:srgbClr val="011D30"/>
                </a:solidFill>
                <a:latin typeface="Roboto Light"/>
                <a:ea typeface="Roboto Light"/>
                <a:cs typeface="Roboto Light"/>
                <a:sym typeface="Roboto Light"/>
              </a:defRPr>
            </a:lvl1pPr>
            <a:lvl2pPr lvl="1" algn="l">
              <a:lnSpc>
                <a:spcPct val="115000"/>
              </a:lnSpc>
              <a:spcBef>
                <a:spcPts val="2133"/>
              </a:spcBef>
              <a:spcAft>
                <a:spcPts val="0"/>
              </a:spcAft>
              <a:buClr>
                <a:srgbClr val="011D30"/>
              </a:buClr>
              <a:buSzPts val="1400"/>
              <a:buNone/>
              <a:defRPr>
                <a:solidFill>
                  <a:srgbClr val="011D30"/>
                </a:solidFill>
              </a:defRPr>
            </a:lvl2pPr>
            <a:lvl3pPr lvl="2" algn="l">
              <a:lnSpc>
                <a:spcPct val="115000"/>
              </a:lnSpc>
              <a:spcBef>
                <a:spcPts val="2133"/>
              </a:spcBef>
              <a:spcAft>
                <a:spcPts val="0"/>
              </a:spcAft>
              <a:buClr>
                <a:srgbClr val="011D30"/>
              </a:buClr>
              <a:buSzPts val="1400"/>
              <a:buNone/>
              <a:defRPr>
                <a:solidFill>
                  <a:srgbClr val="011D30"/>
                </a:solidFill>
              </a:defRPr>
            </a:lvl3pPr>
            <a:lvl4pPr lvl="3" algn="l">
              <a:lnSpc>
                <a:spcPct val="115000"/>
              </a:lnSpc>
              <a:spcBef>
                <a:spcPts val="2133"/>
              </a:spcBef>
              <a:spcAft>
                <a:spcPts val="0"/>
              </a:spcAft>
              <a:buClr>
                <a:srgbClr val="011D30"/>
              </a:buClr>
              <a:buSzPts val="1400"/>
              <a:buNone/>
              <a:defRPr>
                <a:solidFill>
                  <a:srgbClr val="011D30"/>
                </a:solidFill>
              </a:defRPr>
            </a:lvl4pPr>
            <a:lvl5pPr lvl="4" algn="l">
              <a:lnSpc>
                <a:spcPct val="115000"/>
              </a:lnSpc>
              <a:spcBef>
                <a:spcPts val="2133"/>
              </a:spcBef>
              <a:spcAft>
                <a:spcPts val="0"/>
              </a:spcAft>
              <a:buClr>
                <a:srgbClr val="011D30"/>
              </a:buClr>
              <a:buSzPts val="1400"/>
              <a:buNone/>
              <a:defRPr>
                <a:solidFill>
                  <a:srgbClr val="011D30"/>
                </a:solidFill>
              </a:defRPr>
            </a:lvl5pPr>
            <a:lvl6pPr lvl="5" algn="l">
              <a:lnSpc>
                <a:spcPct val="115000"/>
              </a:lnSpc>
              <a:spcBef>
                <a:spcPts val="2133"/>
              </a:spcBef>
              <a:spcAft>
                <a:spcPts val="0"/>
              </a:spcAft>
              <a:buClr>
                <a:srgbClr val="011D30"/>
              </a:buClr>
              <a:buSzPts val="1400"/>
              <a:buNone/>
              <a:defRPr>
                <a:solidFill>
                  <a:srgbClr val="011D30"/>
                </a:solidFill>
              </a:defRPr>
            </a:lvl6pPr>
            <a:lvl7pPr lvl="6" algn="l">
              <a:lnSpc>
                <a:spcPct val="115000"/>
              </a:lnSpc>
              <a:spcBef>
                <a:spcPts val="2133"/>
              </a:spcBef>
              <a:spcAft>
                <a:spcPts val="0"/>
              </a:spcAft>
              <a:buClr>
                <a:srgbClr val="011D30"/>
              </a:buClr>
              <a:buSzPts val="1400"/>
              <a:buNone/>
              <a:defRPr>
                <a:solidFill>
                  <a:srgbClr val="011D30"/>
                </a:solidFill>
              </a:defRPr>
            </a:lvl7pPr>
            <a:lvl8pPr lvl="7" algn="l">
              <a:lnSpc>
                <a:spcPct val="115000"/>
              </a:lnSpc>
              <a:spcBef>
                <a:spcPts val="2133"/>
              </a:spcBef>
              <a:spcAft>
                <a:spcPts val="0"/>
              </a:spcAft>
              <a:buClr>
                <a:srgbClr val="011D30"/>
              </a:buClr>
              <a:buSzPts val="1400"/>
              <a:buNone/>
              <a:defRPr>
                <a:solidFill>
                  <a:srgbClr val="011D30"/>
                </a:solidFill>
              </a:defRPr>
            </a:lvl8pPr>
            <a:lvl9pPr lvl="8" algn="l">
              <a:lnSpc>
                <a:spcPct val="115000"/>
              </a:lnSpc>
              <a:spcBef>
                <a:spcPts val="2133"/>
              </a:spcBef>
              <a:spcAft>
                <a:spcPts val="2133"/>
              </a:spcAft>
              <a:buClr>
                <a:srgbClr val="011D30"/>
              </a:buClr>
              <a:buSzPts val="1400"/>
              <a:buNone/>
              <a:defRPr>
                <a:solidFill>
                  <a:srgbClr val="011D30"/>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showMasterSp="0">
  <p:cSld name="Disposition personnalisée">
    <p:spTree>
      <p:nvGrpSpPr>
        <p:cNvPr id="60" name="Shape 6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que sans logo" showMasterSp="0">
  <p:cSld name="Graphique sans logo">
    <p:bg>
      <p:bgPr>
        <a:solidFill>
          <a:schemeClr val="lt1"/>
        </a:solidFill>
      </p:bgPr>
    </p:bg>
    <p:spTree>
      <p:nvGrpSpPr>
        <p:cNvPr id="61" name="Shape 61"/>
        <p:cNvGrpSpPr/>
        <p:nvPr/>
      </p:nvGrpSpPr>
      <p:grpSpPr>
        <a:xfrm>
          <a:off x="0" y="0"/>
          <a:ext cx="0" cy="0"/>
          <a:chOff x="0" y="0"/>
          <a:chExt cx="0" cy="0"/>
        </a:xfrm>
      </p:grpSpPr>
      <p:sp>
        <p:nvSpPr>
          <p:cNvPr id="62" name="Google Shape;62;g3e4a57ec54d_0_2059"/>
          <p:cNvSpPr txBox="1"/>
          <p:nvPr/>
        </p:nvSpPr>
        <p:spPr>
          <a:xfrm>
            <a:off x="0" y="6468310"/>
            <a:ext cx="12193200" cy="307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b="0" lang="fr-B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aphique sans logo" showMasterSp="0">
  <p:cSld name="2_Graphique sans logo">
    <p:bg>
      <p:bgPr>
        <a:solidFill>
          <a:schemeClr val="lt1"/>
        </a:solidFill>
      </p:bgPr>
    </p:bg>
    <p:spTree>
      <p:nvGrpSpPr>
        <p:cNvPr id="63" name="Shape 63"/>
        <p:cNvGrpSpPr/>
        <p:nvPr/>
      </p:nvGrpSpPr>
      <p:grpSpPr>
        <a:xfrm>
          <a:off x="0" y="0"/>
          <a:ext cx="0" cy="0"/>
          <a:chOff x="0" y="0"/>
          <a:chExt cx="0" cy="0"/>
        </a:xfrm>
      </p:grpSpPr>
      <p:sp>
        <p:nvSpPr>
          <p:cNvPr id="64" name="Google Shape;64;g3e4a57ec54d_0_2061"/>
          <p:cNvSpPr txBox="1"/>
          <p:nvPr/>
        </p:nvSpPr>
        <p:spPr>
          <a:xfrm>
            <a:off x="0" y="6468310"/>
            <a:ext cx="12193200" cy="307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fld id="{00000000-1234-1234-1234-123412341234}" type="slidenum">
              <a:rPr b="0" lang="fr-BE" sz="1400">
                <a:solidFill>
                  <a:schemeClr val="lt1"/>
                </a:solidFill>
                <a:latin typeface="Arial"/>
                <a:ea typeface="Arial"/>
                <a:cs typeface="Arial"/>
                <a:sym typeface="Arial"/>
              </a:rPr>
              <a:t>‹#›</a:t>
            </a:fld>
            <a:endParaRPr b="0" sz="1400">
              <a:solidFill>
                <a:schemeClr val="lt1"/>
              </a:solidFill>
              <a:latin typeface="Arial"/>
              <a:ea typeface="Arial"/>
              <a:cs typeface="Arial"/>
              <a:sym typeface="Arial"/>
            </a:endParaRPr>
          </a:p>
        </p:txBody>
      </p:sp>
      <p:pic>
        <p:nvPicPr>
          <p:cNvPr id="65" name="Google Shape;65;g3e4a57ec54d_0_2061"/>
          <p:cNvPicPr preferRelativeResize="0"/>
          <p:nvPr/>
        </p:nvPicPr>
        <p:blipFill rotWithShape="1">
          <a:blip r:embed="rId2">
            <a:alphaModFix/>
          </a:blip>
          <a:srcRect b="0" l="0" r="0" t="0"/>
          <a:stretch/>
        </p:blipFill>
        <p:spPr>
          <a:xfrm>
            <a:off x="11546959" y="108966"/>
            <a:ext cx="396000" cy="94499"/>
          </a:xfrm>
          <a:prstGeom prst="rect">
            <a:avLst/>
          </a:prstGeom>
          <a:noFill/>
          <a:ln>
            <a:noFill/>
          </a:ln>
        </p:spPr>
      </p:pic>
      <p:sp>
        <p:nvSpPr>
          <p:cNvPr id="66" name="Google Shape;66;g3e4a57ec54d_0_2061"/>
          <p:cNvSpPr/>
          <p:nvPr/>
        </p:nvSpPr>
        <p:spPr>
          <a:xfrm>
            <a:off x="7313555" y="-618046"/>
            <a:ext cx="2473200" cy="2142000"/>
          </a:xfrm>
          <a:prstGeom prst="hexagon">
            <a:avLst>
              <a:gd fmla="val 28499" name="adj"/>
              <a:gd fmla="val 115470" name="vf"/>
            </a:avLst>
          </a:prstGeom>
          <a:solidFill>
            <a:srgbClr val="02C29F">
              <a:alpha val="90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g3e4a57ec54d_0_2061"/>
          <p:cNvSpPr/>
          <p:nvPr/>
        </p:nvSpPr>
        <p:spPr>
          <a:xfrm>
            <a:off x="8712836" y="95692"/>
            <a:ext cx="1429200" cy="1236900"/>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g3e4a57ec54d_0_2061"/>
          <p:cNvSpPr/>
          <p:nvPr/>
        </p:nvSpPr>
        <p:spPr>
          <a:xfrm>
            <a:off x="9284121" y="506141"/>
            <a:ext cx="2473200" cy="2142000"/>
          </a:xfrm>
          <a:prstGeom prst="hexagon">
            <a:avLst>
              <a:gd fmla="val 28499" name="adj"/>
              <a:gd fmla="val 115470" name="vf"/>
            </a:avLst>
          </a:prstGeom>
          <a:solidFill>
            <a:srgbClr val="02C29F">
              <a:alpha val="90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g3e4a57ec54d_0_2061"/>
          <p:cNvSpPr/>
          <p:nvPr/>
        </p:nvSpPr>
        <p:spPr>
          <a:xfrm>
            <a:off x="10088122" y="-317544"/>
            <a:ext cx="1429200" cy="1236900"/>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70" name="Google Shape;70;g3e4a57ec54d_0_2061"/>
          <p:cNvGrpSpPr/>
          <p:nvPr/>
        </p:nvGrpSpPr>
        <p:grpSpPr>
          <a:xfrm>
            <a:off x="9393844" y="6341784"/>
            <a:ext cx="2583943" cy="362249"/>
            <a:chOff x="9393844" y="6341784"/>
            <a:chExt cx="2583943" cy="362249"/>
          </a:xfrm>
        </p:grpSpPr>
        <p:sp>
          <p:nvSpPr>
            <p:cNvPr id="71" name="Google Shape;71;g3e4a57ec54d_0_2061"/>
            <p:cNvSpPr/>
            <p:nvPr/>
          </p:nvSpPr>
          <p:spPr>
            <a:xfrm flipH="1" rot="10800000">
              <a:off x="11558793" y="6386830"/>
              <a:ext cx="418994" cy="309587"/>
            </a:xfrm>
            <a:custGeom>
              <a:rect b="b" l="l" r="r" t="t"/>
              <a:pathLst>
                <a:path extrusionOk="0" h="309587" w="418994">
                  <a:moveTo>
                    <a:pt x="419496" y="92736"/>
                  </a:moveTo>
                  <a:lnTo>
                    <a:pt x="419496" y="107839"/>
                  </a:lnTo>
                  <a:cubicBezTo>
                    <a:pt x="419496" y="171201"/>
                    <a:pt x="383280" y="213038"/>
                    <a:pt x="328101" y="213038"/>
                  </a:cubicBezTo>
                  <a:cubicBezTo>
                    <a:pt x="288039" y="213038"/>
                    <a:pt x="259207" y="190151"/>
                    <a:pt x="245118" y="156915"/>
                  </a:cubicBezTo>
                  <a:cubicBezTo>
                    <a:pt x="229653" y="194442"/>
                    <a:pt x="193621" y="213038"/>
                    <a:pt x="155637" y="213038"/>
                  </a:cubicBezTo>
                  <a:cubicBezTo>
                    <a:pt x="140546" y="213038"/>
                    <a:pt x="128041" y="210439"/>
                    <a:pt x="115968" y="206998"/>
                  </a:cubicBezTo>
                  <a:lnTo>
                    <a:pt x="115968" y="309617"/>
                  </a:lnTo>
                  <a:lnTo>
                    <a:pt x="64243" y="309617"/>
                  </a:lnTo>
                  <a:lnTo>
                    <a:pt x="64243" y="14696"/>
                  </a:lnTo>
                  <a:cubicBezTo>
                    <a:pt x="81039" y="5233"/>
                    <a:pt x="103894" y="30"/>
                    <a:pt x="131496" y="30"/>
                  </a:cubicBezTo>
                  <a:cubicBezTo>
                    <a:pt x="180077" y="30"/>
                    <a:pt x="223023" y="22999"/>
                    <a:pt x="242297" y="63676"/>
                  </a:cubicBezTo>
                  <a:cubicBezTo>
                    <a:pt x="254789" y="27537"/>
                    <a:pt x="284863" y="30"/>
                    <a:pt x="336727" y="30"/>
                  </a:cubicBezTo>
                  <a:cubicBezTo>
                    <a:pt x="360869" y="30"/>
                    <a:pt x="388021" y="6507"/>
                    <a:pt x="410901" y="22460"/>
                  </a:cubicBezTo>
                  <a:lnTo>
                    <a:pt x="398396" y="55671"/>
                  </a:lnTo>
                  <a:cubicBezTo>
                    <a:pt x="380707" y="46170"/>
                    <a:pt x="364760" y="41436"/>
                    <a:pt x="345360" y="41436"/>
                  </a:cubicBezTo>
                  <a:cubicBezTo>
                    <a:pt x="313872" y="41436"/>
                    <a:pt x="288863" y="62554"/>
                    <a:pt x="288007" y="92736"/>
                  </a:cubicBezTo>
                  <a:lnTo>
                    <a:pt x="419496" y="92736"/>
                  </a:lnTo>
                  <a:close/>
                  <a:moveTo>
                    <a:pt x="201341" y="109563"/>
                  </a:moveTo>
                  <a:cubicBezTo>
                    <a:pt x="201341" y="71611"/>
                    <a:pt x="175906" y="42285"/>
                    <a:pt x="141408" y="42285"/>
                  </a:cubicBezTo>
                  <a:cubicBezTo>
                    <a:pt x="131052" y="42285"/>
                    <a:pt x="123732" y="43578"/>
                    <a:pt x="115987" y="46170"/>
                  </a:cubicBezTo>
                  <a:lnTo>
                    <a:pt x="115987" y="163006"/>
                  </a:lnTo>
                  <a:cubicBezTo>
                    <a:pt x="123301" y="166023"/>
                    <a:pt x="131920" y="169508"/>
                    <a:pt x="144863" y="169508"/>
                  </a:cubicBezTo>
                  <a:cubicBezTo>
                    <a:pt x="180216" y="169508"/>
                    <a:pt x="201341" y="141444"/>
                    <a:pt x="201341" y="109563"/>
                  </a:cubicBezTo>
                  <a:moveTo>
                    <a:pt x="366034" y="129389"/>
                  </a:moveTo>
                  <a:lnTo>
                    <a:pt x="286708" y="129389"/>
                  </a:lnTo>
                  <a:cubicBezTo>
                    <a:pt x="286708" y="151825"/>
                    <a:pt x="301805" y="174230"/>
                    <a:pt x="326815" y="174230"/>
                  </a:cubicBezTo>
                  <a:cubicBezTo>
                    <a:pt x="353105" y="174230"/>
                    <a:pt x="365198" y="151375"/>
                    <a:pt x="366034" y="129389"/>
                  </a:cubicBezTo>
                  <a:moveTo>
                    <a:pt x="54977" y="31010"/>
                  </a:moveTo>
                  <a:cubicBezTo>
                    <a:pt x="54977" y="47077"/>
                    <a:pt x="42852" y="59227"/>
                    <a:pt x="27945" y="59227"/>
                  </a:cubicBezTo>
                  <a:cubicBezTo>
                    <a:pt x="12670" y="59227"/>
                    <a:pt x="501" y="47077"/>
                    <a:pt x="501" y="31010"/>
                  </a:cubicBezTo>
                  <a:cubicBezTo>
                    <a:pt x="501" y="15342"/>
                    <a:pt x="12670" y="3173"/>
                    <a:pt x="27945" y="3173"/>
                  </a:cubicBezTo>
                  <a:cubicBezTo>
                    <a:pt x="42852" y="3173"/>
                    <a:pt x="54977" y="15342"/>
                    <a:pt x="54977" y="3101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g3e4a57ec54d_0_2061"/>
            <p:cNvSpPr/>
            <p:nvPr/>
          </p:nvSpPr>
          <p:spPr>
            <a:xfrm>
              <a:off x="9393844" y="6535898"/>
              <a:ext cx="2040596" cy="168135"/>
            </a:xfrm>
            <a:custGeom>
              <a:rect b="b" l="l" r="r" t="t"/>
              <a:pathLst>
                <a:path extrusionOk="0" h="168135" w="2040596">
                  <a:moveTo>
                    <a:pt x="0" y="168135"/>
                  </a:moveTo>
                  <a:lnTo>
                    <a:pt x="2040596" y="168135"/>
                  </a:lnTo>
                  <a:lnTo>
                    <a:pt x="2040596" y="0"/>
                  </a:lnTo>
                  <a:lnTo>
                    <a:pt x="0" y="0"/>
                  </a:lnTo>
                  <a:lnTo>
                    <a:pt x="0" y="168135"/>
                  </a:lnTo>
                  <a:close/>
                </a:path>
              </a:pathLst>
            </a:custGeom>
            <a:solidFill>
              <a:srgbClr val="0062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g3e4a57ec54d_0_2061"/>
            <p:cNvSpPr/>
            <p:nvPr/>
          </p:nvSpPr>
          <p:spPr>
            <a:xfrm flipH="1" rot="10800000">
              <a:off x="9463460" y="6556918"/>
              <a:ext cx="1913811" cy="113260"/>
            </a:xfrm>
            <a:custGeom>
              <a:rect b="b" l="l" r="r" t="t"/>
              <a:pathLst>
                <a:path extrusionOk="0" h="113260" w="1913811">
                  <a:moveTo>
                    <a:pt x="52051" y="83466"/>
                  </a:moveTo>
                  <a:cubicBezTo>
                    <a:pt x="52051" y="83466"/>
                    <a:pt x="36770" y="85868"/>
                    <a:pt x="26895" y="85868"/>
                  </a:cubicBezTo>
                  <a:cubicBezTo>
                    <a:pt x="10638" y="85868"/>
                    <a:pt x="60" y="79619"/>
                    <a:pt x="60" y="63489"/>
                  </a:cubicBezTo>
                  <a:cubicBezTo>
                    <a:pt x="60" y="47599"/>
                    <a:pt x="8711" y="43505"/>
                    <a:pt x="25932" y="39772"/>
                  </a:cubicBezTo>
                  <a:cubicBezTo>
                    <a:pt x="39539" y="37123"/>
                    <a:pt x="44477" y="34473"/>
                    <a:pt x="44477" y="25080"/>
                  </a:cubicBezTo>
                  <a:cubicBezTo>
                    <a:pt x="44477" y="13526"/>
                    <a:pt x="38455" y="8348"/>
                    <a:pt x="26654" y="8348"/>
                  </a:cubicBezTo>
                  <a:cubicBezTo>
                    <a:pt x="18104" y="8348"/>
                    <a:pt x="1746" y="10516"/>
                    <a:pt x="1746" y="10516"/>
                  </a:cubicBezTo>
                  <a:lnTo>
                    <a:pt x="782" y="2821"/>
                  </a:lnTo>
                  <a:cubicBezTo>
                    <a:pt x="782" y="2821"/>
                    <a:pt x="17261" y="178"/>
                    <a:pt x="27136" y="178"/>
                  </a:cubicBezTo>
                  <a:cubicBezTo>
                    <a:pt x="43634" y="178"/>
                    <a:pt x="53730" y="7385"/>
                    <a:pt x="53730" y="25803"/>
                  </a:cubicBezTo>
                  <a:cubicBezTo>
                    <a:pt x="53730" y="40374"/>
                    <a:pt x="46403" y="44468"/>
                    <a:pt x="29785" y="48201"/>
                  </a:cubicBezTo>
                  <a:cubicBezTo>
                    <a:pt x="15214" y="51453"/>
                    <a:pt x="9434" y="53259"/>
                    <a:pt x="9434" y="64091"/>
                  </a:cubicBezTo>
                  <a:cubicBezTo>
                    <a:pt x="9434" y="73484"/>
                    <a:pt x="15696" y="77699"/>
                    <a:pt x="27497" y="77699"/>
                  </a:cubicBezTo>
                  <a:cubicBezTo>
                    <a:pt x="34482" y="77699"/>
                    <a:pt x="51208" y="75651"/>
                    <a:pt x="51208" y="75651"/>
                  </a:cubicBezTo>
                  <a:lnTo>
                    <a:pt x="52051" y="83466"/>
                  </a:lnTo>
                  <a:close/>
                  <a:moveTo>
                    <a:pt x="70963" y="1262"/>
                  </a:moveTo>
                  <a:lnTo>
                    <a:pt x="121623" y="1262"/>
                  </a:lnTo>
                  <a:lnTo>
                    <a:pt x="121623" y="9432"/>
                  </a:lnTo>
                  <a:lnTo>
                    <a:pt x="80217" y="9432"/>
                  </a:lnTo>
                  <a:lnTo>
                    <a:pt x="80217" y="39537"/>
                  </a:lnTo>
                  <a:lnTo>
                    <a:pt x="114404" y="39537"/>
                  </a:lnTo>
                  <a:lnTo>
                    <a:pt x="114404" y="47587"/>
                  </a:lnTo>
                  <a:lnTo>
                    <a:pt x="80217" y="47587"/>
                  </a:lnTo>
                  <a:lnTo>
                    <a:pt x="80217" y="76374"/>
                  </a:lnTo>
                  <a:lnTo>
                    <a:pt x="121623" y="76374"/>
                  </a:lnTo>
                  <a:lnTo>
                    <a:pt x="121623" y="84544"/>
                  </a:lnTo>
                  <a:lnTo>
                    <a:pt x="70963" y="84544"/>
                  </a:lnTo>
                  <a:lnTo>
                    <a:pt x="70963" y="1262"/>
                  </a:lnTo>
                  <a:close/>
                  <a:moveTo>
                    <a:pt x="171586" y="33161"/>
                  </a:moveTo>
                  <a:lnTo>
                    <a:pt x="186639" y="1262"/>
                  </a:lnTo>
                  <a:lnTo>
                    <a:pt x="196855" y="1262"/>
                  </a:lnTo>
                  <a:lnTo>
                    <a:pt x="180858" y="35082"/>
                  </a:lnTo>
                  <a:cubicBezTo>
                    <a:pt x="191329" y="38447"/>
                    <a:pt x="196139" y="46991"/>
                    <a:pt x="196139" y="59274"/>
                  </a:cubicBezTo>
                  <a:cubicBezTo>
                    <a:pt x="196139" y="76856"/>
                    <a:pt x="187000" y="84544"/>
                    <a:pt x="169539" y="84544"/>
                  </a:cubicBezTo>
                  <a:lnTo>
                    <a:pt x="138729" y="84544"/>
                  </a:lnTo>
                  <a:lnTo>
                    <a:pt x="138729" y="1262"/>
                  </a:lnTo>
                  <a:lnTo>
                    <a:pt x="147983" y="1262"/>
                  </a:lnTo>
                  <a:lnTo>
                    <a:pt x="147983" y="33161"/>
                  </a:lnTo>
                  <a:lnTo>
                    <a:pt x="171586" y="33161"/>
                  </a:lnTo>
                  <a:close/>
                  <a:moveTo>
                    <a:pt x="186639" y="59274"/>
                  </a:moveTo>
                  <a:cubicBezTo>
                    <a:pt x="186639" y="48797"/>
                    <a:pt x="182183" y="41331"/>
                    <a:pt x="169659" y="41331"/>
                  </a:cubicBezTo>
                  <a:lnTo>
                    <a:pt x="147983" y="41331"/>
                  </a:lnTo>
                  <a:lnTo>
                    <a:pt x="147983" y="76374"/>
                  </a:lnTo>
                  <a:lnTo>
                    <a:pt x="169539" y="76374"/>
                  </a:lnTo>
                  <a:cubicBezTo>
                    <a:pt x="181220" y="76374"/>
                    <a:pt x="186639" y="70714"/>
                    <a:pt x="186639" y="59274"/>
                  </a:cubicBezTo>
                  <a:moveTo>
                    <a:pt x="260179" y="84544"/>
                  </a:moveTo>
                  <a:lnTo>
                    <a:pt x="241044" y="9432"/>
                  </a:lnTo>
                  <a:lnTo>
                    <a:pt x="234307" y="9432"/>
                  </a:lnTo>
                  <a:lnTo>
                    <a:pt x="215166" y="84544"/>
                  </a:lnTo>
                  <a:lnTo>
                    <a:pt x="205539" y="84544"/>
                  </a:lnTo>
                  <a:lnTo>
                    <a:pt x="227322" y="1262"/>
                  </a:lnTo>
                  <a:lnTo>
                    <a:pt x="248022" y="1262"/>
                  </a:lnTo>
                  <a:lnTo>
                    <a:pt x="269806" y="84544"/>
                  </a:lnTo>
                  <a:lnTo>
                    <a:pt x="260179" y="84544"/>
                  </a:lnTo>
                  <a:close/>
                  <a:moveTo>
                    <a:pt x="284143" y="1262"/>
                  </a:moveTo>
                  <a:lnTo>
                    <a:pt x="293396" y="1262"/>
                  </a:lnTo>
                  <a:lnTo>
                    <a:pt x="293396" y="84563"/>
                  </a:lnTo>
                  <a:lnTo>
                    <a:pt x="284143" y="84563"/>
                  </a:lnTo>
                  <a:lnTo>
                    <a:pt x="284143" y="1262"/>
                  </a:lnTo>
                  <a:close/>
                  <a:moveTo>
                    <a:pt x="364902" y="10516"/>
                  </a:moveTo>
                  <a:cubicBezTo>
                    <a:pt x="359122" y="9432"/>
                    <a:pt x="350217" y="8348"/>
                    <a:pt x="343473" y="8348"/>
                  </a:cubicBezTo>
                  <a:cubicBezTo>
                    <a:pt x="324453" y="8348"/>
                    <a:pt x="321442" y="19421"/>
                    <a:pt x="321442" y="42662"/>
                  </a:cubicBezTo>
                  <a:cubicBezTo>
                    <a:pt x="321442" y="66379"/>
                    <a:pt x="324693" y="77458"/>
                    <a:pt x="343232" y="77458"/>
                  </a:cubicBezTo>
                  <a:cubicBezTo>
                    <a:pt x="349735" y="77458"/>
                    <a:pt x="359483" y="76254"/>
                    <a:pt x="364902" y="75290"/>
                  </a:cubicBezTo>
                  <a:lnTo>
                    <a:pt x="365263" y="83105"/>
                  </a:lnTo>
                  <a:cubicBezTo>
                    <a:pt x="359965" y="84189"/>
                    <a:pt x="350819" y="85748"/>
                    <a:pt x="342269" y="85748"/>
                  </a:cubicBezTo>
                  <a:cubicBezTo>
                    <a:pt x="317240" y="85748"/>
                    <a:pt x="311827" y="70835"/>
                    <a:pt x="311827" y="42662"/>
                  </a:cubicBezTo>
                  <a:cubicBezTo>
                    <a:pt x="311827" y="15212"/>
                    <a:pt x="317360" y="58"/>
                    <a:pt x="342269" y="58"/>
                  </a:cubicBezTo>
                  <a:cubicBezTo>
                    <a:pt x="350217" y="58"/>
                    <a:pt x="359362" y="1376"/>
                    <a:pt x="365263" y="2580"/>
                  </a:cubicBezTo>
                  <a:lnTo>
                    <a:pt x="364902" y="10516"/>
                  </a:lnTo>
                  <a:close/>
                  <a:moveTo>
                    <a:pt x="381647" y="1262"/>
                  </a:moveTo>
                  <a:lnTo>
                    <a:pt x="432307" y="1262"/>
                  </a:lnTo>
                  <a:lnTo>
                    <a:pt x="432307" y="9432"/>
                  </a:lnTo>
                  <a:lnTo>
                    <a:pt x="390900" y="9432"/>
                  </a:lnTo>
                  <a:lnTo>
                    <a:pt x="390900" y="39537"/>
                  </a:lnTo>
                  <a:lnTo>
                    <a:pt x="425088" y="39537"/>
                  </a:lnTo>
                  <a:lnTo>
                    <a:pt x="425088" y="47587"/>
                  </a:lnTo>
                  <a:lnTo>
                    <a:pt x="390900" y="47587"/>
                  </a:lnTo>
                  <a:lnTo>
                    <a:pt x="390900" y="76374"/>
                  </a:lnTo>
                  <a:lnTo>
                    <a:pt x="432307" y="76374"/>
                  </a:lnTo>
                  <a:lnTo>
                    <a:pt x="432307" y="84544"/>
                  </a:lnTo>
                  <a:lnTo>
                    <a:pt x="381647" y="84544"/>
                  </a:lnTo>
                  <a:lnTo>
                    <a:pt x="381647" y="1262"/>
                  </a:lnTo>
                  <a:close/>
                  <a:moveTo>
                    <a:pt x="506348" y="29308"/>
                  </a:moveTo>
                  <a:cubicBezTo>
                    <a:pt x="524525" y="29308"/>
                    <a:pt x="532942" y="39525"/>
                    <a:pt x="532942" y="57709"/>
                  </a:cubicBezTo>
                  <a:cubicBezTo>
                    <a:pt x="532942" y="75772"/>
                    <a:pt x="524525" y="84544"/>
                    <a:pt x="506348" y="84544"/>
                  </a:cubicBezTo>
                  <a:lnTo>
                    <a:pt x="475900" y="84544"/>
                  </a:lnTo>
                  <a:lnTo>
                    <a:pt x="475900" y="1262"/>
                  </a:lnTo>
                  <a:lnTo>
                    <a:pt x="485153" y="1262"/>
                  </a:lnTo>
                  <a:lnTo>
                    <a:pt x="485153" y="29308"/>
                  </a:lnTo>
                  <a:lnTo>
                    <a:pt x="506348" y="29308"/>
                  </a:lnTo>
                  <a:close/>
                  <a:moveTo>
                    <a:pt x="485153" y="37478"/>
                  </a:moveTo>
                  <a:lnTo>
                    <a:pt x="485153" y="76374"/>
                  </a:lnTo>
                  <a:lnTo>
                    <a:pt x="506227" y="76374"/>
                  </a:lnTo>
                  <a:cubicBezTo>
                    <a:pt x="518390" y="76374"/>
                    <a:pt x="523448" y="70473"/>
                    <a:pt x="523448" y="57709"/>
                  </a:cubicBezTo>
                  <a:cubicBezTo>
                    <a:pt x="523448" y="44823"/>
                    <a:pt x="518390" y="37478"/>
                    <a:pt x="506227" y="37478"/>
                  </a:cubicBezTo>
                  <a:lnTo>
                    <a:pt x="485153" y="37478"/>
                  </a:lnTo>
                  <a:close/>
                  <a:moveTo>
                    <a:pt x="557134" y="26285"/>
                  </a:moveTo>
                  <a:lnTo>
                    <a:pt x="557134" y="84544"/>
                  </a:lnTo>
                  <a:lnTo>
                    <a:pt x="547881" y="84544"/>
                  </a:lnTo>
                  <a:lnTo>
                    <a:pt x="547881" y="26525"/>
                  </a:lnTo>
                  <a:cubicBezTo>
                    <a:pt x="547881" y="7385"/>
                    <a:pt x="558338" y="58"/>
                    <a:pt x="576643" y="58"/>
                  </a:cubicBezTo>
                  <a:cubicBezTo>
                    <a:pt x="595669" y="58"/>
                    <a:pt x="606127" y="7505"/>
                    <a:pt x="606127" y="26525"/>
                  </a:cubicBezTo>
                  <a:lnTo>
                    <a:pt x="606127" y="84544"/>
                  </a:lnTo>
                  <a:lnTo>
                    <a:pt x="596994" y="84544"/>
                  </a:lnTo>
                  <a:lnTo>
                    <a:pt x="596994" y="26285"/>
                  </a:lnTo>
                  <a:cubicBezTo>
                    <a:pt x="596994" y="13279"/>
                    <a:pt x="589648" y="8228"/>
                    <a:pt x="576643" y="8228"/>
                  </a:cubicBezTo>
                  <a:cubicBezTo>
                    <a:pt x="564360" y="8228"/>
                    <a:pt x="557134" y="13279"/>
                    <a:pt x="557134" y="26285"/>
                  </a:cubicBezTo>
                  <a:moveTo>
                    <a:pt x="627207" y="84544"/>
                  </a:moveTo>
                  <a:lnTo>
                    <a:pt x="627207" y="1262"/>
                  </a:lnTo>
                  <a:lnTo>
                    <a:pt x="658980" y="1262"/>
                  </a:lnTo>
                  <a:cubicBezTo>
                    <a:pt x="674635" y="1262"/>
                    <a:pt x="684731" y="7030"/>
                    <a:pt x="684731" y="24605"/>
                  </a:cubicBezTo>
                  <a:cubicBezTo>
                    <a:pt x="684731" y="36647"/>
                    <a:pt x="678843" y="41705"/>
                    <a:pt x="671504" y="44228"/>
                  </a:cubicBezTo>
                  <a:cubicBezTo>
                    <a:pt x="678241" y="47352"/>
                    <a:pt x="682203" y="52530"/>
                    <a:pt x="682203" y="63368"/>
                  </a:cubicBezTo>
                  <a:cubicBezTo>
                    <a:pt x="682203" y="78174"/>
                    <a:pt x="673672" y="84544"/>
                    <a:pt x="657415" y="84544"/>
                  </a:cubicBezTo>
                  <a:lnTo>
                    <a:pt x="627207" y="84544"/>
                  </a:lnTo>
                  <a:close/>
                  <a:moveTo>
                    <a:pt x="658017" y="39537"/>
                  </a:moveTo>
                  <a:cubicBezTo>
                    <a:pt x="664399" y="39537"/>
                    <a:pt x="675357" y="37851"/>
                    <a:pt x="675357" y="24966"/>
                  </a:cubicBezTo>
                  <a:cubicBezTo>
                    <a:pt x="675357" y="12683"/>
                    <a:pt x="668734" y="9432"/>
                    <a:pt x="658619" y="9432"/>
                  </a:cubicBezTo>
                  <a:lnTo>
                    <a:pt x="636461" y="9432"/>
                  </a:lnTo>
                  <a:lnTo>
                    <a:pt x="636461" y="39537"/>
                  </a:lnTo>
                  <a:lnTo>
                    <a:pt x="658017" y="39537"/>
                  </a:lnTo>
                  <a:close/>
                  <a:moveTo>
                    <a:pt x="657053" y="76374"/>
                  </a:moveTo>
                  <a:cubicBezTo>
                    <a:pt x="667650" y="76374"/>
                    <a:pt x="672708" y="72280"/>
                    <a:pt x="672708" y="62525"/>
                  </a:cubicBezTo>
                  <a:cubicBezTo>
                    <a:pt x="672708" y="52530"/>
                    <a:pt x="668373" y="47587"/>
                    <a:pt x="657896" y="47587"/>
                  </a:cubicBezTo>
                  <a:lnTo>
                    <a:pt x="636461" y="47587"/>
                  </a:lnTo>
                  <a:lnTo>
                    <a:pt x="636461" y="76374"/>
                  </a:lnTo>
                  <a:lnTo>
                    <a:pt x="657053" y="76374"/>
                  </a:lnTo>
                  <a:close/>
                  <a:moveTo>
                    <a:pt x="748410" y="1262"/>
                  </a:moveTo>
                  <a:lnTo>
                    <a:pt x="748410" y="9552"/>
                  </a:lnTo>
                  <a:lnTo>
                    <a:pt x="711820" y="9552"/>
                  </a:lnTo>
                  <a:lnTo>
                    <a:pt x="711820" y="84544"/>
                  </a:lnTo>
                  <a:lnTo>
                    <a:pt x="702567" y="84544"/>
                  </a:lnTo>
                  <a:lnTo>
                    <a:pt x="702567" y="1262"/>
                  </a:lnTo>
                  <a:lnTo>
                    <a:pt x="748410" y="1262"/>
                  </a:lnTo>
                  <a:close/>
                  <a:moveTo>
                    <a:pt x="761428" y="1262"/>
                  </a:moveTo>
                  <a:lnTo>
                    <a:pt x="770681" y="1262"/>
                  </a:lnTo>
                  <a:lnTo>
                    <a:pt x="770681" y="84563"/>
                  </a:lnTo>
                  <a:lnTo>
                    <a:pt x="761428" y="84563"/>
                  </a:lnTo>
                  <a:lnTo>
                    <a:pt x="761428" y="1262"/>
                  </a:lnTo>
                  <a:close/>
                  <a:moveTo>
                    <a:pt x="842181" y="10516"/>
                  </a:moveTo>
                  <a:cubicBezTo>
                    <a:pt x="836400" y="9432"/>
                    <a:pt x="827495" y="8348"/>
                    <a:pt x="820752" y="8348"/>
                  </a:cubicBezTo>
                  <a:cubicBezTo>
                    <a:pt x="801738" y="8348"/>
                    <a:pt x="798727" y="19421"/>
                    <a:pt x="798727" y="42662"/>
                  </a:cubicBezTo>
                  <a:cubicBezTo>
                    <a:pt x="798727" y="66379"/>
                    <a:pt x="801979" y="77458"/>
                    <a:pt x="820511" y="77458"/>
                  </a:cubicBezTo>
                  <a:cubicBezTo>
                    <a:pt x="827014" y="77458"/>
                    <a:pt x="836762" y="76254"/>
                    <a:pt x="842181" y="75290"/>
                  </a:cubicBezTo>
                  <a:lnTo>
                    <a:pt x="842542" y="83105"/>
                  </a:lnTo>
                  <a:cubicBezTo>
                    <a:pt x="837243" y="84189"/>
                    <a:pt x="828098" y="85748"/>
                    <a:pt x="819548" y="85748"/>
                  </a:cubicBezTo>
                  <a:cubicBezTo>
                    <a:pt x="794519" y="85748"/>
                    <a:pt x="789112" y="70835"/>
                    <a:pt x="789112" y="42662"/>
                  </a:cubicBezTo>
                  <a:cubicBezTo>
                    <a:pt x="789112" y="15212"/>
                    <a:pt x="794639" y="58"/>
                    <a:pt x="819548" y="58"/>
                  </a:cubicBezTo>
                  <a:cubicBezTo>
                    <a:pt x="827495" y="58"/>
                    <a:pt x="836641" y="1376"/>
                    <a:pt x="842542" y="2580"/>
                  </a:cubicBezTo>
                  <a:lnTo>
                    <a:pt x="842181" y="10516"/>
                  </a:lnTo>
                  <a:close/>
                  <a:moveTo>
                    <a:pt x="885406" y="1262"/>
                  </a:moveTo>
                  <a:lnTo>
                    <a:pt x="894660" y="1262"/>
                  </a:lnTo>
                  <a:lnTo>
                    <a:pt x="894660" y="35690"/>
                  </a:lnTo>
                  <a:lnTo>
                    <a:pt x="928967" y="35690"/>
                  </a:lnTo>
                  <a:lnTo>
                    <a:pt x="928967" y="43860"/>
                  </a:lnTo>
                  <a:lnTo>
                    <a:pt x="894660" y="43860"/>
                  </a:lnTo>
                  <a:lnTo>
                    <a:pt x="894660" y="76374"/>
                  </a:lnTo>
                  <a:lnTo>
                    <a:pt x="935229" y="76374"/>
                  </a:lnTo>
                  <a:lnTo>
                    <a:pt x="935229" y="84544"/>
                  </a:lnTo>
                  <a:lnTo>
                    <a:pt x="885406" y="84544"/>
                  </a:lnTo>
                  <a:lnTo>
                    <a:pt x="885406" y="1262"/>
                  </a:lnTo>
                  <a:close/>
                  <a:moveTo>
                    <a:pt x="949927" y="1262"/>
                  </a:moveTo>
                  <a:lnTo>
                    <a:pt x="1000593" y="1262"/>
                  </a:lnTo>
                  <a:lnTo>
                    <a:pt x="1000593" y="9432"/>
                  </a:lnTo>
                  <a:lnTo>
                    <a:pt x="959181" y="9432"/>
                  </a:lnTo>
                  <a:lnTo>
                    <a:pt x="959181" y="39537"/>
                  </a:lnTo>
                  <a:lnTo>
                    <a:pt x="993368" y="39537"/>
                  </a:lnTo>
                  <a:lnTo>
                    <a:pt x="993368" y="47587"/>
                  </a:lnTo>
                  <a:lnTo>
                    <a:pt x="959181" y="47587"/>
                  </a:lnTo>
                  <a:lnTo>
                    <a:pt x="959181" y="76374"/>
                  </a:lnTo>
                  <a:lnTo>
                    <a:pt x="1000593" y="76374"/>
                  </a:lnTo>
                  <a:lnTo>
                    <a:pt x="1000593" y="84544"/>
                  </a:lnTo>
                  <a:lnTo>
                    <a:pt x="949927" y="84544"/>
                  </a:lnTo>
                  <a:lnTo>
                    <a:pt x="949927" y="1262"/>
                  </a:lnTo>
                  <a:close/>
                  <a:moveTo>
                    <a:pt x="960867" y="101276"/>
                  </a:moveTo>
                  <a:lnTo>
                    <a:pt x="963636" y="94900"/>
                  </a:lnTo>
                  <a:lnTo>
                    <a:pt x="989996" y="105371"/>
                  </a:lnTo>
                  <a:lnTo>
                    <a:pt x="986872" y="113318"/>
                  </a:lnTo>
                  <a:lnTo>
                    <a:pt x="960867" y="101276"/>
                  </a:lnTo>
                  <a:close/>
                  <a:moveTo>
                    <a:pt x="1047425" y="1262"/>
                  </a:moveTo>
                  <a:cubicBezTo>
                    <a:pt x="1071985" y="1262"/>
                    <a:pt x="1078234" y="20263"/>
                    <a:pt x="1078234" y="44107"/>
                  </a:cubicBezTo>
                  <a:cubicBezTo>
                    <a:pt x="1078234" y="67704"/>
                    <a:pt x="1071624" y="84544"/>
                    <a:pt x="1047425" y="84544"/>
                  </a:cubicBezTo>
                  <a:lnTo>
                    <a:pt x="1017700" y="84544"/>
                  </a:lnTo>
                  <a:lnTo>
                    <a:pt x="1017700" y="1262"/>
                  </a:lnTo>
                  <a:lnTo>
                    <a:pt x="1047425" y="1262"/>
                  </a:lnTo>
                  <a:close/>
                  <a:moveTo>
                    <a:pt x="1068740" y="44107"/>
                  </a:moveTo>
                  <a:cubicBezTo>
                    <a:pt x="1068740" y="26044"/>
                    <a:pt x="1064766" y="9432"/>
                    <a:pt x="1047425" y="9432"/>
                  </a:cubicBezTo>
                  <a:lnTo>
                    <a:pt x="1026953" y="9432"/>
                  </a:lnTo>
                  <a:lnTo>
                    <a:pt x="1026953" y="76374"/>
                  </a:lnTo>
                  <a:lnTo>
                    <a:pt x="1047425" y="76374"/>
                  </a:lnTo>
                  <a:cubicBezTo>
                    <a:pt x="1064766" y="76374"/>
                    <a:pt x="1068740" y="62164"/>
                    <a:pt x="1068740" y="44107"/>
                  </a:cubicBezTo>
                  <a:moveTo>
                    <a:pt x="1096545" y="1262"/>
                  </a:moveTo>
                  <a:lnTo>
                    <a:pt x="1147211" y="1262"/>
                  </a:lnTo>
                  <a:lnTo>
                    <a:pt x="1147211" y="9432"/>
                  </a:lnTo>
                  <a:lnTo>
                    <a:pt x="1105798" y="9432"/>
                  </a:lnTo>
                  <a:lnTo>
                    <a:pt x="1105798" y="39537"/>
                  </a:lnTo>
                  <a:lnTo>
                    <a:pt x="1139986" y="39537"/>
                  </a:lnTo>
                  <a:lnTo>
                    <a:pt x="1139986" y="47587"/>
                  </a:lnTo>
                  <a:lnTo>
                    <a:pt x="1105798" y="47587"/>
                  </a:lnTo>
                  <a:lnTo>
                    <a:pt x="1105798" y="76374"/>
                  </a:lnTo>
                  <a:lnTo>
                    <a:pt x="1147211" y="76374"/>
                  </a:lnTo>
                  <a:lnTo>
                    <a:pt x="1147211" y="84544"/>
                  </a:lnTo>
                  <a:lnTo>
                    <a:pt x="1096545" y="84544"/>
                  </a:lnTo>
                  <a:lnTo>
                    <a:pt x="1096545" y="1262"/>
                  </a:lnTo>
                  <a:close/>
                  <a:moveTo>
                    <a:pt x="1107484" y="101276"/>
                  </a:moveTo>
                  <a:lnTo>
                    <a:pt x="1110254" y="94900"/>
                  </a:lnTo>
                  <a:lnTo>
                    <a:pt x="1136614" y="105371"/>
                  </a:lnTo>
                  <a:lnTo>
                    <a:pt x="1133483" y="113318"/>
                  </a:lnTo>
                  <a:lnTo>
                    <a:pt x="1107484" y="101276"/>
                  </a:lnTo>
                  <a:close/>
                  <a:moveTo>
                    <a:pt x="1197174" y="33161"/>
                  </a:moveTo>
                  <a:lnTo>
                    <a:pt x="1212226" y="1262"/>
                  </a:lnTo>
                  <a:lnTo>
                    <a:pt x="1222443" y="1262"/>
                  </a:lnTo>
                  <a:lnTo>
                    <a:pt x="1206446" y="35082"/>
                  </a:lnTo>
                  <a:cubicBezTo>
                    <a:pt x="1216910" y="38447"/>
                    <a:pt x="1221721" y="46991"/>
                    <a:pt x="1221721" y="59274"/>
                  </a:cubicBezTo>
                  <a:cubicBezTo>
                    <a:pt x="1221721" y="76856"/>
                    <a:pt x="1212588" y="84544"/>
                    <a:pt x="1195126" y="84544"/>
                  </a:cubicBezTo>
                  <a:lnTo>
                    <a:pt x="1164317" y="84544"/>
                  </a:lnTo>
                  <a:lnTo>
                    <a:pt x="1164317" y="1262"/>
                  </a:lnTo>
                  <a:lnTo>
                    <a:pt x="1173571" y="1262"/>
                  </a:lnTo>
                  <a:lnTo>
                    <a:pt x="1173571" y="33161"/>
                  </a:lnTo>
                  <a:lnTo>
                    <a:pt x="1197174" y="33161"/>
                  </a:lnTo>
                  <a:close/>
                  <a:moveTo>
                    <a:pt x="1212226" y="59274"/>
                  </a:moveTo>
                  <a:cubicBezTo>
                    <a:pt x="1212226" y="48797"/>
                    <a:pt x="1207771" y="41331"/>
                    <a:pt x="1195247" y="41331"/>
                  </a:cubicBezTo>
                  <a:lnTo>
                    <a:pt x="1173571" y="41331"/>
                  </a:lnTo>
                  <a:lnTo>
                    <a:pt x="1173571" y="76374"/>
                  </a:lnTo>
                  <a:lnTo>
                    <a:pt x="1195126" y="76374"/>
                  </a:lnTo>
                  <a:cubicBezTo>
                    <a:pt x="1206807" y="76374"/>
                    <a:pt x="1212226" y="70714"/>
                    <a:pt x="1212226" y="59274"/>
                  </a:cubicBezTo>
                  <a:moveTo>
                    <a:pt x="1231488" y="1262"/>
                  </a:moveTo>
                  <a:lnTo>
                    <a:pt x="1240633" y="1262"/>
                  </a:lnTo>
                  <a:lnTo>
                    <a:pt x="1246648" y="22685"/>
                  </a:lnTo>
                  <a:lnTo>
                    <a:pt x="1282274" y="22685"/>
                  </a:lnTo>
                  <a:lnTo>
                    <a:pt x="1288289" y="1262"/>
                  </a:lnTo>
                  <a:lnTo>
                    <a:pt x="1297435" y="1262"/>
                  </a:lnTo>
                  <a:lnTo>
                    <a:pt x="1274574" y="84544"/>
                  </a:lnTo>
                  <a:lnTo>
                    <a:pt x="1254355" y="84544"/>
                  </a:lnTo>
                  <a:lnTo>
                    <a:pt x="1231488" y="1262"/>
                  </a:lnTo>
                  <a:close/>
                  <a:moveTo>
                    <a:pt x="1261333" y="76615"/>
                  </a:moveTo>
                  <a:lnTo>
                    <a:pt x="1267589" y="76615"/>
                  </a:lnTo>
                  <a:lnTo>
                    <a:pt x="1280227" y="30975"/>
                  </a:lnTo>
                  <a:lnTo>
                    <a:pt x="1248695" y="30975"/>
                  </a:lnTo>
                  <a:lnTo>
                    <a:pt x="1261333" y="76615"/>
                  </a:lnTo>
                  <a:close/>
                  <a:moveTo>
                    <a:pt x="1357627" y="1262"/>
                  </a:moveTo>
                  <a:lnTo>
                    <a:pt x="1357627" y="9552"/>
                  </a:lnTo>
                  <a:lnTo>
                    <a:pt x="1321031" y="9552"/>
                  </a:lnTo>
                  <a:lnTo>
                    <a:pt x="1321031" y="84544"/>
                  </a:lnTo>
                  <a:lnTo>
                    <a:pt x="1311778" y="84544"/>
                  </a:lnTo>
                  <a:lnTo>
                    <a:pt x="1311778" y="1262"/>
                  </a:lnTo>
                  <a:lnTo>
                    <a:pt x="1357627" y="1262"/>
                  </a:lnTo>
                  <a:close/>
                  <a:moveTo>
                    <a:pt x="1397119" y="1262"/>
                  </a:moveTo>
                  <a:lnTo>
                    <a:pt x="1406373" y="1262"/>
                  </a:lnTo>
                  <a:lnTo>
                    <a:pt x="1406373" y="35690"/>
                  </a:lnTo>
                  <a:lnTo>
                    <a:pt x="1440681" y="35690"/>
                  </a:lnTo>
                  <a:lnTo>
                    <a:pt x="1440681" y="43860"/>
                  </a:lnTo>
                  <a:lnTo>
                    <a:pt x="1406373" y="43860"/>
                  </a:lnTo>
                  <a:lnTo>
                    <a:pt x="1406373" y="76374"/>
                  </a:lnTo>
                  <a:lnTo>
                    <a:pt x="1446943" y="76374"/>
                  </a:lnTo>
                  <a:lnTo>
                    <a:pt x="1446943" y="84544"/>
                  </a:lnTo>
                  <a:lnTo>
                    <a:pt x="1397119" y="84544"/>
                  </a:lnTo>
                  <a:lnTo>
                    <a:pt x="1397119" y="1262"/>
                  </a:lnTo>
                  <a:close/>
                  <a:moveTo>
                    <a:pt x="1461640" y="1262"/>
                  </a:moveTo>
                  <a:lnTo>
                    <a:pt x="1470894" y="1262"/>
                  </a:lnTo>
                  <a:lnTo>
                    <a:pt x="1470894" y="84563"/>
                  </a:lnTo>
                  <a:lnTo>
                    <a:pt x="1461640" y="84563"/>
                  </a:lnTo>
                  <a:lnTo>
                    <a:pt x="1461640" y="1262"/>
                  </a:lnTo>
                  <a:close/>
                  <a:moveTo>
                    <a:pt x="1492456" y="1262"/>
                  </a:moveTo>
                  <a:lnTo>
                    <a:pt x="1501709" y="1262"/>
                  </a:lnTo>
                  <a:lnTo>
                    <a:pt x="1501709" y="76374"/>
                  </a:lnTo>
                  <a:lnTo>
                    <a:pt x="1503998" y="76374"/>
                  </a:lnTo>
                  <a:lnTo>
                    <a:pt x="1536391" y="1262"/>
                  </a:lnTo>
                  <a:lnTo>
                    <a:pt x="1553352" y="1262"/>
                  </a:lnTo>
                  <a:lnTo>
                    <a:pt x="1553352" y="84544"/>
                  </a:lnTo>
                  <a:lnTo>
                    <a:pt x="1544219" y="84544"/>
                  </a:lnTo>
                  <a:lnTo>
                    <a:pt x="1544219" y="9432"/>
                  </a:lnTo>
                  <a:lnTo>
                    <a:pt x="1541690" y="9432"/>
                  </a:lnTo>
                  <a:lnTo>
                    <a:pt x="1509778" y="84544"/>
                  </a:lnTo>
                  <a:lnTo>
                    <a:pt x="1492456" y="84544"/>
                  </a:lnTo>
                  <a:lnTo>
                    <a:pt x="1492456" y="1262"/>
                  </a:lnTo>
                  <a:close/>
                  <a:moveTo>
                    <a:pt x="1567688" y="1262"/>
                  </a:moveTo>
                  <a:lnTo>
                    <a:pt x="1576834" y="1262"/>
                  </a:lnTo>
                  <a:lnTo>
                    <a:pt x="1582849" y="22685"/>
                  </a:lnTo>
                  <a:lnTo>
                    <a:pt x="1618475" y="22685"/>
                  </a:lnTo>
                  <a:lnTo>
                    <a:pt x="1624496" y="1262"/>
                  </a:lnTo>
                  <a:lnTo>
                    <a:pt x="1633642" y="1262"/>
                  </a:lnTo>
                  <a:lnTo>
                    <a:pt x="1610774" y="84544"/>
                  </a:lnTo>
                  <a:lnTo>
                    <a:pt x="1590556" y="84544"/>
                  </a:lnTo>
                  <a:lnTo>
                    <a:pt x="1567688" y="1262"/>
                  </a:lnTo>
                  <a:close/>
                  <a:moveTo>
                    <a:pt x="1597534" y="76615"/>
                  </a:moveTo>
                  <a:lnTo>
                    <a:pt x="1603790" y="76615"/>
                  </a:lnTo>
                  <a:lnTo>
                    <a:pt x="1616428" y="30975"/>
                  </a:lnTo>
                  <a:lnTo>
                    <a:pt x="1584896" y="30975"/>
                  </a:lnTo>
                  <a:lnTo>
                    <a:pt x="1597534" y="76615"/>
                  </a:lnTo>
                  <a:close/>
                  <a:moveTo>
                    <a:pt x="1647978" y="1262"/>
                  </a:moveTo>
                  <a:lnTo>
                    <a:pt x="1657232" y="1262"/>
                  </a:lnTo>
                  <a:lnTo>
                    <a:pt x="1657232" y="76374"/>
                  </a:lnTo>
                  <a:lnTo>
                    <a:pt x="1659520" y="76374"/>
                  </a:lnTo>
                  <a:lnTo>
                    <a:pt x="1691914" y="1262"/>
                  </a:lnTo>
                  <a:lnTo>
                    <a:pt x="1708874" y="1262"/>
                  </a:lnTo>
                  <a:lnTo>
                    <a:pt x="1708874" y="84544"/>
                  </a:lnTo>
                  <a:lnTo>
                    <a:pt x="1699741" y="84544"/>
                  </a:lnTo>
                  <a:lnTo>
                    <a:pt x="1699741" y="9432"/>
                  </a:lnTo>
                  <a:lnTo>
                    <a:pt x="1697212" y="9432"/>
                  </a:lnTo>
                  <a:lnTo>
                    <a:pt x="1665300" y="84544"/>
                  </a:lnTo>
                  <a:lnTo>
                    <a:pt x="1647978" y="84544"/>
                  </a:lnTo>
                  <a:lnTo>
                    <a:pt x="1647978" y="1262"/>
                  </a:lnTo>
                  <a:close/>
                  <a:moveTo>
                    <a:pt x="1780494" y="10516"/>
                  </a:moveTo>
                  <a:cubicBezTo>
                    <a:pt x="1774720" y="9432"/>
                    <a:pt x="1765809" y="8348"/>
                    <a:pt x="1759071" y="8348"/>
                  </a:cubicBezTo>
                  <a:cubicBezTo>
                    <a:pt x="1740051" y="8348"/>
                    <a:pt x="1737040" y="19421"/>
                    <a:pt x="1737040" y="42662"/>
                  </a:cubicBezTo>
                  <a:cubicBezTo>
                    <a:pt x="1737040" y="66379"/>
                    <a:pt x="1740292" y="77458"/>
                    <a:pt x="1758830" y="77458"/>
                  </a:cubicBezTo>
                  <a:cubicBezTo>
                    <a:pt x="1765327" y="77458"/>
                    <a:pt x="1775081" y="76254"/>
                    <a:pt x="1780494" y="75290"/>
                  </a:cubicBezTo>
                  <a:lnTo>
                    <a:pt x="1780855" y="83105"/>
                  </a:lnTo>
                  <a:cubicBezTo>
                    <a:pt x="1775563" y="84189"/>
                    <a:pt x="1766411" y="85748"/>
                    <a:pt x="1757867" y="85748"/>
                  </a:cubicBezTo>
                  <a:cubicBezTo>
                    <a:pt x="1732832" y="85748"/>
                    <a:pt x="1727426" y="70835"/>
                    <a:pt x="1727426" y="42662"/>
                  </a:cubicBezTo>
                  <a:cubicBezTo>
                    <a:pt x="1727426" y="15212"/>
                    <a:pt x="1732952" y="58"/>
                    <a:pt x="1757867" y="58"/>
                  </a:cubicBezTo>
                  <a:cubicBezTo>
                    <a:pt x="1765809" y="58"/>
                    <a:pt x="1774961" y="1376"/>
                    <a:pt x="1780855" y="2580"/>
                  </a:cubicBezTo>
                  <a:lnTo>
                    <a:pt x="1780494" y="10516"/>
                  </a:lnTo>
                  <a:close/>
                  <a:moveTo>
                    <a:pt x="1797245" y="1262"/>
                  </a:moveTo>
                  <a:lnTo>
                    <a:pt x="1847905" y="1262"/>
                  </a:lnTo>
                  <a:lnTo>
                    <a:pt x="1847905" y="9432"/>
                  </a:lnTo>
                  <a:lnTo>
                    <a:pt x="1806499" y="9432"/>
                  </a:lnTo>
                  <a:lnTo>
                    <a:pt x="1806499" y="39537"/>
                  </a:lnTo>
                  <a:lnTo>
                    <a:pt x="1840686" y="39537"/>
                  </a:lnTo>
                  <a:lnTo>
                    <a:pt x="1840686" y="47587"/>
                  </a:lnTo>
                  <a:lnTo>
                    <a:pt x="1806499" y="47587"/>
                  </a:lnTo>
                  <a:lnTo>
                    <a:pt x="1806499" y="76374"/>
                  </a:lnTo>
                  <a:lnTo>
                    <a:pt x="1847905" y="76374"/>
                  </a:lnTo>
                  <a:lnTo>
                    <a:pt x="1847905" y="84544"/>
                  </a:lnTo>
                  <a:lnTo>
                    <a:pt x="1797245" y="84544"/>
                  </a:lnTo>
                  <a:lnTo>
                    <a:pt x="1797245" y="1262"/>
                  </a:lnTo>
                  <a:close/>
                  <a:moveTo>
                    <a:pt x="1912192" y="83466"/>
                  </a:moveTo>
                  <a:cubicBezTo>
                    <a:pt x="1912192" y="83466"/>
                    <a:pt x="1896911" y="85868"/>
                    <a:pt x="1887036" y="85868"/>
                  </a:cubicBezTo>
                  <a:cubicBezTo>
                    <a:pt x="1870779" y="85868"/>
                    <a:pt x="1860201" y="79619"/>
                    <a:pt x="1860201" y="63489"/>
                  </a:cubicBezTo>
                  <a:cubicBezTo>
                    <a:pt x="1860201" y="47599"/>
                    <a:pt x="1868852" y="43505"/>
                    <a:pt x="1886073" y="39772"/>
                  </a:cubicBezTo>
                  <a:cubicBezTo>
                    <a:pt x="1899681" y="37123"/>
                    <a:pt x="1904618" y="34473"/>
                    <a:pt x="1904618" y="25080"/>
                  </a:cubicBezTo>
                  <a:cubicBezTo>
                    <a:pt x="1904618" y="13526"/>
                    <a:pt x="1898597" y="8348"/>
                    <a:pt x="1886795" y="8348"/>
                  </a:cubicBezTo>
                  <a:cubicBezTo>
                    <a:pt x="1878245" y="8348"/>
                    <a:pt x="1861880" y="10516"/>
                    <a:pt x="1861880" y="10516"/>
                  </a:cubicBezTo>
                  <a:lnTo>
                    <a:pt x="1860923" y="2821"/>
                  </a:lnTo>
                  <a:cubicBezTo>
                    <a:pt x="1860923" y="2821"/>
                    <a:pt x="1877402" y="178"/>
                    <a:pt x="1887277" y="178"/>
                  </a:cubicBezTo>
                  <a:cubicBezTo>
                    <a:pt x="1903775" y="178"/>
                    <a:pt x="1913871" y="7385"/>
                    <a:pt x="1913871" y="25803"/>
                  </a:cubicBezTo>
                  <a:cubicBezTo>
                    <a:pt x="1913871" y="40374"/>
                    <a:pt x="1906545" y="44468"/>
                    <a:pt x="1889926" y="48201"/>
                  </a:cubicBezTo>
                  <a:cubicBezTo>
                    <a:pt x="1875355" y="51453"/>
                    <a:pt x="1869575" y="53259"/>
                    <a:pt x="1869575" y="64091"/>
                  </a:cubicBezTo>
                  <a:cubicBezTo>
                    <a:pt x="1869575" y="73484"/>
                    <a:pt x="1875837" y="77699"/>
                    <a:pt x="1887638" y="77699"/>
                  </a:cubicBezTo>
                  <a:cubicBezTo>
                    <a:pt x="1894623" y="77699"/>
                    <a:pt x="1911349" y="75651"/>
                    <a:pt x="1911349" y="75651"/>
                  </a:cubicBezTo>
                  <a:lnTo>
                    <a:pt x="1912192" y="8346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g3e4a57ec54d_0_2061"/>
            <p:cNvSpPr/>
            <p:nvPr/>
          </p:nvSpPr>
          <p:spPr>
            <a:xfrm>
              <a:off x="10086722" y="6341784"/>
              <a:ext cx="1347717" cy="168135"/>
            </a:xfrm>
            <a:custGeom>
              <a:rect b="b" l="l" r="r" t="t"/>
              <a:pathLst>
                <a:path extrusionOk="0" h="168135" w="1347717">
                  <a:moveTo>
                    <a:pt x="0" y="168135"/>
                  </a:moveTo>
                  <a:lnTo>
                    <a:pt x="1347718" y="168135"/>
                  </a:lnTo>
                  <a:lnTo>
                    <a:pt x="1347718" y="0"/>
                  </a:lnTo>
                  <a:lnTo>
                    <a:pt x="0" y="0"/>
                  </a:lnTo>
                  <a:lnTo>
                    <a:pt x="0" y="168135"/>
                  </a:lnTo>
                  <a:close/>
                </a:path>
              </a:pathLst>
            </a:custGeom>
            <a:solidFill>
              <a:srgbClr val="0062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 name="Google Shape;75;g3e4a57ec54d_0_2061"/>
            <p:cNvSpPr/>
            <p:nvPr/>
          </p:nvSpPr>
          <p:spPr>
            <a:xfrm flipH="1" rot="10800000">
              <a:off x="10156080" y="6387103"/>
              <a:ext cx="1221914" cy="85094"/>
            </a:xfrm>
            <a:custGeom>
              <a:rect b="b" l="l" r="r" t="t"/>
              <a:pathLst>
                <a:path extrusionOk="0" h="85094" w="1221914">
                  <a:moveTo>
                    <a:pt x="174" y="83794"/>
                  </a:moveTo>
                  <a:lnTo>
                    <a:pt x="16305" y="1348"/>
                  </a:lnTo>
                  <a:lnTo>
                    <a:pt x="37968" y="1348"/>
                  </a:lnTo>
                  <a:lnTo>
                    <a:pt x="52051" y="67422"/>
                  </a:lnTo>
                  <a:lnTo>
                    <a:pt x="66255" y="1348"/>
                  </a:lnTo>
                  <a:lnTo>
                    <a:pt x="87798" y="1348"/>
                  </a:lnTo>
                  <a:lnTo>
                    <a:pt x="104042" y="83794"/>
                  </a:lnTo>
                  <a:lnTo>
                    <a:pt x="89965" y="83794"/>
                  </a:lnTo>
                  <a:lnTo>
                    <a:pt x="78170" y="12890"/>
                  </a:lnTo>
                  <a:lnTo>
                    <a:pt x="75521" y="12890"/>
                  </a:lnTo>
                  <a:lnTo>
                    <a:pt x="59872" y="83553"/>
                  </a:lnTo>
                  <a:lnTo>
                    <a:pt x="44224" y="83553"/>
                  </a:lnTo>
                  <a:lnTo>
                    <a:pt x="28581" y="12890"/>
                  </a:lnTo>
                  <a:lnTo>
                    <a:pt x="26053" y="12890"/>
                  </a:lnTo>
                  <a:lnTo>
                    <a:pt x="14258" y="83794"/>
                  </a:lnTo>
                  <a:lnTo>
                    <a:pt x="174" y="83794"/>
                  </a:lnTo>
                  <a:close/>
                  <a:moveTo>
                    <a:pt x="111039" y="83794"/>
                  </a:moveTo>
                  <a:lnTo>
                    <a:pt x="127169" y="1348"/>
                  </a:lnTo>
                  <a:lnTo>
                    <a:pt x="148833" y="1348"/>
                  </a:lnTo>
                  <a:lnTo>
                    <a:pt x="162916" y="67422"/>
                  </a:lnTo>
                  <a:lnTo>
                    <a:pt x="177119" y="1348"/>
                  </a:lnTo>
                  <a:lnTo>
                    <a:pt x="198662" y="1348"/>
                  </a:lnTo>
                  <a:lnTo>
                    <a:pt x="214913" y="83794"/>
                  </a:lnTo>
                  <a:lnTo>
                    <a:pt x="200830" y="83794"/>
                  </a:lnTo>
                  <a:lnTo>
                    <a:pt x="189035" y="12890"/>
                  </a:lnTo>
                  <a:lnTo>
                    <a:pt x="186386" y="12890"/>
                  </a:lnTo>
                  <a:lnTo>
                    <a:pt x="170737" y="83553"/>
                  </a:lnTo>
                  <a:lnTo>
                    <a:pt x="155095" y="83553"/>
                  </a:lnTo>
                  <a:lnTo>
                    <a:pt x="139446" y="12890"/>
                  </a:lnTo>
                  <a:lnTo>
                    <a:pt x="136917" y="12890"/>
                  </a:lnTo>
                  <a:lnTo>
                    <a:pt x="125122" y="83794"/>
                  </a:lnTo>
                  <a:lnTo>
                    <a:pt x="111039" y="83794"/>
                  </a:lnTo>
                  <a:close/>
                  <a:moveTo>
                    <a:pt x="221904" y="83794"/>
                  </a:moveTo>
                  <a:lnTo>
                    <a:pt x="238034" y="1348"/>
                  </a:lnTo>
                  <a:lnTo>
                    <a:pt x="259698" y="1348"/>
                  </a:lnTo>
                  <a:lnTo>
                    <a:pt x="273781" y="67422"/>
                  </a:lnTo>
                  <a:lnTo>
                    <a:pt x="287984" y="1348"/>
                  </a:lnTo>
                  <a:lnTo>
                    <a:pt x="309527" y="1348"/>
                  </a:lnTo>
                  <a:lnTo>
                    <a:pt x="325778" y="83794"/>
                  </a:lnTo>
                  <a:lnTo>
                    <a:pt x="311695" y="83794"/>
                  </a:lnTo>
                  <a:lnTo>
                    <a:pt x="299900" y="12890"/>
                  </a:lnTo>
                  <a:lnTo>
                    <a:pt x="297250" y="12890"/>
                  </a:lnTo>
                  <a:lnTo>
                    <a:pt x="281608" y="83553"/>
                  </a:lnTo>
                  <a:lnTo>
                    <a:pt x="265960" y="83553"/>
                  </a:lnTo>
                  <a:lnTo>
                    <a:pt x="250311" y="12890"/>
                  </a:lnTo>
                  <a:lnTo>
                    <a:pt x="247782" y="12890"/>
                  </a:lnTo>
                  <a:lnTo>
                    <a:pt x="235987" y="83794"/>
                  </a:lnTo>
                  <a:lnTo>
                    <a:pt x="221904" y="83794"/>
                  </a:lnTo>
                  <a:close/>
                  <a:moveTo>
                    <a:pt x="332775" y="1348"/>
                  </a:moveTo>
                  <a:lnTo>
                    <a:pt x="346845" y="1348"/>
                  </a:lnTo>
                  <a:lnTo>
                    <a:pt x="346845" y="18670"/>
                  </a:lnTo>
                  <a:lnTo>
                    <a:pt x="332775" y="18670"/>
                  </a:lnTo>
                  <a:lnTo>
                    <a:pt x="332775" y="1348"/>
                  </a:lnTo>
                  <a:close/>
                  <a:moveTo>
                    <a:pt x="364313" y="1348"/>
                  </a:moveTo>
                  <a:lnTo>
                    <a:pt x="377661" y="1348"/>
                  </a:lnTo>
                  <a:lnTo>
                    <a:pt x="377661" y="32646"/>
                  </a:lnTo>
                  <a:lnTo>
                    <a:pt x="409079" y="32646"/>
                  </a:lnTo>
                  <a:lnTo>
                    <a:pt x="409079" y="44308"/>
                  </a:lnTo>
                  <a:lnTo>
                    <a:pt x="377661" y="44308"/>
                  </a:lnTo>
                  <a:lnTo>
                    <a:pt x="377661" y="72132"/>
                  </a:lnTo>
                  <a:lnTo>
                    <a:pt x="415455" y="72132"/>
                  </a:lnTo>
                  <a:lnTo>
                    <a:pt x="415455" y="83794"/>
                  </a:lnTo>
                  <a:lnTo>
                    <a:pt x="364313" y="83794"/>
                  </a:lnTo>
                  <a:lnTo>
                    <a:pt x="364313" y="1348"/>
                  </a:lnTo>
                  <a:close/>
                  <a:moveTo>
                    <a:pt x="429196" y="1348"/>
                  </a:moveTo>
                  <a:lnTo>
                    <a:pt x="442543" y="1348"/>
                  </a:lnTo>
                  <a:lnTo>
                    <a:pt x="442543" y="83806"/>
                  </a:lnTo>
                  <a:lnTo>
                    <a:pt x="429196" y="83806"/>
                  </a:lnTo>
                  <a:lnTo>
                    <a:pt x="429196" y="1348"/>
                  </a:lnTo>
                  <a:close/>
                  <a:moveTo>
                    <a:pt x="462774" y="1348"/>
                  </a:moveTo>
                  <a:lnTo>
                    <a:pt x="476122" y="1348"/>
                  </a:lnTo>
                  <a:lnTo>
                    <a:pt x="476122" y="72132"/>
                  </a:lnTo>
                  <a:lnTo>
                    <a:pt x="477808" y="72132"/>
                  </a:lnTo>
                  <a:lnTo>
                    <a:pt x="503458" y="1348"/>
                  </a:lnTo>
                  <a:lnTo>
                    <a:pt x="526319" y="1348"/>
                  </a:lnTo>
                  <a:lnTo>
                    <a:pt x="526319" y="83794"/>
                  </a:lnTo>
                  <a:lnTo>
                    <a:pt x="512978" y="83794"/>
                  </a:lnTo>
                  <a:lnTo>
                    <a:pt x="512978" y="13131"/>
                  </a:lnTo>
                  <a:lnTo>
                    <a:pt x="511172" y="13131"/>
                  </a:lnTo>
                  <a:lnTo>
                    <a:pt x="486117" y="83794"/>
                  </a:lnTo>
                  <a:lnTo>
                    <a:pt x="462774" y="83794"/>
                  </a:lnTo>
                  <a:lnTo>
                    <a:pt x="462774" y="1348"/>
                  </a:lnTo>
                  <a:close/>
                  <a:moveTo>
                    <a:pt x="543793" y="1348"/>
                  </a:moveTo>
                  <a:lnTo>
                    <a:pt x="557864" y="1348"/>
                  </a:lnTo>
                  <a:lnTo>
                    <a:pt x="557864" y="18670"/>
                  </a:lnTo>
                  <a:lnTo>
                    <a:pt x="543793" y="18670"/>
                  </a:lnTo>
                  <a:lnTo>
                    <a:pt x="543793" y="1348"/>
                  </a:lnTo>
                  <a:close/>
                  <a:moveTo>
                    <a:pt x="575325" y="83794"/>
                  </a:moveTo>
                  <a:lnTo>
                    <a:pt x="575325" y="1348"/>
                  </a:lnTo>
                  <a:lnTo>
                    <a:pt x="607586" y="1348"/>
                  </a:lnTo>
                  <a:cubicBezTo>
                    <a:pt x="623595" y="1348"/>
                    <a:pt x="633819" y="7845"/>
                    <a:pt x="633819" y="24698"/>
                  </a:cubicBezTo>
                  <a:cubicBezTo>
                    <a:pt x="633819" y="36017"/>
                    <a:pt x="629129" y="41069"/>
                    <a:pt x="622030" y="43832"/>
                  </a:cubicBezTo>
                  <a:cubicBezTo>
                    <a:pt x="628641" y="47439"/>
                    <a:pt x="631772" y="52376"/>
                    <a:pt x="631772" y="62377"/>
                  </a:cubicBezTo>
                  <a:cubicBezTo>
                    <a:pt x="631772" y="77665"/>
                    <a:pt x="622993" y="83794"/>
                    <a:pt x="606622" y="83794"/>
                  </a:cubicBezTo>
                  <a:lnTo>
                    <a:pt x="575325" y="83794"/>
                  </a:lnTo>
                  <a:close/>
                  <a:moveTo>
                    <a:pt x="606622" y="37342"/>
                  </a:moveTo>
                  <a:cubicBezTo>
                    <a:pt x="613125" y="37342"/>
                    <a:pt x="620110" y="34813"/>
                    <a:pt x="620110" y="25420"/>
                  </a:cubicBezTo>
                  <a:cubicBezTo>
                    <a:pt x="620110" y="15539"/>
                    <a:pt x="615172" y="12890"/>
                    <a:pt x="606863" y="12890"/>
                  </a:cubicBezTo>
                  <a:lnTo>
                    <a:pt x="588673" y="12890"/>
                  </a:lnTo>
                  <a:lnTo>
                    <a:pt x="588673" y="37342"/>
                  </a:lnTo>
                  <a:lnTo>
                    <a:pt x="606622" y="37342"/>
                  </a:lnTo>
                  <a:close/>
                  <a:moveTo>
                    <a:pt x="605900" y="72252"/>
                  </a:moveTo>
                  <a:cubicBezTo>
                    <a:pt x="614088" y="72252"/>
                    <a:pt x="618183" y="68760"/>
                    <a:pt x="618183" y="60812"/>
                  </a:cubicBezTo>
                  <a:cubicBezTo>
                    <a:pt x="618183" y="52737"/>
                    <a:pt x="614570" y="48643"/>
                    <a:pt x="606381" y="48643"/>
                  </a:cubicBezTo>
                  <a:lnTo>
                    <a:pt x="588673" y="48643"/>
                  </a:lnTo>
                  <a:lnTo>
                    <a:pt x="588673" y="72252"/>
                  </a:lnTo>
                  <a:lnTo>
                    <a:pt x="605900" y="72252"/>
                  </a:lnTo>
                  <a:close/>
                  <a:moveTo>
                    <a:pt x="650202" y="1348"/>
                  </a:moveTo>
                  <a:lnTo>
                    <a:pt x="702187" y="1348"/>
                  </a:lnTo>
                  <a:lnTo>
                    <a:pt x="702187" y="13131"/>
                  </a:lnTo>
                  <a:lnTo>
                    <a:pt x="663550" y="13131"/>
                  </a:lnTo>
                  <a:lnTo>
                    <a:pt x="663550" y="37222"/>
                  </a:lnTo>
                  <a:lnTo>
                    <a:pt x="694968" y="37222"/>
                  </a:lnTo>
                  <a:lnTo>
                    <a:pt x="694968" y="48763"/>
                  </a:lnTo>
                  <a:lnTo>
                    <a:pt x="663550" y="48763"/>
                  </a:lnTo>
                  <a:lnTo>
                    <a:pt x="663550" y="72132"/>
                  </a:lnTo>
                  <a:lnTo>
                    <a:pt x="702187" y="72132"/>
                  </a:lnTo>
                  <a:lnTo>
                    <a:pt x="702187" y="83794"/>
                  </a:lnTo>
                  <a:lnTo>
                    <a:pt x="650202" y="83794"/>
                  </a:lnTo>
                  <a:lnTo>
                    <a:pt x="650202" y="1348"/>
                  </a:lnTo>
                  <a:close/>
                  <a:moveTo>
                    <a:pt x="764179" y="1348"/>
                  </a:moveTo>
                  <a:lnTo>
                    <a:pt x="764179" y="13251"/>
                  </a:lnTo>
                  <a:lnTo>
                    <a:pt x="731317" y="13251"/>
                  </a:lnTo>
                  <a:lnTo>
                    <a:pt x="731317" y="83794"/>
                  </a:lnTo>
                  <a:lnTo>
                    <a:pt x="717975" y="83794"/>
                  </a:lnTo>
                  <a:lnTo>
                    <a:pt x="717975" y="1348"/>
                  </a:lnTo>
                  <a:lnTo>
                    <a:pt x="764179" y="1348"/>
                  </a:lnTo>
                  <a:close/>
                  <a:moveTo>
                    <a:pt x="808488" y="32887"/>
                  </a:moveTo>
                  <a:lnTo>
                    <a:pt x="818724" y="32887"/>
                  </a:lnTo>
                  <a:lnTo>
                    <a:pt x="818724" y="12770"/>
                  </a:lnTo>
                  <a:cubicBezTo>
                    <a:pt x="817279" y="12408"/>
                    <a:pt x="811017" y="11686"/>
                    <a:pt x="805598" y="11686"/>
                  </a:cubicBezTo>
                  <a:cubicBezTo>
                    <a:pt x="788739" y="11686"/>
                    <a:pt x="785247" y="20122"/>
                    <a:pt x="785247" y="42508"/>
                  </a:cubicBezTo>
                  <a:cubicBezTo>
                    <a:pt x="785247" y="65749"/>
                    <a:pt x="789462" y="73215"/>
                    <a:pt x="805960" y="73215"/>
                  </a:cubicBezTo>
                  <a:cubicBezTo>
                    <a:pt x="816918" y="73215"/>
                    <a:pt x="831470" y="71289"/>
                    <a:pt x="831470" y="71289"/>
                  </a:cubicBezTo>
                  <a:lnTo>
                    <a:pt x="831952" y="81879"/>
                  </a:lnTo>
                  <a:cubicBezTo>
                    <a:pt x="831952" y="81873"/>
                    <a:pt x="816557" y="85118"/>
                    <a:pt x="803912" y="85118"/>
                  </a:cubicBezTo>
                  <a:cubicBezTo>
                    <a:pt x="779352" y="85118"/>
                    <a:pt x="771417" y="71409"/>
                    <a:pt x="771417" y="42508"/>
                  </a:cubicBezTo>
                  <a:cubicBezTo>
                    <a:pt x="771417" y="15178"/>
                    <a:pt x="778155" y="24"/>
                    <a:pt x="804394" y="24"/>
                  </a:cubicBezTo>
                  <a:cubicBezTo>
                    <a:pt x="814389" y="24"/>
                    <a:pt x="830874" y="2553"/>
                    <a:pt x="831952" y="2794"/>
                  </a:cubicBezTo>
                  <a:lnTo>
                    <a:pt x="831952" y="44669"/>
                  </a:lnTo>
                  <a:lnTo>
                    <a:pt x="808488" y="44669"/>
                  </a:lnTo>
                  <a:lnTo>
                    <a:pt x="808488" y="32887"/>
                  </a:lnTo>
                  <a:close/>
                  <a:moveTo>
                    <a:pt x="849901" y="1348"/>
                  </a:moveTo>
                  <a:lnTo>
                    <a:pt x="863249" y="1348"/>
                  </a:lnTo>
                  <a:lnTo>
                    <a:pt x="863249" y="83806"/>
                  </a:lnTo>
                  <a:lnTo>
                    <a:pt x="849901" y="83806"/>
                  </a:lnTo>
                  <a:lnTo>
                    <a:pt x="849901" y="1348"/>
                  </a:lnTo>
                  <a:close/>
                  <a:moveTo>
                    <a:pt x="896232" y="27696"/>
                  </a:moveTo>
                  <a:lnTo>
                    <a:pt x="896232" y="83794"/>
                  </a:lnTo>
                  <a:lnTo>
                    <a:pt x="882764" y="83794"/>
                  </a:lnTo>
                  <a:lnTo>
                    <a:pt x="882764" y="27937"/>
                  </a:lnTo>
                  <a:cubicBezTo>
                    <a:pt x="882764" y="8079"/>
                    <a:pt x="893348" y="24"/>
                    <a:pt x="912971" y="24"/>
                  </a:cubicBezTo>
                  <a:cubicBezTo>
                    <a:pt x="932720" y="24"/>
                    <a:pt x="943419" y="8079"/>
                    <a:pt x="943419" y="27937"/>
                  </a:cubicBezTo>
                  <a:lnTo>
                    <a:pt x="943419" y="83794"/>
                  </a:lnTo>
                  <a:lnTo>
                    <a:pt x="929950" y="83794"/>
                  </a:lnTo>
                  <a:lnTo>
                    <a:pt x="929950" y="27696"/>
                  </a:lnTo>
                  <a:cubicBezTo>
                    <a:pt x="929950" y="16623"/>
                    <a:pt x="924050" y="11686"/>
                    <a:pt x="912971" y="11686"/>
                  </a:cubicBezTo>
                  <a:cubicBezTo>
                    <a:pt x="902012" y="11686"/>
                    <a:pt x="896232" y="16503"/>
                    <a:pt x="896232" y="27696"/>
                  </a:cubicBezTo>
                  <a:moveTo>
                    <a:pt x="962933" y="1348"/>
                  </a:moveTo>
                  <a:lnTo>
                    <a:pt x="976281" y="1348"/>
                  </a:lnTo>
                  <a:lnTo>
                    <a:pt x="976281" y="69001"/>
                  </a:lnTo>
                  <a:lnTo>
                    <a:pt x="978088" y="69001"/>
                  </a:lnTo>
                  <a:lnTo>
                    <a:pt x="997596" y="4720"/>
                  </a:lnTo>
                  <a:lnTo>
                    <a:pt x="1011559" y="4720"/>
                  </a:lnTo>
                  <a:lnTo>
                    <a:pt x="1031067" y="69001"/>
                  </a:lnTo>
                  <a:lnTo>
                    <a:pt x="1032874" y="69001"/>
                  </a:lnTo>
                  <a:lnTo>
                    <a:pt x="1032874" y="1348"/>
                  </a:lnTo>
                  <a:lnTo>
                    <a:pt x="1046342" y="1348"/>
                  </a:lnTo>
                  <a:lnTo>
                    <a:pt x="1046342" y="83794"/>
                  </a:lnTo>
                  <a:lnTo>
                    <a:pt x="1022999" y="83794"/>
                  </a:lnTo>
                  <a:lnTo>
                    <a:pt x="1004581" y="19406"/>
                  </a:lnTo>
                  <a:lnTo>
                    <a:pt x="986156" y="83794"/>
                  </a:lnTo>
                  <a:lnTo>
                    <a:pt x="962933" y="83794"/>
                  </a:lnTo>
                  <a:lnTo>
                    <a:pt x="962933" y="1348"/>
                  </a:lnTo>
                  <a:close/>
                  <a:moveTo>
                    <a:pt x="1063689" y="1348"/>
                  </a:moveTo>
                  <a:lnTo>
                    <a:pt x="1077759" y="1348"/>
                  </a:lnTo>
                  <a:lnTo>
                    <a:pt x="1077759" y="18670"/>
                  </a:lnTo>
                  <a:lnTo>
                    <a:pt x="1063689" y="18670"/>
                  </a:lnTo>
                  <a:lnTo>
                    <a:pt x="1063689" y="1348"/>
                  </a:lnTo>
                  <a:close/>
                  <a:moveTo>
                    <a:pt x="1095227" y="83794"/>
                  </a:moveTo>
                  <a:lnTo>
                    <a:pt x="1095227" y="1348"/>
                  </a:lnTo>
                  <a:lnTo>
                    <a:pt x="1127481" y="1348"/>
                  </a:lnTo>
                  <a:cubicBezTo>
                    <a:pt x="1143498" y="1348"/>
                    <a:pt x="1153714" y="7845"/>
                    <a:pt x="1153714" y="24698"/>
                  </a:cubicBezTo>
                  <a:cubicBezTo>
                    <a:pt x="1153714" y="36017"/>
                    <a:pt x="1149024" y="41069"/>
                    <a:pt x="1141932" y="43832"/>
                  </a:cubicBezTo>
                  <a:cubicBezTo>
                    <a:pt x="1148543" y="47439"/>
                    <a:pt x="1151667" y="52376"/>
                    <a:pt x="1151667" y="62377"/>
                  </a:cubicBezTo>
                  <a:cubicBezTo>
                    <a:pt x="1151667" y="77665"/>
                    <a:pt x="1142889" y="83794"/>
                    <a:pt x="1126518" y="83794"/>
                  </a:cubicBezTo>
                  <a:lnTo>
                    <a:pt x="1095227" y="83794"/>
                  </a:lnTo>
                  <a:close/>
                  <a:moveTo>
                    <a:pt x="1126518" y="37342"/>
                  </a:moveTo>
                  <a:cubicBezTo>
                    <a:pt x="1133021" y="37342"/>
                    <a:pt x="1140005" y="34813"/>
                    <a:pt x="1140005" y="25420"/>
                  </a:cubicBezTo>
                  <a:cubicBezTo>
                    <a:pt x="1140005" y="15539"/>
                    <a:pt x="1135068" y="12890"/>
                    <a:pt x="1126759" y="12890"/>
                  </a:cubicBezTo>
                  <a:lnTo>
                    <a:pt x="1108575" y="12890"/>
                  </a:lnTo>
                  <a:lnTo>
                    <a:pt x="1108575" y="37342"/>
                  </a:lnTo>
                  <a:lnTo>
                    <a:pt x="1126518" y="37342"/>
                  </a:lnTo>
                  <a:close/>
                  <a:moveTo>
                    <a:pt x="1125795" y="72252"/>
                  </a:moveTo>
                  <a:cubicBezTo>
                    <a:pt x="1133984" y="72252"/>
                    <a:pt x="1138078" y="68760"/>
                    <a:pt x="1138078" y="60812"/>
                  </a:cubicBezTo>
                  <a:cubicBezTo>
                    <a:pt x="1138078" y="52737"/>
                    <a:pt x="1134466" y="48643"/>
                    <a:pt x="1126277" y="48643"/>
                  </a:cubicBezTo>
                  <a:lnTo>
                    <a:pt x="1108575" y="48643"/>
                  </a:lnTo>
                  <a:lnTo>
                    <a:pt x="1108575" y="72252"/>
                  </a:lnTo>
                  <a:lnTo>
                    <a:pt x="1125795" y="72252"/>
                  </a:lnTo>
                  <a:close/>
                  <a:moveTo>
                    <a:pt x="1170098" y="1348"/>
                  </a:moveTo>
                  <a:lnTo>
                    <a:pt x="1222089" y="1348"/>
                  </a:lnTo>
                  <a:lnTo>
                    <a:pt x="1222089" y="13131"/>
                  </a:lnTo>
                  <a:lnTo>
                    <a:pt x="1183446" y="13131"/>
                  </a:lnTo>
                  <a:lnTo>
                    <a:pt x="1183446" y="37222"/>
                  </a:lnTo>
                  <a:lnTo>
                    <a:pt x="1214864" y="37222"/>
                  </a:lnTo>
                  <a:lnTo>
                    <a:pt x="1214864" y="48763"/>
                  </a:lnTo>
                  <a:lnTo>
                    <a:pt x="1183446" y="48763"/>
                  </a:lnTo>
                  <a:lnTo>
                    <a:pt x="1183446" y="72132"/>
                  </a:lnTo>
                  <a:lnTo>
                    <a:pt x="1222089" y="72132"/>
                  </a:lnTo>
                  <a:lnTo>
                    <a:pt x="1222089" y="83794"/>
                  </a:lnTo>
                  <a:lnTo>
                    <a:pt x="1170098" y="83794"/>
                  </a:lnTo>
                  <a:lnTo>
                    <a:pt x="1170098" y="13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Mise en page personnalisée 1">
    <p:spTree>
      <p:nvGrpSpPr>
        <p:cNvPr id="76" name="Shape 7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p:spTree>
      <p:nvGrpSpPr>
        <p:cNvPr id="77" name="Shape 77"/>
        <p:cNvGrpSpPr/>
        <p:nvPr/>
      </p:nvGrpSpPr>
      <p:grpSpPr>
        <a:xfrm>
          <a:off x="0" y="0"/>
          <a:ext cx="0" cy="0"/>
          <a:chOff x="0" y="0"/>
          <a:chExt cx="0" cy="0"/>
        </a:xfrm>
      </p:grpSpPr>
      <p:pic>
        <p:nvPicPr>
          <p:cNvPr id="78" name="Google Shape;78;g3e4a57ec54d_0_2075"/>
          <p:cNvPicPr preferRelativeResize="0"/>
          <p:nvPr/>
        </p:nvPicPr>
        <p:blipFill rotWithShape="1">
          <a:blip r:embed="rId2">
            <a:alphaModFix/>
          </a:blip>
          <a:srcRect b="16479" l="6908" r="5534" t="17710"/>
          <a:stretch/>
        </p:blipFill>
        <p:spPr>
          <a:xfrm>
            <a:off x="11104502" y="6481935"/>
            <a:ext cx="883838" cy="254033"/>
          </a:xfrm>
          <a:prstGeom prst="rect">
            <a:avLst/>
          </a:prstGeom>
          <a:noFill/>
          <a:ln>
            <a:noFill/>
          </a:ln>
        </p:spPr>
      </p:pic>
      <p:sp>
        <p:nvSpPr>
          <p:cNvPr id="79" name="Google Shape;79;g3e4a57ec54d_0_2075"/>
          <p:cNvSpPr txBox="1"/>
          <p:nvPr>
            <p:ph type="title"/>
          </p:nvPr>
        </p:nvSpPr>
        <p:spPr>
          <a:xfrm>
            <a:off x="765833" y="522800"/>
            <a:ext cx="10910400" cy="88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1pPr>
            <a:lvl2pPr lvl="1"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2pPr>
            <a:lvl3pPr lvl="2"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3pPr>
            <a:lvl4pPr lvl="3"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4pPr>
            <a:lvl5pPr lvl="4"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5pPr>
            <a:lvl6pPr lvl="5"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6pPr>
            <a:lvl7pPr lvl="6"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7pPr>
            <a:lvl8pPr lvl="7"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8pPr>
            <a:lvl9pPr lvl="8" algn="l">
              <a:lnSpc>
                <a:spcPct val="100000"/>
              </a:lnSpc>
              <a:spcBef>
                <a:spcPts val="0"/>
              </a:spcBef>
              <a:spcAft>
                <a:spcPts val="0"/>
              </a:spcAft>
              <a:buClr>
                <a:srgbClr val="011D30"/>
              </a:buClr>
              <a:buSzPts val="3000"/>
              <a:buFont typeface="Roboto Black"/>
              <a:buNone/>
              <a:defRPr sz="4000">
                <a:solidFill>
                  <a:srgbClr val="011D30"/>
                </a:solidFill>
                <a:latin typeface="Roboto Black"/>
                <a:ea typeface="Roboto Black"/>
                <a:cs typeface="Roboto Black"/>
                <a:sym typeface="Roboto Black"/>
              </a:defRPr>
            </a:lvl9pPr>
          </a:lstStyle>
          <a:p/>
        </p:txBody>
      </p:sp>
      <p:sp>
        <p:nvSpPr>
          <p:cNvPr id="80" name="Google Shape;80;g3e4a57ec54d_0_2075"/>
          <p:cNvSpPr txBox="1"/>
          <p:nvPr>
            <p:ph idx="1" type="subTitle"/>
          </p:nvPr>
        </p:nvSpPr>
        <p:spPr>
          <a:xfrm>
            <a:off x="765833" y="1406267"/>
            <a:ext cx="10910400" cy="7113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011D30"/>
              </a:buClr>
              <a:buSzPts val="1600"/>
              <a:buFont typeface="Roboto Light"/>
              <a:buNone/>
              <a:defRPr sz="2133">
                <a:solidFill>
                  <a:srgbClr val="011D30"/>
                </a:solidFill>
                <a:latin typeface="Roboto Light"/>
                <a:ea typeface="Roboto Light"/>
                <a:cs typeface="Roboto Light"/>
                <a:sym typeface="Roboto Light"/>
              </a:defRPr>
            </a:lvl1pPr>
            <a:lvl2pPr lvl="1" algn="l">
              <a:lnSpc>
                <a:spcPct val="115000"/>
              </a:lnSpc>
              <a:spcBef>
                <a:spcPts val="2133"/>
              </a:spcBef>
              <a:spcAft>
                <a:spcPts val="0"/>
              </a:spcAft>
              <a:buClr>
                <a:srgbClr val="011D30"/>
              </a:buClr>
              <a:buSzPts val="1400"/>
              <a:buNone/>
              <a:defRPr>
                <a:solidFill>
                  <a:srgbClr val="011D30"/>
                </a:solidFill>
              </a:defRPr>
            </a:lvl2pPr>
            <a:lvl3pPr lvl="2" algn="l">
              <a:lnSpc>
                <a:spcPct val="115000"/>
              </a:lnSpc>
              <a:spcBef>
                <a:spcPts val="2133"/>
              </a:spcBef>
              <a:spcAft>
                <a:spcPts val="0"/>
              </a:spcAft>
              <a:buClr>
                <a:srgbClr val="011D30"/>
              </a:buClr>
              <a:buSzPts val="1400"/>
              <a:buNone/>
              <a:defRPr>
                <a:solidFill>
                  <a:srgbClr val="011D30"/>
                </a:solidFill>
              </a:defRPr>
            </a:lvl3pPr>
            <a:lvl4pPr lvl="3" algn="l">
              <a:lnSpc>
                <a:spcPct val="115000"/>
              </a:lnSpc>
              <a:spcBef>
                <a:spcPts val="2133"/>
              </a:spcBef>
              <a:spcAft>
                <a:spcPts val="0"/>
              </a:spcAft>
              <a:buClr>
                <a:srgbClr val="011D30"/>
              </a:buClr>
              <a:buSzPts val="1400"/>
              <a:buNone/>
              <a:defRPr>
                <a:solidFill>
                  <a:srgbClr val="011D30"/>
                </a:solidFill>
              </a:defRPr>
            </a:lvl4pPr>
            <a:lvl5pPr lvl="4" algn="l">
              <a:lnSpc>
                <a:spcPct val="115000"/>
              </a:lnSpc>
              <a:spcBef>
                <a:spcPts val="2133"/>
              </a:spcBef>
              <a:spcAft>
                <a:spcPts val="0"/>
              </a:spcAft>
              <a:buClr>
                <a:srgbClr val="011D30"/>
              </a:buClr>
              <a:buSzPts val="1400"/>
              <a:buNone/>
              <a:defRPr>
                <a:solidFill>
                  <a:srgbClr val="011D30"/>
                </a:solidFill>
              </a:defRPr>
            </a:lvl5pPr>
            <a:lvl6pPr lvl="5" algn="l">
              <a:lnSpc>
                <a:spcPct val="115000"/>
              </a:lnSpc>
              <a:spcBef>
                <a:spcPts val="2133"/>
              </a:spcBef>
              <a:spcAft>
                <a:spcPts val="0"/>
              </a:spcAft>
              <a:buClr>
                <a:srgbClr val="011D30"/>
              </a:buClr>
              <a:buSzPts val="1400"/>
              <a:buNone/>
              <a:defRPr>
                <a:solidFill>
                  <a:srgbClr val="011D30"/>
                </a:solidFill>
              </a:defRPr>
            </a:lvl6pPr>
            <a:lvl7pPr lvl="6" algn="l">
              <a:lnSpc>
                <a:spcPct val="115000"/>
              </a:lnSpc>
              <a:spcBef>
                <a:spcPts val="2133"/>
              </a:spcBef>
              <a:spcAft>
                <a:spcPts val="0"/>
              </a:spcAft>
              <a:buClr>
                <a:srgbClr val="011D30"/>
              </a:buClr>
              <a:buSzPts val="1400"/>
              <a:buNone/>
              <a:defRPr>
                <a:solidFill>
                  <a:srgbClr val="011D30"/>
                </a:solidFill>
              </a:defRPr>
            </a:lvl7pPr>
            <a:lvl8pPr lvl="7" algn="l">
              <a:lnSpc>
                <a:spcPct val="115000"/>
              </a:lnSpc>
              <a:spcBef>
                <a:spcPts val="2133"/>
              </a:spcBef>
              <a:spcAft>
                <a:spcPts val="0"/>
              </a:spcAft>
              <a:buClr>
                <a:srgbClr val="011D30"/>
              </a:buClr>
              <a:buSzPts val="1400"/>
              <a:buNone/>
              <a:defRPr>
                <a:solidFill>
                  <a:srgbClr val="011D30"/>
                </a:solidFill>
              </a:defRPr>
            </a:lvl8pPr>
            <a:lvl9pPr lvl="8" algn="l">
              <a:lnSpc>
                <a:spcPct val="115000"/>
              </a:lnSpc>
              <a:spcBef>
                <a:spcPts val="2133"/>
              </a:spcBef>
              <a:spcAft>
                <a:spcPts val="2133"/>
              </a:spcAft>
              <a:buClr>
                <a:srgbClr val="011D30"/>
              </a:buClr>
              <a:buSzPts val="1400"/>
              <a:buNone/>
              <a:defRPr>
                <a:solidFill>
                  <a:srgbClr val="011D30"/>
                </a:solidFill>
              </a:defRPr>
            </a:lvl9pPr>
          </a:lstStyle>
          <a:p/>
        </p:txBody>
      </p:sp>
      <p:sp>
        <p:nvSpPr>
          <p:cNvPr id="81" name="Google Shape;81;g3e4a57ec54d_0_2075"/>
          <p:cNvSpPr txBox="1"/>
          <p:nvPr>
            <p:ph idx="2" type="body"/>
          </p:nvPr>
        </p:nvSpPr>
        <p:spPr>
          <a:xfrm>
            <a:off x="765835" y="2491409"/>
            <a:ext cx="10910400" cy="3604500"/>
          </a:xfrm>
          <a:prstGeom prst="rect">
            <a:avLst/>
          </a:prstGeom>
          <a:noFill/>
          <a:ln>
            <a:noFill/>
          </a:ln>
        </p:spPr>
        <p:txBody>
          <a:bodyPr anchorCtr="0" anchor="t" bIns="91425" lIns="91425" spcFirstLastPara="1" rIns="91425" wrap="square" tIns="91425">
            <a:noAutofit/>
          </a:bodyPr>
          <a:lstStyle>
            <a:lvl1pPr indent="-347155" lvl="0" marL="457200" algn="l">
              <a:lnSpc>
                <a:spcPct val="115000"/>
              </a:lnSpc>
              <a:spcBef>
                <a:spcPts val="0"/>
              </a:spcBef>
              <a:spcAft>
                <a:spcPts val="0"/>
              </a:spcAft>
              <a:buClr>
                <a:schemeClr val="dk1"/>
              </a:buClr>
              <a:buSzPts val="1867"/>
              <a:buChar char="●"/>
              <a:defRPr sz="1867">
                <a:solidFill>
                  <a:schemeClr val="dk1"/>
                </a:solidFill>
                <a:latin typeface="Roboto"/>
                <a:ea typeface="Roboto"/>
                <a:cs typeface="Roboto"/>
                <a:sym typeface="Roboto"/>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5">
    <p:spTree>
      <p:nvGrpSpPr>
        <p:cNvPr id="82" name="Shape 82"/>
        <p:cNvGrpSpPr/>
        <p:nvPr/>
      </p:nvGrpSpPr>
      <p:grpSpPr>
        <a:xfrm>
          <a:off x="0" y="0"/>
          <a:ext cx="0" cy="0"/>
          <a:chOff x="0" y="0"/>
          <a:chExt cx="0" cy="0"/>
        </a:xfrm>
      </p:grpSpPr>
      <p:pic>
        <p:nvPicPr>
          <p:cNvPr id="83" name="Google Shape;83;g3e4a57ec54d_0_2080"/>
          <p:cNvPicPr preferRelativeResize="0"/>
          <p:nvPr/>
        </p:nvPicPr>
        <p:blipFill rotWithShape="1">
          <a:blip r:embed="rId2">
            <a:alphaModFix/>
          </a:blip>
          <a:srcRect b="16480" l="6910" r="5517" t="17704"/>
          <a:stretch/>
        </p:blipFill>
        <p:spPr>
          <a:xfrm>
            <a:off x="11010935" y="185401"/>
            <a:ext cx="883831" cy="254031"/>
          </a:xfrm>
          <a:prstGeom prst="rect">
            <a:avLst/>
          </a:prstGeom>
          <a:noFill/>
          <a:ln>
            <a:noFill/>
          </a:ln>
        </p:spPr>
      </p:pic>
      <p:sp>
        <p:nvSpPr>
          <p:cNvPr id="84" name="Google Shape;84;g3e4a57ec54d_0_2080"/>
          <p:cNvSpPr txBox="1"/>
          <p:nvPr>
            <p:ph type="title"/>
          </p:nvPr>
        </p:nvSpPr>
        <p:spPr>
          <a:xfrm>
            <a:off x="765833" y="522800"/>
            <a:ext cx="10910400" cy="88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1pPr>
            <a:lvl2pPr lvl="1"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2pPr>
            <a:lvl3pPr lvl="2"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3pPr>
            <a:lvl4pPr lvl="3"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4pPr>
            <a:lvl5pPr lvl="4"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5pPr>
            <a:lvl6pPr lvl="5"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6pPr>
            <a:lvl7pPr lvl="6"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7pPr>
            <a:lvl8pPr lvl="7"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8pPr>
            <a:lvl9pPr lvl="8" algn="l">
              <a:lnSpc>
                <a:spcPct val="100000"/>
              </a:lnSpc>
              <a:spcBef>
                <a:spcPts val="0"/>
              </a:spcBef>
              <a:spcAft>
                <a:spcPts val="0"/>
              </a:spcAft>
              <a:buClr>
                <a:srgbClr val="011D30"/>
              </a:buClr>
              <a:buSzPts val="4000"/>
              <a:buFont typeface="Roboto Black"/>
              <a:buNone/>
              <a:defRPr sz="4000">
                <a:solidFill>
                  <a:srgbClr val="011D30"/>
                </a:solidFill>
                <a:latin typeface="Roboto Black"/>
                <a:ea typeface="Roboto Black"/>
                <a:cs typeface="Roboto Black"/>
                <a:sym typeface="Roboto Black"/>
              </a:defRPr>
            </a:lvl9pPr>
          </a:lstStyle>
          <a:p/>
        </p:txBody>
      </p:sp>
      <p:sp>
        <p:nvSpPr>
          <p:cNvPr id="85" name="Google Shape;85;g3e4a57ec54d_0_2080"/>
          <p:cNvSpPr txBox="1"/>
          <p:nvPr>
            <p:ph idx="1" type="subTitle"/>
          </p:nvPr>
        </p:nvSpPr>
        <p:spPr>
          <a:xfrm>
            <a:off x="765833" y="1406267"/>
            <a:ext cx="10838400" cy="711300"/>
          </a:xfrm>
          <a:prstGeom prst="rect">
            <a:avLst/>
          </a:prstGeom>
          <a:noFill/>
          <a:ln>
            <a:noFill/>
          </a:ln>
        </p:spPr>
        <p:txBody>
          <a:bodyPr anchorCtr="0" anchor="t" bIns="121900" lIns="121900" spcFirstLastPara="1" rIns="121900" wrap="square" tIns="121900">
            <a:noAutofit/>
          </a:bodyPr>
          <a:lstStyle>
            <a:lvl1pPr lvl="0" algn="l">
              <a:lnSpc>
                <a:spcPct val="115000"/>
              </a:lnSpc>
              <a:spcBef>
                <a:spcPts val="0"/>
              </a:spcBef>
              <a:spcAft>
                <a:spcPts val="0"/>
              </a:spcAft>
              <a:buClr>
                <a:srgbClr val="011D30"/>
              </a:buClr>
              <a:buSzPts val="2100"/>
              <a:buFont typeface="Roboto Light"/>
              <a:buNone/>
              <a:defRPr sz="2100">
                <a:solidFill>
                  <a:srgbClr val="011D30"/>
                </a:solidFill>
                <a:latin typeface="Roboto Light"/>
                <a:ea typeface="Roboto Light"/>
                <a:cs typeface="Roboto Light"/>
                <a:sym typeface="Roboto Light"/>
              </a:defRPr>
            </a:lvl1pPr>
            <a:lvl2pPr lvl="1" algn="l">
              <a:lnSpc>
                <a:spcPct val="115000"/>
              </a:lnSpc>
              <a:spcBef>
                <a:spcPts val="2100"/>
              </a:spcBef>
              <a:spcAft>
                <a:spcPts val="0"/>
              </a:spcAft>
              <a:buClr>
                <a:srgbClr val="011D30"/>
              </a:buClr>
              <a:buSzPts val="1900"/>
              <a:buNone/>
              <a:defRPr>
                <a:solidFill>
                  <a:srgbClr val="011D30"/>
                </a:solidFill>
              </a:defRPr>
            </a:lvl2pPr>
            <a:lvl3pPr lvl="2" algn="l">
              <a:lnSpc>
                <a:spcPct val="115000"/>
              </a:lnSpc>
              <a:spcBef>
                <a:spcPts val="2100"/>
              </a:spcBef>
              <a:spcAft>
                <a:spcPts val="0"/>
              </a:spcAft>
              <a:buClr>
                <a:srgbClr val="011D30"/>
              </a:buClr>
              <a:buSzPts val="1900"/>
              <a:buNone/>
              <a:defRPr>
                <a:solidFill>
                  <a:srgbClr val="011D30"/>
                </a:solidFill>
              </a:defRPr>
            </a:lvl3pPr>
            <a:lvl4pPr lvl="3" algn="l">
              <a:lnSpc>
                <a:spcPct val="115000"/>
              </a:lnSpc>
              <a:spcBef>
                <a:spcPts val="2100"/>
              </a:spcBef>
              <a:spcAft>
                <a:spcPts val="0"/>
              </a:spcAft>
              <a:buClr>
                <a:srgbClr val="011D30"/>
              </a:buClr>
              <a:buSzPts val="1900"/>
              <a:buNone/>
              <a:defRPr>
                <a:solidFill>
                  <a:srgbClr val="011D30"/>
                </a:solidFill>
              </a:defRPr>
            </a:lvl4pPr>
            <a:lvl5pPr lvl="4" algn="l">
              <a:lnSpc>
                <a:spcPct val="115000"/>
              </a:lnSpc>
              <a:spcBef>
                <a:spcPts val="2100"/>
              </a:spcBef>
              <a:spcAft>
                <a:spcPts val="0"/>
              </a:spcAft>
              <a:buClr>
                <a:srgbClr val="011D30"/>
              </a:buClr>
              <a:buSzPts val="1900"/>
              <a:buNone/>
              <a:defRPr>
                <a:solidFill>
                  <a:srgbClr val="011D30"/>
                </a:solidFill>
              </a:defRPr>
            </a:lvl5pPr>
            <a:lvl6pPr lvl="5" algn="l">
              <a:lnSpc>
                <a:spcPct val="115000"/>
              </a:lnSpc>
              <a:spcBef>
                <a:spcPts val="2100"/>
              </a:spcBef>
              <a:spcAft>
                <a:spcPts val="0"/>
              </a:spcAft>
              <a:buClr>
                <a:srgbClr val="011D30"/>
              </a:buClr>
              <a:buSzPts val="1900"/>
              <a:buNone/>
              <a:defRPr>
                <a:solidFill>
                  <a:srgbClr val="011D30"/>
                </a:solidFill>
              </a:defRPr>
            </a:lvl6pPr>
            <a:lvl7pPr lvl="6" algn="l">
              <a:lnSpc>
                <a:spcPct val="115000"/>
              </a:lnSpc>
              <a:spcBef>
                <a:spcPts val="2100"/>
              </a:spcBef>
              <a:spcAft>
                <a:spcPts val="0"/>
              </a:spcAft>
              <a:buClr>
                <a:srgbClr val="011D30"/>
              </a:buClr>
              <a:buSzPts val="1900"/>
              <a:buNone/>
              <a:defRPr>
                <a:solidFill>
                  <a:srgbClr val="011D30"/>
                </a:solidFill>
              </a:defRPr>
            </a:lvl7pPr>
            <a:lvl8pPr lvl="7" algn="l">
              <a:lnSpc>
                <a:spcPct val="115000"/>
              </a:lnSpc>
              <a:spcBef>
                <a:spcPts val="2100"/>
              </a:spcBef>
              <a:spcAft>
                <a:spcPts val="0"/>
              </a:spcAft>
              <a:buClr>
                <a:srgbClr val="011D30"/>
              </a:buClr>
              <a:buSzPts val="1900"/>
              <a:buNone/>
              <a:defRPr>
                <a:solidFill>
                  <a:srgbClr val="011D30"/>
                </a:solidFill>
              </a:defRPr>
            </a:lvl8pPr>
            <a:lvl9pPr lvl="8" algn="l">
              <a:lnSpc>
                <a:spcPct val="115000"/>
              </a:lnSpc>
              <a:spcBef>
                <a:spcPts val="2100"/>
              </a:spcBef>
              <a:spcAft>
                <a:spcPts val="2100"/>
              </a:spcAft>
              <a:buClr>
                <a:srgbClr val="011D30"/>
              </a:buClr>
              <a:buSzPts val="1900"/>
              <a:buNone/>
              <a:defRPr>
                <a:solidFill>
                  <a:srgbClr val="011D30"/>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3e4a57ec54d_0_2015"/>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g3e4a57ec54d_0_20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bg>
      <p:bgPr>
        <a:blipFill>
          <a:blip r:embed="rId2">
            <a:alphaModFix/>
          </a:blip>
          <a:stretch>
            <a:fillRect/>
          </a:stretch>
        </a:blipFill>
      </p:bgPr>
    </p:bg>
    <p:spTree>
      <p:nvGrpSpPr>
        <p:cNvPr id="86" name="Shape 86"/>
        <p:cNvGrpSpPr/>
        <p:nvPr/>
      </p:nvGrpSpPr>
      <p:grpSpPr>
        <a:xfrm>
          <a:off x="0" y="0"/>
          <a:ext cx="0" cy="0"/>
          <a:chOff x="0" y="0"/>
          <a:chExt cx="0" cy="0"/>
        </a:xfrm>
      </p:grpSpPr>
      <p:pic>
        <p:nvPicPr>
          <p:cNvPr id="87" name="Google Shape;87;g3e4a57ec54d_0_2084"/>
          <p:cNvPicPr preferRelativeResize="0"/>
          <p:nvPr/>
        </p:nvPicPr>
        <p:blipFill rotWithShape="1">
          <a:blip r:embed="rId3">
            <a:alphaModFix/>
          </a:blip>
          <a:srcRect b="0" l="0" r="0" t="0"/>
          <a:stretch/>
        </p:blipFill>
        <p:spPr>
          <a:xfrm>
            <a:off x="7753680" y="5258269"/>
            <a:ext cx="1911988" cy="1912027"/>
          </a:xfrm>
          <a:prstGeom prst="rect">
            <a:avLst/>
          </a:prstGeom>
          <a:noFill/>
          <a:ln>
            <a:noFill/>
          </a:ln>
        </p:spPr>
      </p:pic>
      <p:pic>
        <p:nvPicPr>
          <p:cNvPr id="88" name="Google Shape;88;g3e4a57ec54d_0_2084"/>
          <p:cNvPicPr preferRelativeResize="0"/>
          <p:nvPr/>
        </p:nvPicPr>
        <p:blipFill rotWithShape="1">
          <a:blip r:embed="rId4">
            <a:alphaModFix/>
          </a:blip>
          <a:srcRect b="0" l="0" r="0" t="0"/>
          <a:stretch/>
        </p:blipFill>
        <p:spPr>
          <a:xfrm>
            <a:off x="2396134" y="5103856"/>
            <a:ext cx="2083293" cy="2083296"/>
          </a:xfrm>
          <a:prstGeom prst="rect">
            <a:avLst/>
          </a:prstGeom>
          <a:noFill/>
          <a:ln>
            <a:noFill/>
          </a:ln>
        </p:spPr>
      </p:pic>
      <p:pic>
        <p:nvPicPr>
          <p:cNvPr id="89" name="Google Shape;89;g3e4a57ec54d_0_2084"/>
          <p:cNvPicPr preferRelativeResize="0"/>
          <p:nvPr/>
        </p:nvPicPr>
        <p:blipFill rotWithShape="1">
          <a:blip r:embed="rId5">
            <a:alphaModFix/>
          </a:blip>
          <a:srcRect b="0" l="0" r="0" t="0"/>
          <a:stretch/>
        </p:blipFill>
        <p:spPr>
          <a:xfrm>
            <a:off x="4317894" y="5017914"/>
            <a:ext cx="2135568" cy="2135572"/>
          </a:xfrm>
          <a:prstGeom prst="rect">
            <a:avLst/>
          </a:prstGeom>
          <a:noFill/>
          <a:ln>
            <a:noFill/>
          </a:ln>
        </p:spPr>
      </p:pic>
      <p:pic>
        <p:nvPicPr>
          <p:cNvPr id="90" name="Google Shape;90;g3e4a57ec54d_0_2084"/>
          <p:cNvPicPr preferRelativeResize="0"/>
          <p:nvPr/>
        </p:nvPicPr>
        <p:blipFill rotWithShape="1">
          <a:blip r:embed="rId6">
            <a:alphaModFix/>
          </a:blip>
          <a:srcRect b="0" l="0" r="0" t="0"/>
          <a:stretch/>
        </p:blipFill>
        <p:spPr>
          <a:xfrm>
            <a:off x="3353327" y="5017914"/>
            <a:ext cx="2135568" cy="2135572"/>
          </a:xfrm>
          <a:prstGeom prst="rect">
            <a:avLst/>
          </a:prstGeom>
          <a:noFill/>
          <a:ln>
            <a:noFill/>
          </a:ln>
        </p:spPr>
      </p:pic>
      <p:pic>
        <p:nvPicPr>
          <p:cNvPr id="91" name="Google Shape;91;g3e4a57ec54d_0_2084"/>
          <p:cNvPicPr preferRelativeResize="0"/>
          <p:nvPr/>
        </p:nvPicPr>
        <p:blipFill rotWithShape="1">
          <a:blip r:embed="rId7">
            <a:alphaModFix/>
          </a:blip>
          <a:srcRect b="0" l="0" r="0" t="0"/>
          <a:stretch/>
        </p:blipFill>
        <p:spPr>
          <a:xfrm>
            <a:off x="6618640" y="4971701"/>
            <a:ext cx="2198607" cy="2198615"/>
          </a:xfrm>
          <a:prstGeom prst="rect">
            <a:avLst/>
          </a:prstGeom>
          <a:noFill/>
          <a:ln>
            <a:noFill/>
          </a:ln>
        </p:spPr>
      </p:pic>
      <p:pic>
        <p:nvPicPr>
          <p:cNvPr id="92" name="Google Shape;92;g3e4a57ec54d_0_2084"/>
          <p:cNvPicPr preferRelativeResize="0"/>
          <p:nvPr/>
        </p:nvPicPr>
        <p:blipFill rotWithShape="1">
          <a:blip r:embed="rId8">
            <a:alphaModFix/>
          </a:blip>
          <a:srcRect b="0" l="0" r="0" t="0"/>
          <a:stretch/>
        </p:blipFill>
        <p:spPr>
          <a:xfrm>
            <a:off x="5533483" y="4975595"/>
            <a:ext cx="2220196" cy="2220205"/>
          </a:xfrm>
          <a:prstGeom prst="rect">
            <a:avLst/>
          </a:prstGeom>
          <a:noFill/>
          <a:ln>
            <a:noFill/>
          </a:ln>
        </p:spPr>
      </p:pic>
      <p:sp>
        <p:nvSpPr>
          <p:cNvPr id="93" name="Google Shape;93;g3e4a57ec54d_0_2084"/>
          <p:cNvSpPr txBox="1"/>
          <p:nvPr>
            <p:ph type="title"/>
          </p:nvPr>
        </p:nvSpPr>
        <p:spPr>
          <a:xfrm>
            <a:off x="0" y="1409149"/>
            <a:ext cx="12192000" cy="128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4800">
                <a:solidFill>
                  <a:schemeClr val="lt1"/>
                </a:solidFill>
                <a:latin typeface="Roboto Black"/>
                <a:ea typeface="Roboto Black"/>
                <a:cs typeface="Roboto Black"/>
                <a:sym typeface="Roboto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4" name="Google Shape;94;g3e4a57ec54d_0_2084"/>
          <p:cNvSpPr txBox="1"/>
          <p:nvPr>
            <p:ph idx="1" type="body"/>
          </p:nvPr>
        </p:nvSpPr>
        <p:spPr>
          <a:xfrm>
            <a:off x="0" y="2697813"/>
            <a:ext cx="12192000" cy="7758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sz="2667">
                <a:solidFill>
                  <a:schemeClr val="lt1"/>
                </a:solidFill>
                <a:latin typeface="Roboto Light"/>
                <a:ea typeface="Roboto Light"/>
                <a:cs typeface="Roboto Light"/>
                <a:sym typeface="Roboto Light"/>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3e4a57ec54d_0_201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g3e4a57ec54d_0_2018"/>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3" name="Google Shape;23;g3e4a57ec54d_0_20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3e4a57ec54d_0_202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6" name="Google Shape;26;g3e4a57ec54d_0_2022"/>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7" name="Google Shape;27;g3e4a57ec54d_0_2022"/>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8" name="Google Shape;28;g3e4a57ec54d_0_20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3e4a57ec54d_0_202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1" name="Google Shape;31;g3e4a57ec54d_0_20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3e4a57ec54d_0_2030"/>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g3e4a57ec54d_0_2030"/>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5" name="Google Shape;35;g3e4a57ec54d_0_20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3e4a57ec54d_0_2034"/>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8" name="Google Shape;38;g3e4a57ec54d_0_20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3e4a57ec54d_0_203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g3e4a57ec54d_0_2037"/>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2" name="Google Shape;42;g3e4a57ec54d_0_2037"/>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3" name="Google Shape;43;g3e4a57ec54d_0_2037"/>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4" name="Google Shape;44;g3e4a57ec54d_0_20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g3e4a57ec54d_0_204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7" name="Google Shape;47;g3e4a57ec54d_0_20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3e4a57ec54d_0_200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g3e4a57ec54d_0_200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2" name="Google Shape;12;g3e4a57ec54d_0_200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fr-B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38.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48.png"/><Relationship Id="rId7"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48.png"/><Relationship Id="rId6"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43.png"/><Relationship Id="rId5" Type="http://schemas.openxmlformats.org/officeDocument/2006/relationships/image" Target="../media/image29.pn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60.png"/><Relationship Id="rId5" Type="http://schemas.openxmlformats.org/officeDocument/2006/relationships/image" Target="../media/image38.png"/><Relationship Id="rId6" Type="http://schemas.openxmlformats.org/officeDocument/2006/relationships/image" Target="../media/image52.png"/><Relationship Id="rId7"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50.png"/></Relationships>
</file>

<file path=ppt/slides/_rels/slide2.xml.rels><?xml version="1.0" encoding="UTF-8" standalone="yes"?><Relationships xmlns="http://schemas.openxmlformats.org/package/2006/relationships"><Relationship Id="rId11" Type="http://schemas.openxmlformats.org/officeDocument/2006/relationships/hyperlink" Target="https://www.youtube.com/watch?v=-LMFNM_9clk" TargetMode="External"/><Relationship Id="rId10" Type="http://schemas.openxmlformats.org/officeDocument/2006/relationships/hyperlink" Target="https://www.youtube.com/watch?v=Bd_Elg0t07A" TargetMode="External"/><Relationship Id="rId13" Type="http://schemas.openxmlformats.org/officeDocument/2006/relationships/hyperlink" Target="https://www.youtube.com/watch?v=AduBAYNDR5E" TargetMode="External"/><Relationship Id="rId12"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hyperlink" Target="https://www.youtube.com/watch?v=Bd_Elg0t07A" TargetMode="External"/><Relationship Id="rId15" Type="http://schemas.openxmlformats.org/officeDocument/2006/relationships/image" Target="../media/image20.png"/><Relationship Id="rId14" Type="http://schemas.openxmlformats.org/officeDocument/2006/relationships/image" Target="../media/image17.png"/><Relationship Id="rId17" Type="http://schemas.openxmlformats.org/officeDocument/2006/relationships/image" Target="../media/image15.png"/><Relationship Id="rId16" Type="http://schemas.openxmlformats.org/officeDocument/2006/relationships/image" Target="../media/image45.jpg"/><Relationship Id="rId5" Type="http://schemas.openxmlformats.org/officeDocument/2006/relationships/hyperlink" Target="https://www.youtube.com/watch?v=-LMFNM_9clk" TargetMode="External"/><Relationship Id="rId6" Type="http://schemas.openxmlformats.org/officeDocument/2006/relationships/hyperlink" Target="https://www.youtube.com/watch?v=-LMFNM_9clk" TargetMode="External"/><Relationship Id="rId18" Type="http://schemas.openxmlformats.org/officeDocument/2006/relationships/image" Target="../media/image23.png"/><Relationship Id="rId7" Type="http://schemas.openxmlformats.org/officeDocument/2006/relationships/hyperlink" Target="https://www.youtube.com/watch?v=AduBAYNDR5E" TargetMode="External"/><Relationship Id="rId8" Type="http://schemas.openxmlformats.org/officeDocument/2006/relationships/hyperlink" Target="https://www.youtube.com/watch?v=AduBAYNDR5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58.png"/><Relationship Id="rId5"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61.png"/><Relationship Id="rId6"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64.png"/><Relationship Id="rId5" Type="http://schemas.openxmlformats.org/officeDocument/2006/relationships/image" Target="../media/image54.png"/><Relationship Id="rId6"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86.png"/><Relationship Id="rId6"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68.png"/><Relationship Id="rId6"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70.png"/><Relationship Id="rId5"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30.xml.rels><?xml version="1.0" encoding="UTF-8" standalone="yes"?><Relationships xmlns="http://schemas.openxmlformats.org/package/2006/relationships"><Relationship Id="rId11" Type="http://schemas.openxmlformats.org/officeDocument/2006/relationships/hyperlink" Target="https://fin.belgium.be/fr/particuliers/paiements-remboursements/remboursements/communiquer-mon-numero-de-compte" TargetMode="External"/><Relationship Id="rId10" Type="http://schemas.openxmlformats.org/officeDocument/2006/relationships/image" Target="../media/image69.png"/><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63.png"/><Relationship Id="rId4" Type="http://schemas.openxmlformats.org/officeDocument/2006/relationships/image" Target="../media/image76.png"/><Relationship Id="rId9" Type="http://schemas.openxmlformats.org/officeDocument/2006/relationships/image" Target="../media/image73.png"/><Relationship Id="rId5" Type="http://schemas.openxmlformats.org/officeDocument/2006/relationships/image" Target="../media/image65.png"/><Relationship Id="rId6" Type="http://schemas.openxmlformats.org/officeDocument/2006/relationships/image" Target="../media/image62.png"/><Relationship Id="rId7" Type="http://schemas.openxmlformats.org/officeDocument/2006/relationships/image" Target="../media/image78.png"/><Relationship Id="rId8" Type="http://schemas.openxmlformats.org/officeDocument/2006/relationships/image" Target="../media/image66.png"/></Relationships>
</file>

<file path=ppt/slides/_rels/slide31.xml.rels><?xml version="1.0" encoding="UTF-8" standalone="yes"?><Relationships xmlns="http://schemas.openxmlformats.org/package/2006/relationships"><Relationship Id="rId10" Type="http://schemas.openxmlformats.org/officeDocument/2006/relationships/hyperlink" Target="https://fin.belgium.be/fr/particuliers/declaration-impot/situation-personnelle/personnes-a-charge/enfants" TargetMode="External"/><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71.png"/><Relationship Id="rId4" Type="http://schemas.openxmlformats.org/officeDocument/2006/relationships/image" Target="../media/image81.png"/><Relationship Id="rId9"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7.png"/><Relationship Id="rId7" Type="http://schemas.openxmlformats.org/officeDocument/2006/relationships/image" Target="../media/image77.png"/><Relationship Id="rId8" Type="http://schemas.openxmlformats.org/officeDocument/2006/relationships/hyperlink" Target="https://eservices.minfin.fgov.be/motiv/#/calc-tax-reduc"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75.png"/><Relationship Id="rId4" Type="http://schemas.openxmlformats.org/officeDocument/2006/relationships/image" Target="../media/image82.png"/><Relationship Id="rId5" Type="http://schemas.openxmlformats.org/officeDocument/2006/relationships/image" Target="../media/image89.png"/><Relationship Id="rId6" Type="http://schemas.openxmlformats.org/officeDocument/2006/relationships/hyperlink" Target="https://financien.belgium.be/fr/particuliers/famille/situation_familiale/coparentalite" TargetMode="External"/><Relationship Id="rId7" Type="http://schemas.openxmlformats.org/officeDocument/2006/relationships/image" Target="../media/image87.png"/><Relationship Id="rId8" Type="http://schemas.openxmlformats.org/officeDocument/2006/relationships/image" Target="../media/image77.png"/></Relationships>
</file>

<file path=ppt/slides/_rels/slide33.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hyperlink" Target="https://eservices.minfin.fgov.be/motiv/#/calc-tax-reduc" TargetMode="External"/><Relationship Id="rId9" Type="http://schemas.openxmlformats.org/officeDocument/2006/relationships/hyperlink" Target="https://financien.belgium.be/fr/particuliers/famille/personnes_a_charge/autres" TargetMode="External"/><Relationship Id="rId5" Type="http://schemas.openxmlformats.org/officeDocument/2006/relationships/image" Target="../media/image79.png"/><Relationship Id="rId6" Type="http://schemas.openxmlformats.org/officeDocument/2006/relationships/image" Target="../media/image75.png"/><Relationship Id="rId7" Type="http://schemas.openxmlformats.org/officeDocument/2006/relationships/image" Target="../media/image84.png"/><Relationship Id="rId8" Type="http://schemas.openxmlformats.org/officeDocument/2006/relationships/image" Target="../media/image89.png"/></Relationships>
</file>

<file path=ppt/slides/_rels/slide34.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hyperlink" Target="https://eservices.minfin.fgov.be/motiv/#/calc-tax-reduc" TargetMode="External"/><Relationship Id="rId4" Type="http://schemas.openxmlformats.org/officeDocument/2006/relationships/image" Target="../media/image77.png"/><Relationship Id="rId9" Type="http://schemas.openxmlformats.org/officeDocument/2006/relationships/hyperlink" Target="https://financien.belgium.be/fr/particuliers/famille/personnes_a_charge/autres" TargetMode="External"/><Relationship Id="rId5" Type="http://schemas.openxmlformats.org/officeDocument/2006/relationships/image" Target="../media/image79.png"/><Relationship Id="rId6" Type="http://schemas.openxmlformats.org/officeDocument/2006/relationships/image" Target="../media/image75.png"/><Relationship Id="rId7" Type="http://schemas.openxmlformats.org/officeDocument/2006/relationships/image" Target="../media/image84.png"/><Relationship Id="rId8" Type="http://schemas.openxmlformats.org/officeDocument/2006/relationships/image" Target="../media/image89.png"/></Relationships>
</file>

<file path=ppt/slides/_rels/slide35.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92.png"/><Relationship Id="rId13" Type="http://schemas.openxmlformats.org/officeDocument/2006/relationships/hyperlink" Target="https://fin.belgium.be/fr/particuliers/habitation/revenus-immobiliers/etranger" TargetMode="External"/><Relationship Id="rId12" Type="http://schemas.openxmlformats.org/officeDocument/2006/relationships/image" Target="../media/image88.png"/><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83.png"/><Relationship Id="rId4" Type="http://schemas.openxmlformats.org/officeDocument/2006/relationships/image" Target="../media/image91.png"/><Relationship Id="rId9" Type="http://schemas.openxmlformats.org/officeDocument/2006/relationships/image" Target="../media/image71.png"/><Relationship Id="rId5" Type="http://schemas.openxmlformats.org/officeDocument/2006/relationships/image" Target="../media/image90.png"/><Relationship Id="rId6" Type="http://schemas.openxmlformats.org/officeDocument/2006/relationships/image" Target="../media/image98.png"/><Relationship Id="rId7" Type="http://schemas.openxmlformats.org/officeDocument/2006/relationships/hyperlink" Target="https://eservices.minfin.fgov.be/motiv/#/cpdi" TargetMode="External"/><Relationship Id="rId8" Type="http://schemas.openxmlformats.org/officeDocument/2006/relationships/image" Target="../media/image79.png"/></Relationships>
</file>

<file path=ppt/slides/_rels/slide36.xml.rels><?xml version="1.0" encoding="UTF-8" standalone="yes"?><Relationships xmlns="http://schemas.openxmlformats.org/package/2006/relationships"><Relationship Id="rId11" Type="http://schemas.openxmlformats.org/officeDocument/2006/relationships/hyperlink" Target="https://fin.belgium.be/fr/particuliers/habitation/revenus-immobiliers/declarer" TargetMode="External"/><Relationship Id="rId10" Type="http://schemas.openxmlformats.org/officeDocument/2006/relationships/image" Target="../media/image102.png"/><Relationship Id="rId12" Type="http://schemas.openxmlformats.org/officeDocument/2006/relationships/image" Target="../media/image83.png"/><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93.png"/><Relationship Id="rId5" Type="http://schemas.openxmlformats.org/officeDocument/2006/relationships/image" Target="../media/image96.png"/><Relationship Id="rId6" Type="http://schemas.openxmlformats.org/officeDocument/2006/relationships/image" Target="../media/image65.png"/><Relationship Id="rId7" Type="http://schemas.openxmlformats.org/officeDocument/2006/relationships/image" Target="../media/image114.png"/><Relationship Id="rId8" Type="http://schemas.openxmlformats.org/officeDocument/2006/relationships/image" Target="../media/image75.png"/></Relationships>
</file>

<file path=ppt/slides/_rels/slide37.xml.rels><?xml version="1.0" encoding="UTF-8" standalone="yes"?><Relationships xmlns="http://schemas.openxmlformats.org/package/2006/relationships"><Relationship Id="rId11" Type="http://schemas.openxmlformats.org/officeDocument/2006/relationships/hyperlink" Target="https://fin.belgium.be/fr/particuliers/international/habiter-travailler-belgique-etranger/differents-etats-membres-ue" TargetMode="External"/><Relationship Id="rId10" Type="http://schemas.openxmlformats.org/officeDocument/2006/relationships/image" Target="../media/image99.png"/><Relationship Id="rId12" Type="http://schemas.openxmlformats.org/officeDocument/2006/relationships/hyperlink" Target="https://financien.belgium.be/nl/particulieren/belastingaangifte/tarieven-belastbaar-inkomen/wonen-werken-verschillende-eu-lidstaten" TargetMode="External"/><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95.png"/><Relationship Id="rId4" Type="http://schemas.openxmlformats.org/officeDocument/2006/relationships/image" Target="../media/image97.png"/><Relationship Id="rId9" Type="http://schemas.openxmlformats.org/officeDocument/2006/relationships/image" Target="../media/image79.png"/><Relationship Id="rId5" Type="http://schemas.openxmlformats.org/officeDocument/2006/relationships/image" Target="../media/image90.png"/><Relationship Id="rId6" Type="http://schemas.openxmlformats.org/officeDocument/2006/relationships/image" Target="../media/image94.png"/><Relationship Id="rId7" Type="http://schemas.openxmlformats.org/officeDocument/2006/relationships/image" Target="../media/image100.png"/><Relationship Id="rId8" Type="http://schemas.openxmlformats.org/officeDocument/2006/relationships/hyperlink" Target="https://eservices.minfin.fgov.be/motiv/#/cpd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95.png"/><Relationship Id="rId4" Type="http://schemas.openxmlformats.org/officeDocument/2006/relationships/image" Target="../media/image109.png"/><Relationship Id="rId5" Type="http://schemas.openxmlformats.org/officeDocument/2006/relationships/image" Target="../media/image29.png"/><Relationship Id="rId6" Type="http://schemas.openxmlformats.org/officeDocument/2006/relationships/image" Target="../media/image117.png"/><Relationship Id="rId7" Type="http://schemas.openxmlformats.org/officeDocument/2006/relationships/image" Target="../media/image107.png"/></Relationships>
</file>

<file path=ppt/slides/_rels/slide39.xml.rels><?xml version="1.0" encoding="UTF-8" standalone="yes"?><Relationships xmlns="http://schemas.openxmlformats.org/package/2006/relationships"><Relationship Id="rId11" Type="http://schemas.openxmlformats.org/officeDocument/2006/relationships/hyperlink" Target="https://fin.belgium.be/fr/particuliers/avantages-fiscaux/pension-alimentaire-payee" TargetMode="External"/><Relationship Id="rId10" Type="http://schemas.openxmlformats.org/officeDocument/2006/relationships/hyperlink" Target="https://fin.belgium.be/fr/particuliers/avantages-fiscaux/pension-alimentaire-payee" TargetMode="External"/><Relationship Id="rId12" Type="http://schemas.openxmlformats.org/officeDocument/2006/relationships/hyperlink" Target="https://fin.belgium.be/fr/particuliers/avantages-fiscaux/pension-alimentaire-payee" TargetMode="External"/><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104.png"/><Relationship Id="rId4" Type="http://schemas.openxmlformats.org/officeDocument/2006/relationships/image" Target="../media/image75.png"/><Relationship Id="rId9" Type="http://schemas.openxmlformats.org/officeDocument/2006/relationships/hyperlink" Target="https://fin.belgium.be/fr/particuliers/avantages-fiscaux/pension-alimentaire-payee" TargetMode="External"/><Relationship Id="rId5" Type="http://schemas.openxmlformats.org/officeDocument/2006/relationships/image" Target="../media/image84.png"/><Relationship Id="rId6" Type="http://schemas.openxmlformats.org/officeDocument/2006/relationships/image" Target="../media/image89.png"/><Relationship Id="rId7" Type="http://schemas.openxmlformats.org/officeDocument/2006/relationships/hyperlink" Target="https://fin.belgium.be/fr/particuliers/declaration-impot/revenus/pension-alimentaire-recue" TargetMode="External"/><Relationship Id="rId8" Type="http://schemas.openxmlformats.org/officeDocument/2006/relationships/hyperlink" Target="https://fin.belgium.be/fr/particuliers/declaration-impot/revenus/pension-alimentaire-recue" TargetMode="External"/></Relationships>
</file>

<file path=ppt/slides/_rels/slide4.xml.rels><?xml version="1.0" encoding="UTF-8" standalone="yes"?><Relationships xmlns="http://schemas.openxmlformats.org/package/2006/relationships"><Relationship Id="rId11" Type="http://schemas.openxmlformats.org/officeDocument/2006/relationships/slide" Target="/ppt/slides/slide77.xml"/><Relationship Id="rId10" Type="http://schemas.openxmlformats.org/officeDocument/2006/relationships/image" Target="../media/image30.png"/><Relationship Id="rId12"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image" Target="../media/image22.png"/><Relationship Id="rId9" Type="http://schemas.openxmlformats.org/officeDocument/2006/relationships/slide" Target="/ppt/slides/slide52.xml"/><Relationship Id="rId5" Type="http://schemas.openxmlformats.org/officeDocument/2006/relationships/slide" Target="/ppt/slides/slide29.xml"/><Relationship Id="rId6" Type="http://schemas.openxmlformats.org/officeDocument/2006/relationships/image" Target="../media/image40.png"/><Relationship Id="rId7" Type="http://schemas.openxmlformats.org/officeDocument/2006/relationships/slide" Target="/ppt/slides/slide64.xml"/><Relationship Id="rId8" Type="http://schemas.openxmlformats.org/officeDocument/2006/relationships/image" Target="../media/image33.png"/></Relationships>
</file>

<file path=ppt/slides/_rels/slide40.xml.rels><?xml version="1.0" encoding="UTF-8" standalone="yes"?><Relationships xmlns="http://schemas.openxmlformats.org/package/2006/relationships"><Relationship Id="rId11" Type="http://schemas.openxmlformats.org/officeDocument/2006/relationships/hyperlink" Target="https://financien.belgium.be/nl/particulieren/belastingaangifte/tarieven-belastbaar-inkomen/belastbaar-inkomen/roerend-inkomen#q4" TargetMode="External"/><Relationship Id="rId10" Type="http://schemas.openxmlformats.org/officeDocument/2006/relationships/hyperlink" Target="https://fin.belgium.be/fr/particuliers/declaration-impot/revenus/epargne-placements" TargetMode="External"/><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103.png"/><Relationship Id="rId4" Type="http://schemas.openxmlformats.org/officeDocument/2006/relationships/hyperlink" Target="https://eservices.minfin.fgov.be/motiv/#/cpdi" TargetMode="External"/><Relationship Id="rId9" Type="http://schemas.openxmlformats.org/officeDocument/2006/relationships/hyperlink" Target="https://fin.belgium.be/fr/particuliers/declaration-impot/revenus/epargne-placements" TargetMode="External"/><Relationship Id="rId5" Type="http://schemas.openxmlformats.org/officeDocument/2006/relationships/image" Target="../media/image79.png"/><Relationship Id="rId6" Type="http://schemas.openxmlformats.org/officeDocument/2006/relationships/image" Target="../media/image75.png"/><Relationship Id="rId7" Type="http://schemas.openxmlformats.org/officeDocument/2006/relationships/image" Target="../media/image82.png"/><Relationship Id="rId8"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108.png"/><Relationship Id="rId4" Type="http://schemas.openxmlformats.org/officeDocument/2006/relationships/image" Target="../media/image94.png"/><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image" Target="../media/image117.png"/><Relationship Id="rId8" Type="http://schemas.openxmlformats.org/officeDocument/2006/relationships/hyperlink" Target="https://fin.belgium.be/fr/particuliers/avantages-fiscaux/exoneration-dividende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115.png"/><Relationship Id="rId4" Type="http://schemas.openxmlformats.org/officeDocument/2006/relationships/image" Target="../media/image75.png"/><Relationship Id="rId5" Type="http://schemas.openxmlformats.org/officeDocument/2006/relationships/image" Target="../media/image93.png"/><Relationship Id="rId6" Type="http://schemas.openxmlformats.org/officeDocument/2006/relationships/image" Target="../media/image102.png"/><Relationship Id="rId7" Type="http://schemas.openxmlformats.org/officeDocument/2006/relationships/image" Target="../media/image79.png"/><Relationship Id="rId8" Type="http://schemas.openxmlformats.org/officeDocument/2006/relationships/hyperlink" Target="https://financien.belgium.be/fr/particuliers/avantages_fiscaux/emprunt-hypothecaire-assurance-vie-individuelle" TargetMode="External"/></Relationships>
</file>

<file path=ppt/slides/_rels/slide43.xml.rels><?xml version="1.0" encoding="UTF-8" standalone="yes"?><Relationships xmlns="http://schemas.openxmlformats.org/package/2006/relationships"><Relationship Id="rId11" Type="http://schemas.openxmlformats.org/officeDocument/2006/relationships/hyperlink" Target="https://fin.belgium.be/fr/particuliers/avantages-fiscaux/titres-services-cheques-ale-cheques-travail-proximite" TargetMode="External"/><Relationship Id="rId10" Type="http://schemas.openxmlformats.org/officeDocument/2006/relationships/image" Target="../media/image110.png"/><Relationship Id="rId12" Type="http://schemas.openxmlformats.org/officeDocument/2006/relationships/hyperlink" Target="https://fin.belgium.be/fr/particuliers/avantages-fiscaux/titres-services-cheques-ale-cheques-travail-proximite" TargetMode="External"/><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34.png"/><Relationship Id="rId5" Type="http://schemas.openxmlformats.org/officeDocument/2006/relationships/image" Target="../media/image71.png"/><Relationship Id="rId6" Type="http://schemas.openxmlformats.org/officeDocument/2006/relationships/image" Target="../media/image92.png"/><Relationship Id="rId7" Type="http://schemas.openxmlformats.org/officeDocument/2006/relationships/image" Target="../media/image89.png"/><Relationship Id="rId8" Type="http://schemas.openxmlformats.org/officeDocument/2006/relationships/image" Target="../media/image25.png"/></Relationships>
</file>

<file path=ppt/slides/_rels/slide44.xml.rels><?xml version="1.0" encoding="UTF-8" standalone="yes"?><Relationships xmlns="http://schemas.openxmlformats.org/package/2006/relationships"><Relationship Id="rId10" Type="http://schemas.openxmlformats.org/officeDocument/2006/relationships/hyperlink" Target="https://fin.belgium.be/fr/particuliers/avantages-fiscaux/dons" TargetMode="External"/><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106.png"/><Relationship Id="rId4" Type="http://schemas.openxmlformats.org/officeDocument/2006/relationships/image" Target="../media/image110.png"/><Relationship Id="rId9" Type="http://schemas.openxmlformats.org/officeDocument/2006/relationships/hyperlink" Target="https://fin.belgium.be/fr/particuliers/avantages-fiscaux/epargne-pension" TargetMode="External"/><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89.png"/><Relationship Id="rId8" Type="http://schemas.openxmlformats.org/officeDocument/2006/relationships/image" Target="../media/image94.png"/></Relationships>
</file>

<file path=ppt/slides/_rels/slide45.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hyperlink" Target="https://fin.belgium.be/fr/particuliers/avantages-fiscaux/garde-enfants" TargetMode="External"/><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106.png"/><Relationship Id="rId4" Type="http://schemas.openxmlformats.org/officeDocument/2006/relationships/image" Target="../media/image111.png"/><Relationship Id="rId9" Type="http://schemas.openxmlformats.org/officeDocument/2006/relationships/image" Target="../media/image110.png"/><Relationship Id="rId5" Type="http://schemas.openxmlformats.org/officeDocument/2006/relationships/image" Target="../media/image113.png"/><Relationship Id="rId6" Type="http://schemas.openxmlformats.org/officeDocument/2006/relationships/image" Target="../media/image71.png"/><Relationship Id="rId7" Type="http://schemas.openxmlformats.org/officeDocument/2006/relationships/image" Target="../media/image92.png"/><Relationship Id="rId8"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112.png"/><Relationship Id="rId4" Type="http://schemas.openxmlformats.org/officeDocument/2006/relationships/image" Target="../media/image75.png"/><Relationship Id="rId5" Type="http://schemas.openxmlformats.org/officeDocument/2006/relationships/image" Target="../media/image82.png"/><Relationship Id="rId6" Type="http://schemas.openxmlformats.org/officeDocument/2006/relationships/image" Target="../media/image89.png"/><Relationship Id="rId7" Type="http://schemas.openxmlformats.org/officeDocument/2006/relationships/image" Target="../media/image110.png"/><Relationship Id="rId8" Type="http://schemas.openxmlformats.org/officeDocument/2006/relationships/hyperlink" Target="https://fin.belgium.be/fr/particuliers/international/revenus-comptes-etrangers/compt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112.pn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131.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1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122.png"/><Relationship Id="rId4" Type="http://schemas.openxmlformats.org/officeDocument/2006/relationships/image" Target="../media/image121.png"/><Relationship Id="rId5" Type="http://schemas.openxmlformats.org/officeDocument/2006/relationships/image" Target="../media/image1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29.png"/><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126.png"/><Relationship Id="rId4" Type="http://schemas.openxmlformats.org/officeDocument/2006/relationships/image" Target="../media/image120.png"/><Relationship Id="rId5" Type="http://schemas.openxmlformats.org/officeDocument/2006/relationships/image" Target="../media/image129.png"/><Relationship Id="rId6"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121.png"/><Relationship Id="rId4" Type="http://schemas.openxmlformats.org/officeDocument/2006/relationships/image" Target="../media/image128.png"/><Relationship Id="rId5" Type="http://schemas.openxmlformats.org/officeDocument/2006/relationships/image" Target="../media/image124.png"/><Relationship Id="rId6" Type="http://schemas.openxmlformats.org/officeDocument/2006/relationships/image" Target="../media/image1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135.png"/><Relationship Id="rId4" Type="http://schemas.openxmlformats.org/officeDocument/2006/relationships/image" Target="../media/image128.png"/><Relationship Id="rId9" Type="http://schemas.openxmlformats.org/officeDocument/2006/relationships/image" Target="../media/image29.png"/><Relationship Id="rId5" Type="http://schemas.openxmlformats.org/officeDocument/2006/relationships/image" Target="../media/image141.png"/><Relationship Id="rId6" Type="http://schemas.openxmlformats.org/officeDocument/2006/relationships/image" Target="../media/image127.png"/><Relationship Id="rId7" Type="http://schemas.openxmlformats.org/officeDocument/2006/relationships/image" Target="../media/image125.png"/><Relationship Id="rId8"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76.png"/><Relationship Id="rId4" Type="http://schemas.openxmlformats.org/officeDocument/2006/relationships/image" Target="../media/image125.png"/><Relationship Id="rId9" Type="http://schemas.openxmlformats.org/officeDocument/2006/relationships/image" Target="../media/image133.png"/><Relationship Id="rId5" Type="http://schemas.openxmlformats.org/officeDocument/2006/relationships/image" Target="../media/image128.png"/><Relationship Id="rId6" Type="http://schemas.openxmlformats.org/officeDocument/2006/relationships/image" Target="../media/image135.png"/><Relationship Id="rId7" Type="http://schemas.openxmlformats.org/officeDocument/2006/relationships/image" Target="../media/image66.png"/><Relationship Id="rId8"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132.png"/><Relationship Id="rId4" Type="http://schemas.openxmlformats.org/officeDocument/2006/relationships/image" Target="../media/image125.png"/><Relationship Id="rId5" Type="http://schemas.openxmlformats.org/officeDocument/2006/relationships/image" Target="../media/image121.png"/><Relationship Id="rId6" Type="http://schemas.openxmlformats.org/officeDocument/2006/relationships/image" Target="../media/image128.png"/><Relationship Id="rId7" Type="http://schemas.openxmlformats.org/officeDocument/2006/relationships/image" Target="../media/image133.png"/><Relationship Id="rId8" Type="http://schemas.openxmlformats.org/officeDocument/2006/relationships/image" Target="../media/image1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131.png"/><Relationship Id="rId4" Type="http://schemas.openxmlformats.org/officeDocument/2006/relationships/image" Target="../media/image29.png"/><Relationship Id="rId5" Type="http://schemas.openxmlformats.org/officeDocument/2006/relationships/image" Target="../media/image136.png"/><Relationship Id="rId6" Type="http://schemas.openxmlformats.org/officeDocument/2006/relationships/image" Target="../media/image76.png"/><Relationship Id="rId7" Type="http://schemas.openxmlformats.org/officeDocument/2006/relationships/image" Target="../media/image137.png"/><Relationship Id="rId8" Type="http://schemas.openxmlformats.org/officeDocument/2006/relationships/image" Target="../media/image133.png"/></Relationships>
</file>

<file path=ppt/slides/_rels/slide61.xml.rels><?xml version="1.0" encoding="UTF-8" standalone="yes"?><Relationships xmlns="http://schemas.openxmlformats.org/package/2006/relationships"><Relationship Id="rId11" Type="http://schemas.openxmlformats.org/officeDocument/2006/relationships/image" Target="../media/image147.png"/><Relationship Id="rId10" Type="http://schemas.openxmlformats.org/officeDocument/2006/relationships/image" Target="../media/image145.png"/><Relationship Id="rId13" Type="http://schemas.openxmlformats.org/officeDocument/2006/relationships/image" Target="../media/image142.png"/><Relationship Id="rId12" Type="http://schemas.openxmlformats.org/officeDocument/2006/relationships/image" Target="../media/image153.png"/><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139.png"/><Relationship Id="rId4" Type="http://schemas.openxmlformats.org/officeDocument/2006/relationships/image" Target="../media/image141.png"/><Relationship Id="rId9" Type="http://schemas.openxmlformats.org/officeDocument/2006/relationships/image" Target="../media/image125.png"/><Relationship Id="rId15" Type="http://schemas.openxmlformats.org/officeDocument/2006/relationships/image" Target="../media/image117.png"/><Relationship Id="rId14" Type="http://schemas.openxmlformats.org/officeDocument/2006/relationships/image" Target="../media/image121.png"/><Relationship Id="rId5" Type="http://schemas.openxmlformats.org/officeDocument/2006/relationships/image" Target="../media/image140.png"/><Relationship Id="rId6" Type="http://schemas.openxmlformats.org/officeDocument/2006/relationships/image" Target="../media/image76.png"/><Relationship Id="rId7" Type="http://schemas.openxmlformats.org/officeDocument/2006/relationships/image" Target="../media/image135.png"/><Relationship Id="rId8" Type="http://schemas.openxmlformats.org/officeDocument/2006/relationships/image" Target="../media/image128.png"/></Relationships>
</file>

<file path=ppt/slides/_rels/slide62.xml.rels><?xml version="1.0" encoding="UTF-8" standalone="yes"?><Relationships xmlns="http://schemas.openxmlformats.org/package/2006/relationships"><Relationship Id="rId10" Type="http://schemas.openxmlformats.org/officeDocument/2006/relationships/hyperlink" Target="https://fin.belgium.be/fr/particuliers/declaration-impot/rentrer-declaration/deces" TargetMode="External"/><Relationship Id="rId1" Type="http://schemas.openxmlformats.org/officeDocument/2006/relationships/slideLayout" Target="../slideLayouts/slideLayout16.xml"/><Relationship Id="rId2" Type="http://schemas.openxmlformats.org/officeDocument/2006/relationships/notesSlide" Target="../notesSlides/notesSlide62.xml"/><Relationship Id="rId3" Type="http://schemas.openxmlformats.org/officeDocument/2006/relationships/image" Target="../media/image94.png"/><Relationship Id="rId4" Type="http://schemas.openxmlformats.org/officeDocument/2006/relationships/image" Target="../media/image121.png"/><Relationship Id="rId9" Type="http://schemas.openxmlformats.org/officeDocument/2006/relationships/image" Target="../media/image132.png"/><Relationship Id="rId5" Type="http://schemas.openxmlformats.org/officeDocument/2006/relationships/image" Target="../media/image128.png"/><Relationship Id="rId6" Type="http://schemas.openxmlformats.org/officeDocument/2006/relationships/image" Target="../media/image143.png"/><Relationship Id="rId7" Type="http://schemas.openxmlformats.org/officeDocument/2006/relationships/image" Target="../media/image146.png"/><Relationship Id="rId8" Type="http://schemas.openxmlformats.org/officeDocument/2006/relationships/image" Target="../media/image1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hyperlink" Target="https://myebox.be/fr/faq/comment-puis-je-desactiver-my-ebox" TargetMode="External"/><Relationship Id="rId4" Type="http://schemas.openxmlformats.org/officeDocument/2006/relationships/image" Target="../media/image144.png"/><Relationship Id="rId5" Type="http://schemas.openxmlformats.org/officeDocument/2006/relationships/image" Target="../media/image150.png"/><Relationship Id="rId6" Type="http://schemas.openxmlformats.org/officeDocument/2006/relationships/image" Target="../media/image1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5.xml"/><Relationship Id="rId3" Type="http://schemas.openxmlformats.org/officeDocument/2006/relationships/hyperlink" Target="http://www.fin.belgium.be/" TargetMode="External"/><Relationship Id="rId4" Type="http://schemas.openxmlformats.org/officeDocument/2006/relationships/image" Target="../media/image121.png"/><Relationship Id="rId5"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 Id="rId3" Type="http://schemas.openxmlformats.org/officeDocument/2006/relationships/image" Target="../media/image151.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 Id="rId3" Type="http://schemas.openxmlformats.org/officeDocument/2006/relationships/hyperlink" Target="http://www.mapremieredeclaration.be/" TargetMode="External"/><Relationship Id="rId4" Type="http://schemas.openxmlformats.org/officeDocument/2006/relationships/image" Target="../media/image161.png"/><Relationship Id="rId5" Type="http://schemas.openxmlformats.org/officeDocument/2006/relationships/image" Target="../media/image1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 Id="rId3" Type="http://schemas.openxmlformats.org/officeDocument/2006/relationships/hyperlink" Target="https://fin.belgium.be/sites/default/files/media/documents/explications-partie-1-rw-2026.pdf" TargetMode="External"/><Relationship Id="rId4" Type="http://schemas.openxmlformats.org/officeDocument/2006/relationships/hyperlink" Target="https://fin.belgium.be/sites/default/files/media/documents/explications-partie-1-bxl-2026.pdf" TargetMode="External"/><Relationship Id="rId9" Type="http://schemas.openxmlformats.org/officeDocument/2006/relationships/image" Target="../media/image156.png"/><Relationship Id="rId5" Type="http://schemas.openxmlformats.org/officeDocument/2006/relationships/hyperlink" Target="https://fin.belgium.be/sites/default/files/media/documents/doc-preparatoire-partie-1-rw-2026.pdf" TargetMode="External"/><Relationship Id="rId6" Type="http://schemas.openxmlformats.org/officeDocument/2006/relationships/hyperlink" Target="https://fin.belgium.be/sites/default/files/media/documents/doc-preparatoire-partie-1-bxl-2026.pdf" TargetMode="External"/><Relationship Id="rId7" Type="http://schemas.openxmlformats.org/officeDocument/2006/relationships/image" Target="../media/image158.png"/><Relationship Id="rId8" Type="http://schemas.openxmlformats.org/officeDocument/2006/relationships/image" Target="../media/image12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hyperlink" Target="https://fin.belgium.be/fr/themes/propos-du-spf-finances/contact" TargetMode="External"/><Relationship Id="rId4" Type="http://schemas.openxmlformats.org/officeDocument/2006/relationships/image" Target="../media/image173.png"/><Relationship Id="rId5" Type="http://schemas.openxmlformats.org/officeDocument/2006/relationships/image" Target="../media/image1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130.png"/><Relationship Id="rId4" Type="http://schemas.openxmlformats.org/officeDocument/2006/relationships/hyperlink" Target="https://finances.belgium.be/fr/menu-de-choix" TargetMode="External"/></Relationships>
</file>

<file path=ppt/slides/_rels/slide71.xml.rels><?xml version="1.0" encoding="UTF-8" standalone="yes"?><Relationships xmlns="http://schemas.openxmlformats.org/package/2006/relationships"><Relationship Id="rId11" Type="http://schemas.openxmlformats.org/officeDocument/2006/relationships/image" Target="../media/image167.png"/><Relationship Id="rId10" Type="http://schemas.openxmlformats.org/officeDocument/2006/relationships/hyperlink" Target="https://fin.belgium.be/fr/particuliers/declaration-impot/rentrer-declaration/declaration-impot/aide/sur-place" TargetMode="External"/><Relationship Id="rId13" Type="http://schemas.openxmlformats.org/officeDocument/2006/relationships/hyperlink" Target="https://fin.belgium.be/fr/particuliers/declaration-impot/rentrer-declaration/declaration-impot/aide/prendre-rendez-vous-en-ligne" TargetMode="External"/><Relationship Id="rId12" Type="http://schemas.openxmlformats.org/officeDocument/2006/relationships/image" Target="../media/image163.png"/><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157.png"/><Relationship Id="rId4" Type="http://schemas.openxmlformats.org/officeDocument/2006/relationships/image" Target="../media/image148.png"/><Relationship Id="rId9" Type="http://schemas.openxmlformats.org/officeDocument/2006/relationships/image" Target="../media/image154.png"/><Relationship Id="rId14" Type="http://schemas.openxmlformats.org/officeDocument/2006/relationships/hyperlink" Target="https://fin.belgium.be/fr/particuliers/declaration-impot/rentrer-declaration/declaration-impot/aide/prendre-rendez-vous-en-ligne" TargetMode="External"/><Relationship Id="rId5" Type="http://schemas.openxmlformats.org/officeDocument/2006/relationships/image" Target="../media/image101.png"/><Relationship Id="rId6" Type="http://schemas.openxmlformats.org/officeDocument/2006/relationships/image" Target="../media/image149.png"/><Relationship Id="rId7" Type="http://schemas.openxmlformats.org/officeDocument/2006/relationships/image" Target="../media/image155.png"/><Relationship Id="rId8" Type="http://schemas.openxmlformats.org/officeDocument/2006/relationships/image" Target="../media/image159.png"/></Relationships>
</file>

<file path=ppt/slides/_rels/slide72.xml.rels><?xml version="1.0" encoding="UTF-8" standalone="yes"?><Relationships xmlns="http://schemas.openxmlformats.org/package/2006/relationships"><Relationship Id="rId11" Type="http://schemas.openxmlformats.org/officeDocument/2006/relationships/image" Target="../media/image164.png"/><Relationship Id="rId10" Type="http://schemas.openxmlformats.org/officeDocument/2006/relationships/image" Target="../media/image174.png"/><Relationship Id="rId12" Type="http://schemas.openxmlformats.org/officeDocument/2006/relationships/image" Target="../media/image180.png"/><Relationship Id="rId1" Type="http://schemas.openxmlformats.org/officeDocument/2006/relationships/slideLayout" Target="../slideLayouts/slideLayout16.xml"/><Relationship Id="rId2" Type="http://schemas.openxmlformats.org/officeDocument/2006/relationships/notesSlide" Target="../notesSlides/notesSlide72.xml"/><Relationship Id="rId3" Type="http://schemas.openxmlformats.org/officeDocument/2006/relationships/image" Target="../media/image136.png"/><Relationship Id="rId4" Type="http://schemas.openxmlformats.org/officeDocument/2006/relationships/image" Target="../media/image157.png"/><Relationship Id="rId9" Type="http://schemas.openxmlformats.org/officeDocument/2006/relationships/image" Target="../media/image125.png"/><Relationship Id="rId5" Type="http://schemas.openxmlformats.org/officeDocument/2006/relationships/image" Target="../media/image162.png"/><Relationship Id="rId6" Type="http://schemas.openxmlformats.org/officeDocument/2006/relationships/image" Target="../media/image135.png"/><Relationship Id="rId7" Type="http://schemas.openxmlformats.org/officeDocument/2006/relationships/image" Target="../media/image76.png"/><Relationship Id="rId8" Type="http://schemas.openxmlformats.org/officeDocument/2006/relationships/image" Target="../media/image1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 Id="rId3" Type="http://schemas.openxmlformats.org/officeDocument/2006/relationships/image" Target="../media/image143.png"/><Relationship Id="rId4" Type="http://schemas.openxmlformats.org/officeDocument/2006/relationships/image" Target="../media/image183.png"/><Relationship Id="rId5" Type="http://schemas.openxmlformats.org/officeDocument/2006/relationships/image" Target="../media/image187.png"/><Relationship Id="rId6" Type="http://schemas.openxmlformats.org/officeDocument/2006/relationships/image" Target="../media/image133.png"/></Relationships>
</file>

<file path=ppt/slides/_rels/slide74.xml.rels><?xml version="1.0" encoding="UTF-8" standalone="yes"?><Relationships xmlns="http://schemas.openxmlformats.org/package/2006/relationships"><Relationship Id="rId11" Type="http://schemas.openxmlformats.org/officeDocument/2006/relationships/image" Target="../media/image141.png"/><Relationship Id="rId10" Type="http://schemas.openxmlformats.org/officeDocument/2006/relationships/hyperlink" Target="https://fin.belgium.be/fr/e-guichet/deleguer-demarches-fiscales-entre-citoyens" TargetMode="External"/><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143.png"/><Relationship Id="rId4" Type="http://schemas.openxmlformats.org/officeDocument/2006/relationships/image" Target="../media/image183.png"/><Relationship Id="rId9" Type="http://schemas.openxmlformats.org/officeDocument/2006/relationships/image" Target="../media/image128.png"/><Relationship Id="rId5" Type="http://schemas.openxmlformats.org/officeDocument/2006/relationships/image" Target="../media/image176.png"/><Relationship Id="rId6" Type="http://schemas.openxmlformats.org/officeDocument/2006/relationships/image" Target="../media/image165.png"/><Relationship Id="rId7" Type="http://schemas.openxmlformats.org/officeDocument/2006/relationships/hyperlink" Target="https://finances.belgium.be/fr/E-services/mandats/types/declaration-impot-citoyen" TargetMode="External"/><Relationship Id="rId8" Type="http://schemas.openxmlformats.org/officeDocument/2006/relationships/image" Target="../media/image12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5.xml"/><Relationship Id="rId3" Type="http://schemas.openxmlformats.org/officeDocument/2006/relationships/image" Target="../media/image143.png"/><Relationship Id="rId4" Type="http://schemas.openxmlformats.org/officeDocument/2006/relationships/image" Target="../media/image183.png"/><Relationship Id="rId5" Type="http://schemas.openxmlformats.org/officeDocument/2006/relationships/image" Target="../media/image94.png"/><Relationship Id="rId6" Type="http://schemas.openxmlformats.org/officeDocument/2006/relationships/image" Target="../media/image181.png"/><Relationship Id="rId7" Type="http://schemas.openxmlformats.org/officeDocument/2006/relationships/hyperlink" Target="https://finances.belgium.be/fr/E-services/mandat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99.png"/><Relationship Id="rId6" Type="http://schemas.openxmlformats.org/officeDocument/2006/relationships/image" Target="../media/image1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8.xml"/><Relationship Id="rId3" Type="http://schemas.openxmlformats.org/officeDocument/2006/relationships/image" Target="../media/image172.png"/><Relationship Id="rId4" Type="http://schemas.openxmlformats.org/officeDocument/2006/relationships/image" Target="../media/image170.png"/><Relationship Id="rId5" Type="http://schemas.openxmlformats.org/officeDocument/2006/relationships/hyperlink" Target="https://www.minfin.fgov.be/myminfin-web/pages/public/fisconet" TargetMode="External"/><Relationship Id="rId6" Type="http://schemas.openxmlformats.org/officeDocument/2006/relationships/hyperlink" Target="https://www.minfin.fgov.be/myminfin-web/pages/public/fisconet" TargetMode="External"/><Relationship Id="rId7" Type="http://schemas.openxmlformats.org/officeDocument/2006/relationships/image" Target="../media/image171.png"/><Relationship Id="rId8" Type="http://schemas.openxmlformats.org/officeDocument/2006/relationships/image" Target="../media/image12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9.xml"/><Relationship Id="rId3" Type="http://schemas.openxmlformats.org/officeDocument/2006/relationships/image" Target="../media/image188.png"/><Relationship Id="rId4" Type="http://schemas.openxmlformats.org/officeDocument/2006/relationships/image" Target="../media/image34.png"/><Relationship Id="rId5" Type="http://schemas.openxmlformats.org/officeDocument/2006/relationships/hyperlink" Target="https://eservices.minfin.fgov.be/motiv/#/calc-tax-reduc/DEPENDENT.1" TargetMode="External"/><Relationship Id="rId6" Type="http://schemas.openxmlformats.org/officeDocument/2006/relationships/hyperlink" Target="https://eservices.minfin.fgov.be/motiv/#/cpdi" TargetMode="External"/><Relationship Id="rId7" Type="http://schemas.openxmlformats.org/officeDocument/2006/relationships/hyperlink" Target="https://finances.belgium.be/fr/E-services/Tax-calc" TargetMode="External"/><Relationship Id="rId8" Type="http://schemas.openxmlformats.org/officeDocument/2006/relationships/image" Target="../media/image1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0.xml"/><Relationship Id="rId3" Type="http://schemas.openxmlformats.org/officeDocument/2006/relationships/image" Target="../media/image175.png"/><Relationship Id="rId4" Type="http://schemas.openxmlformats.org/officeDocument/2006/relationships/hyperlink" Target="https://financien.belgium.be/fr/sur_le_spf/structure_et_services/services_autonomes/service_conciliation_fiscale/conciliation_fiscale" TargetMode="External"/><Relationship Id="rId5" Type="http://schemas.openxmlformats.org/officeDocument/2006/relationships/image" Target="../media/image121.png"/></Relationships>
</file>

<file path=ppt/slides/_rels/slide81.xml.rels><?xml version="1.0" encoding="UTF-8" standalone="yes"?><Relationships xmlns="http://schemas.openxmlformats.org/package/2006/relationships"><Relationship Id="rId11" Type="http://schemas.openxmlformats.org/officeDocument/2006/relationships/hyperlink" Target="https://eservices.minfin.fgov.be/myminfin-web/pages/public/fisconet" TargetMode="External"/><Relationship Id="rId10" Type="http://schemas.openxmlformats.org/officeDocument/2006/relationships/hyperlink" Target="https://finances.belgium.be/particuliers" TargetMode="External"/><Relationship Id="rId13" Type="http://schemas.openxmlformats.org/officeDocument/2006/relationships/hyperlink" Target="https://www.aideacces.be/207.php" TargetMode="External"/><Relationship Id="rId12" Type="http://schemas.openxmlformats.org/officeDocument/2006/relationships/hyperlink" Target="https://www.youtube.com/user/FinancesBE/videos" TargetMode="External"/><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121.png"/><Relationship Id="rId4" Type="http://schemas.openxmlformats.org/officeDocument/2006/relationships/hyperlink" Target="http://www.myminfin.be/" TargetMode="External"/><Relationship Id="rId9" Type="http://schemas.openxmlformats.org/officeDocument/2006/relationships/hyperlink" Target="https://eservices.minfin.fgov.be/motiv/#/calc-tax-reduc/DEPENDENT" TargetMode="External"/><Relationship Id="rId5" Type="http://schemas.openxmlformats.org/officeDocument/2006/relationships/hyperlink" Target="https://myebox.be/fr" TargetMode="External"/><Relationship Id="rId6" Type="http://schemas.openxmlformats.org/officeDocument/2006/relationships/hyperlink" Target="https://bosa.belgium.be/fr/trainings/connectoo" TargetMode="External"/><Relationship Id="rId7" Type="http://schemas.openxmlformats.org/officeDocument/2006/relationships/hyperlink" Target="https://finances.belgium.be/fr/E-services/Tax-calc/Tax-Calc" TargetMode="External"/><Relationship Id="rId8" Type="http://schemas.openxmlformats.org/officeDocument/2006/relationships/hyperlink" Target="https://eservices.minfin.fgov.be/motiv/#/cpdi" TargetMode="External"/></Relationships>
</file>

<file path=ppt/slides/_rels/slide82.xml.rels><?xml version="1.0" encoding="UTF-8" standalone="yes"?><Relationships xmlns="http://schemas.openxmlformats.org/package/2006/relationships"><Relationship Id="rId11" Type="http://schemas.openxmlformats.org/officeDocument/2006/relationships/image" Target="../media/image45.jpg"/><Relationship Id="rId10" Type="http://schemas.openxmlformats.org/officeDocument/2006/relationships/image" Target="../media/image20.png"/><Relationship Id="rId12" Type="http://schemas.openxmlformats.org/officeDocument/2006/relationships/image" Target="../media/image15.png"/><Relationship Id="rId1" Type="http://schemas.openxmlformats.org/officeDocument/2006/relationships/slideLayout" Target="../slideLayouts/slideLayout17.xml"/><Relationship Id="rId2" Type="http://schemas.openxmlformats.org/officeDocument/2006/relationships/notesSlide" Target="../notesSlides/notesSlide82.xml"/><Relationship Id="rId3" Type="http://schemas.openxmlformats.org/officeDocument/2006/relationships/image" Target="../media/image184.jpg"/><Relationship Id="rId4" Type="http://schemas.openxmlformats.org/officeDocument/2006/relationships/hyperlink" Target="mailto:contact@123digit.be" TargetMode="External"/><Relationship Id="rId9" Type="http://schemas.openxmlformats.org/officeDocument/2006/relationships/image" Target="../media/image182.png"/><Relationship Id="rId5" Type="http://schemas.openxmlformats.org/officeDocument/2006/relationships/image" Target="../media/image179.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93.png"/></Relationships>
</file>

<file path=ppt/slides/_rels/slide83.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45.jpg"/><Relationship Id="rId5" Type="http://schemas.openxmlformats.org/officeDocument/2006/relationships/image" Target="../media/image189.png"/><Relationship Id="rId6" Type="http://schemas.openxmlformats.org/officeDocument/2006/relationships/image" Target="../media/image186.png"/><Relationship Id="rId7" Type="http://schemas.openxmlformats.org/officeDocument/2006/relationships/image" Target="../media/image185.png"/><Relationship Id="rId8" Type="http://schemas.openxmlformats.org/officeDocument/2006/relationships/image" Target="../media/image2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image" Target="../media/image184.jpg"/><Relationship Id="rId4" Type="http://schemas.openxmlformats.org/officeDocument/2006/relationships/image" Target="../media/image195.png"/><Relationship Id="rId9" Type="http://schemas.openxmlformats.org/officeDocument/2006/relationships/image" Target="../media/image15.png"/><Relationship Id="rId5" Type="http://schemas.openxmlformats.org/officeDocument/2006/relationships/image" Target="../media/image196.png"/><Relationship Id="rId6" Type="http://schemas.openxmlformats.org/officeDocument/2006/relationships/image" Target="../media/image190.png"/><Relationship Id="rId7" Type="http://schemas.openxmlformats.org/officeDocument/2006/relationships/image" Target="../media/image20.png"/><Relationship Id="rId8" Type="http://schemas.openxmlformats.org/officeDocument/2006/relationships/image" Target="../media/image4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5.xml"/><Relationship Id="rId3" Type="http://schemas.openxmlformats.org/officeDocument/2006/relationships/image" Target="../media/image198.jpg"/><Relationship Id="rId4" Type="http://schemas.openxmlformats.org/officeDocument/2006/relationships/image" Target="../media/image200.jpg"/><Relationship Id="rId5" Type="http://schemas.openxmlformats.org/officeDocument/2006/relationships/image" Target="../media/image19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6.xml"/><Relationship Id="rId3" Type="http://schemas.openxmlformats.org/officeDocument/2006/relationships/image" Target="../media/image198.jpg"/><Relationship Id="rId4" Type="http://schemas.openxmlformats.org/officeDocument/2006/relationships/image" Target="../media/image200.jpg"/><Relationship Id="rId5" Type="http://schemas.openxmlformats.org/officeDocument/2006/relationships/image" Target="../media/image19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7.xml"/><Relationship Id="rId3" Type="http://schemas.openxmlformats.org/officeDocument/2006/relationships/hyperlink" Target="https://wetechcare.org/wetechcare-belgique-fr/" TargetMode="External"/><Relationship Id="rId4" Type="http://schemas.openxmlformats.org/officeDocument/2006/relationships/hyperlink" Target="https://wetechcare.org/wetechcare-belgique-f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Text&#10;&#10;Description automatically generated" id="99" name="Google Shape;99;g3e4a57ec54d_0_0"/>
          <p:cNvPicPr preferRelativeResize="0"/>
          <p:nvPr/>
        </p:nvPicPr>
        <p:blipFill rotWithShape="1">
          <a:blip r:embed="rId3">
            <a:alphaModFix/>
          </a:blip>
          <a:srcRect b="0" l="0" r="0" t="0"/>
          <a:stretch/>
        </p:blipFill>
        <p:spPr>
          <a:xfrm>
            <a:off x="7080395" y="4924927"/>
            <a:ext cx="3552566" cy="1085960"/>
          </a:xfrm>
          <a:prstGeom prst="rect">
            <a:avLst/>
          </a:prstGeom>
          <a:noFill/>
          <a:ln>
            <a:noFill/>
          </a:ln>
        </p:spPr>
      </p:pic>
      <p:pic>
        <p:nvPicPr>
          <p:cNvPr id="100" name="Google Shape;100;g3e4a57ec54d_0_0"/>
          <p:cNvPicPr preferRelativeResize="0"/>
          <p:nvPr/>
        </p:nvPicPr>
        <p:blipFill rotWithShape="1">
          <a:blip r:embed="rId4">
            <a:alphaModFix/>
          </a:blip>
          <a:srcRect b="21931" l="7164" r="6940" t="22065"/>
          <a:stretch/>
        </p:blipFill>
        <p:spPr>
          <a:xfrm>
            <a:off x="1940909" y="5072580"/>
            <a:ext cx="3170700" cy="790657"/>
          </a:xfrm>
          <a:prstGeom prst="rect">
            <a:avLst/>
          </a:prstGeom>
          <a:noFill/>
          <a:ln>
            <a:noFill/>
          </a:ln>
        </p:spPr>
      </p:pic>
      <p:sp>
        <p:nvSpPr>
          <p:cNvPr id="101" name="Google Shape;101;g3e4a57ec54d_0_0"/>
          <p:cNvSpPr txBox="1"/>
          <p:nvPr/>
        </p:nvSpPr>
        <p:spPr>
          <a:xfrm>
            <a:off x="1706447" y="994763"/>
            <a:ext cx="8779200" cy="2346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00"/>
              <a:buFont typeface="Arial"/>
              <a:buNone/>
            </a:pPr>
            <a:r>
              <a:rPr b="1" i="0" lang="fr-BE" sz="4267" u="none" cap="none" strike="noStrike">
                <a:solidFill>
                  <a:srgbClr val="FFFFFF"/>
                </a:solidFill>
                <a:latin typeface="Roboto Black"/>
                <a:ea typeface="Roboto Black"/>
                <a:cs typeface="Roboto Black"/>
                <a:sym typeface="Roboto Black"/>
              </a:rPr>
              <a:t>Comment aider à remplir la déclaration d'impôt en ligne 202</a:t>
            </a:r>
            <a:r>
              <a:rPr b="1" lang="fr-BE" sz="4267">
                <a:solidFill>
                  <a:srgbClr val="FFFFFF"/>
                </a:solidFill>
                <a:latin typeface="Roboto Black"/>
                <a:ea typeface="Roboto Black"/>
                <a:cs typeface="Roboto Black"/>
                <a:sym typeface="Roboto Black"/>
              </a:rPr>
              <a:t>6</a:t>
            </a:r>
            <a:br>
              <a:rPr b="1" i="0" lang="fr-BE" sz="4267" u="none" cap="none" strike="noStrike">
                <a:solidFill>
                  <a:srgbClr val="FFFFFF"/>
                </a:solidFill>
                <a:latin typeface="Roboto"/>
                <a:ea typeface="Roboto"/>
                <a:cs typeface="Roboto"/>
                <a:sym typeface="Roboto"/>
              </a:rPr>
            </a:br>
            <a:br>
              <a:rPr b="1" i="0" lang="fr-BE" sz="2133" u="none" cap="none" strike="noStrike">
                <a:solidFill>
                  <a:srgbClr val="FFFFFF"/>
                </a:solidFill>
                <a:latin typeface="Roboto"/>
                <a:ea typeface="Roboto"/>
                <a:cs typeface="Roboto"/>
                <a:sym typeface="Roboto"/>
              </a:rPr>
            </a:br>
            <a:r>
              <a:rPr b="0" i="0" lang="fr-BE" sz="3200" u="none" cap="none" strike="noStrike">
                <a:solidFill>
                  <a:srgbClr val="FFFFFF"/>
                </a:solidFill>
                <a:latin typeface="Roboto Light"/>
                <a:ea typeface="Roboto Light"/>
                <a:cs typeface="Roboto Light"/>
                <a:sym typeface="Roboto Light"/>
              </a:rPr>
              <a:t>Les conseils du SPF Finances</a:t>
            </a:r>
            <a:endParaRPr/>
          </a:p>
          <a:p>
            <a:pPr indent="0" lvl="0" marL="0" marR="0" rtl="0" algn="ctr">
              <a:lnSpc>
                <a:spcPct val="100000"/>
              </a:lnSpc>
              <a:spcBef>
                <a:spcPts val="0"/>
              </a:spcBef>
              <a:spcAft>
                <a:spcPts val="0"/>
              </a:spcAft>
              <a:buClr>
                <a:srgbClr val="000000"/>
              </a:buClr>
              <a:buSzPts val="2600"/>
              <a:buFont typeface="Arial"/>
              <a:buNone/>
            </a:pPr>
            <a:r>
              <a:t/>
            </a:r>
            <a:endParaRPr b="0" i="0" sz="32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2600"/>
              <a:buFont typeface="Arial"/>
              <a:buNone/>
            </a:pPr>
            <a:r>
              <a:rPr b="0" i="0" lang="fr-BE" sz="2133" u="none" cap="none" strike="noStrike">
                <a:solidFill>
                  <a:srgbClr val="FFFFFF"/>
                </a:solidFill>
                <a:latin typeface="Roboto Light"/>
                <a:ea typeface="Roboto Light"/>
                <a:cs typeface="Roboto Light"/>
                <a:sym typeface="Roboto Light"/>
              </a:rPr>
              <a:t>Webinaire</a:t>
            </a:r>
            <a:endParaRPr/>
          </a:p>
          <a:p>
            <a:pPr indent="0" lvl="0" marL="0" marR="0" rtl="0" algn="ctr">
              <a:lnSpc>
                <a:spcPct val="100000"/>
              </a:lnSpc>
              <a:spcBef>
                <a:spcPts val="0"/>
              </a:spcBef>
              <a:spcAft>
                <a:spcPts val="0"/>
              </a:spcAft>
              <a:buClr>
                <a:srgbClr val="000000"/>
              </a:buClr>
              <a:buSzPts val="2600"/>
              <a:buFont typeface="Arial"/>
              <a:buNone/>
            </a:pPr>
            <a:r>
              <a:rPr lang="fr-BE" sz="2133">
                <a:solidFill>
                  <a:srgbClr val="FFFFFF"/>
                </a:solidFill>
                <a:latin typeface="Roboto Black"/>
                <a:ea typeface="Roboto Black"/>
                <a:cs typeface="Roboto Black"/>
                <a:sym typeface="Roboto Black"/>
              </a:rPr>
              <a:t>21</a:t>
            </a:r>
            <a:r>
              <a:rPr b="0" i="0" lang="fr-BE" sz="2133" u="none" cap="none" strike="noStrike">
                <a:solidFill>
                  <a:srgbClr val="FFFFFF"/>
                </a:solidFill>
                <a:latin typeface="Roboto Black"/>
                <a:ea typeface="Roboto Black"/>
                <a:cs typeface="Roboto Black"/>
                <a:sym typeface="Roboto Black"/>
              </a:rPr>
              <a:t> mai 202</a:t>
            </a:r>
            <a:r>
              <a:rPr lang="fr-BE" sz="2133">
                <a:solidFill>
                  <a:srgbClr val="FFFFFF"/>
                </a:solidFill>
                <a:latin typeface="Roboto Black"/>
                <a:ea typeface="Roboto Black"/>
                <a:cs typeface="Roboto Black"/>
                <a:sym typeface="Roboto Black"/>
              </a:rPr>
              <a:t>6</a:t>
            </a:r>
            <a:endParaRPr/>
          </a:p>
        </p:txBody>
      </p:sp>
      <p:grpSp>
        <p:nvGrpSpPr>
          <p:cNvPr id="102" name="Google Shape;102;g3e4a57ec54d_0_0"/>
          <p:cNvGrpSpPr/>
          <p:nvPr/>
        </p:nvGrpSpPr>
        <p:grpSpPr>
          <a:xfrm>
            <a:off x="4010584" y="6240563"/>
            <a:ext cx="4168658" cy="436977"/>
            <a:chOff x="4232516" y="6149123"/>
            <a:chExt cx="4168658" cy="436977"/>
          </a:xfrm>
        </p:grpSpPr>
        <p:pic>
          <p:nvPicPr>
            <p:cNvPr descr="A logo with white text&#10;&#10;Description automatically generated" id="103" name="Google Shape;103;g3e4a57ec54d_0_0"/>
            <p:cNvPicPr preferRelativeResize="0"/>
            <p:nvPr/>
          </p:nvPicPr>
          <p:blipFill rotWithShape="1">
            <a:blip r:embed="rId5">
              <a:alphaModFix/>
            </a:blip>
            <a:srcRect b="0" l="0" r="0" t="0"/>
            <a:stretch/>
          </p:blipFill>
          <p:spPr>
            <a:xfrm>
              <a:off x="5944450" y="6149123"/>
              <a:ext cx="429929" cy="436977"/>
            </a:xfrm>
            <a:prstGeom prst="rect">
              <a:avLst/>
            </a:prstGeom>
            <a:noFill/>
            <a:ln>
              <a:noFill/>
            </a:ln>
          </p:spPr>
        </p:pic>
        <p:pic>
          <p:nvPicPr>
            <p:cNvPr id="104" name="Google Shape;104;g3e4a57ec54d_0_0"/>
            <p:cNvPicPr preferRelativeResize="0"/>
            <p:nvPr/>
          </p:nvPicPr>
          <p:blipFill rotWithShape="1">
            <a:blip r:embed="rId6">
              <a:alphaModFix/>
            </a:blip>
            <a:srcRect b="0" l="0" r="0" t="0"/>
            <a:stretch/>
          </p:blipFill>
          <p:spPr>
            <a:xfrm>
              <a:off x="6532524" y="6149846"/>
              <a:ext cx="1868650" cy="435531"/>
            </a:xfrm>
            <a:prstGeom prst="rect">
              <a:avLst/>
            </a:prstGeom>
            <a:noFill/>
            <a:ln>
              <a:noFill/>
            </a:ln>
          </p:spPr>
        </p:pic>
        <p:pic>
          <p:nvPicPr>
            <p:cNvPr id="105" name="Google Shape;105;g3e4a57ec54d_0_0"/>
            <p:cNvPicPr preferRelativeResize="0"/>
            <p:nvPr/>
          </p:nvPicPr>
          <p:blipFill rotWithShape="1">
            <a:blip r:embed="rId7">
              <a:alphaModFix/>
            </a:blip>
            <a:srcRect b="0" l="0" r="0" t="0"/>
            <a:stretch/>
          </p:blipFill>
          <p:spPr>
            <a:xfrm>
              <a:off x="4232516" y="6172995"/>
              <a:ext cx="1553789" cy="389232"/>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222" name="Google Shape;222;p8"/>
          <p:cNvSpPr/>
          <p:nvPr/>
        </p:nvSpPr>
        <p:spPr>
          <a:xfrm>
            <a:off x="66676" y="1694962"/>
            <a:ext cx="9225960" cy="1013210"/>
          </a:xfrm>
          <a:prstGeom prst="rect">
            <a:avLst/>
          </a:prstGeom>
          <a:noFill/>
          <a:ln>
            <a:noFill/>
          </a:ln>
        </p:spPr>
        <p:txBody>
          <a:bodyPr anchorCtr="0" anchor="ctr" bIns="45700" lIns="91425" spcFirstLastPara="1" rIns="91425" wrap="square" tIns="90000">
            <a:noAutofit/>
          </a:bodyPr>
          <a:lstStyle/>
          <a:p>
            <a:pPr indent="0" lvl="0" marL="539750" marR="0" rtl="0" algn="l">
              <a:spcBef>
                <a:spcPts val="0"/>
              </a:spcBef>
              <a:spcAft>
                <a:spcPts val="0"/>
              </a:spcAft>
              <a:buNone/>
            </a:pPr>
            <a:r>
              <a:rPr b="1" lang="fr-BE" sz="2400">
                <a:solidFill>
                  <a:srgbClr val="FFFFFF"/>
                </a:solidFill>
                <a:highlight>
                  <a:srgbClr val="004EA2"/>
                </a:highlight>
                <a:latin typeface="Arial"/>
                <a:ea typeface="Arial"/>
                <a:cs typeface="Arial"/>
                <a:sym typeface="Arial"/>
              </a:rPr>
              <a:t>Bourses d'études :</a:t>
            </a:r>
            <a:endParaRPr/>
          </a:p>
        </p:txBody>
      </p:sp>
      <p:sp>
        <p:nvSpPr>
          <p:cNvPr id="223" name="Google Shape;223;p8"/>
          <p:cNvSpPr/>
          <p:nvPr/>
        </p:nvSpPr>
        <p:spPr>
          <a:xfrm>
            <a:off x="1002373" y="2708173"/>
            <a:ext cx="9961520" cy="3866798"/>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Auparavant, les bourses d’études n'étaient pas des ressources. </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Désormais, les bourses d'études </a:t>
            </a:r>
            <a:r>
              <a:rPr lang="fr-BE" sz="2000">
                <a:solidFill>
                  <a:schemeClr val="accent1"/>
                </a:solidFill>
                <a:latin typeface="Arial"/>
                <a:ea typeface="Arial"/>
                <a:cs typeface="Arial"/>
                <a:sym typeface="Arial"/>
              </a:rPr>
              <a:t>sont des ressources </a:t>
            </a:r>
            <a:r>
              <a:rPr lang="fr-BE" sz="2000">
                <a:solidFill>
                  <a:srgbClr val="6E6E6E"/>
                </a:solidFill>
                <a:latin typeface="Arial"/>
                <a:ea typeface="Arial"/>
                <a:cs typeface="Arial"/>
                <a:sym typeface="Arial"/>
              </a:rPr>
              <a:t>si elles ouvrent des </a:t>
            </a:r>
            <a:r>
              <a:rPr lang="fr-BE" sz="2000">
                <a:solidFill>
                  <a:schemeClr val="accent1"/>
                </a:solidFill>
                <a:latin typeface="Arial"/>
                <a:ea typeface="Arial"/>
                <a:cs typeface="Arial"/>
                <a:sym typeface="Arial"/>
              </a:rPr>
              <a:t>droits en matière de sécurité sociale</a:t>
            </a:r>
            <a:r>
              <a:rPr lang="fr-BE" sz="2000">
                <a:solidFill>
                  <a:srgbClr val="6E6E6E"/>
                </a:solidFill>
                <a:latin typeface="Arial"/>
                <a:ea typeface="Arial"/>
                <a:cs typeface="Arial"/>
                <a:sym typeface="Arial"/>
              </a:rPr>
              <a:t>.</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Concrètement : </a:t>
            </a:r>
            <a:endParaRPr/>
          </a:p>
          <a:p>
            <a:pPr indent="-342900" lvl="1" marL="800100" marR="0" rtl="0" algn="l">
              <a:spcBef>
                <a:spcPts val="0"/>
              </a:spcBef>
              <a:spcAft>
                <a:spcPts val="0"/>
              </a:spcAft>
              <a:buClr>
                <a:srgbClr val="6E6E6E"/>
              </a:buClr>
              <a:buSzPts val="2000"/>
              <a:buFont typeface="Courier New"/>
              <a:buChar char="o"/>
            </a:pPr>
            <a:r>
              <a:rPr b="0" i="0" lang="fr-BE" sz="2000" u="none" cap="none" strike="noStrike">
                <a:solidFill>
                  <a:srgbClr val="6E6E6E"/>
                </a:solidFill>
                <a:latin typeface="Arial"/>
                <a:ea typeface="Arial"/>
                <a:cs typeface="Arial"/>
                <a:sym typeface="Arial"/>
              </a:rPr>
              <a:t>Ne sont </a:t>
            </a:r>
            <a:r>
              <a:rPr b="1" i="0" lang="fr-BE" sz="2000" u="none" cap="none" strike="noStrike">
                <a:solidFill>
                  <a:srgbClr val="6E6E6E"/>
                </a:solidFill>
                <a:latin typeface="Arial"/>
                <a:ea typeface="Arial"/>
                <a:cs typeface="Arial"/>
                <a:sym typeface="Arial"/>
              </a:rPr>
              <a:t>pas </a:t>
            </a:r>
            <a:r>
              <a:rPr b="0" i="0" lang="fr-BE" sz="2000" u="none" cap="none" strike="noStrike">
                <a:solidFill>
                  <a:srgbClr val="6E6E6E"/>
                </a:solidFill>
                <a:latin typeface="Arial"/>
                <a:ea typeface="Arial"/>
                <a:cs typeface="Arial"/>
                <a:sym typeface="Arial"/>
              </a:rPr>
              <a:t>des ressources car ne donne pas de droits sociaux : </a:t>
            </a:r>
            <a:endParaRPr/>
          </a:p>
          <a:p>
            <a:pPr indent="-342900" lvl="2" marL="1257300" marR="0" rtl="0" algn="l">
              <a:spcBef>
                <a:spcPts val="0"/>
              </a:spcBef>
              <a:spcAft>
                <a:spcPts val="0"/>
              </a:spcAft>
              <a:buClr>
                <a:srgbClr val="6E6E6E"/>
              </a:buClr>
              <a:buSzPts val="2000"/>
              <a:buFont typeface="Noto Sans Symbols"/>
              <a:buChar char="▪"/>
            </a:pPr>
            <a:r>
              <a:rPr b="0" i="0" lang="fr-BE" sz="2000" u="none" cap="none" strike="noStrike">
                <a:solidFill>
                  <a:srgbClr val="6E6E6E"/>
                </a:solidFill>
                <a:latin typeface="Arial"/>
                <a:ea typeface="Arial"/>
                <a:cs typeface="Arial"/>
                <a:sym typeface="Arial"/>
              </a:rPr>
              <a:t>les bourses d’études classiques (enseignement secondaire ou supérieur), </a:t>
            </a:r>
            <a:endParaRPr/>
          </a:p>
          <a:p>
            <a:pPr indent="-342900" lvl="2" marL="1257300" marR="0" rtl="0" algn="l">
              <a:spcBef>
                <a:spcPts val="0"/>
              </a:spcBef>
              <a:spcAft>
                <a:spcPts val="0"/>
              </a:spcAft>
              <a:buClr>
                <a:srgbClr val="6E6E6E"/>
              </a:buClr>
              <a:buSzPts val="2000"/>
              <a:buFont typeface="Noto Sans Symbols"/>
              <a:buChar char="▪"/>
            </a:pPr>
            <a:r>
              <a:rPr b="0" i="0" lang="fr-BE" sz="2000" u="none" cap="none" strike="noStrike">
                <a:solidFill>
                  <a:srgbClr val="6E6E6E"/>
                </a:solidFill>
                <a:latin typeface="Arial"/>
                <a:ea typeface="Arial"/>
                <a:cs typeface="Arial"/>
                <a:sym typeface="Arial"/>
              </a:rPr>
              <a:t>les bourses de mobilité (Erasmus), </a:t>
            </a:r>
            <a:endParaRPr/>
          </a:p>
          <a:p>
            <a:pPr indent="-342900" lvl="2" marL="1257300" marR="0" rtl="0" algn="l">
              <a:spcBef>
                <a:spcPts val="0"/>
              </a:spcBef>
              <a:spcAft>
                <a:spcPts val="0"/>
              </a:spcAft>
              <a:buClr>
                <a:srgbClr val="6E6E6E"/>
              </a:buClr>
              <a:buSzPts val="2000"/>
              <a:buFont typeface="Noto Sans Symbols"/>
              <a:buChar char="▪"/>
            </a:pPr>
            <a:r>
              <a:rPr b="0" i="0" lang="fr-BE" sz="2000" u="none" cap="none" strike="noStrike">
                <a:solidFill>
                  <a:srgbClr val="6E6E6E"/>
                </a:solidFill>
                <a:latin typeface="Arial"/>
                <a:ea typeface="Arial"/>
                <a:cs typeface="Arial"/>
                <a:sym typeface="Arial"/>
              </a:rPr>
              <a:t>l’aide sociale, la bourse de stage</a:t>
            </a:r>
            <a:endParaRPr/>
          </a:p>
          <a:p>
            <a:pPr indent="-342900" lvl="1" marL="800100" marR="0" rtl="0" algn="l">
              <a:spcBef>
                <a:spcPts val="0"/>
              </a:spcBef>
              <a:spcAft>
                <a:spcPts val="0"/>
              </a:spcAft>
              <a:buClr>
                <a:srgbClr val="6E6E6E"/>
              </a:buClr>
              <a:buSzPts val="2000"/>
              <a:buFont typeface="Courier New"/>
              <a:buChar char="o"/>
            </a:pPr>
            <a:r>
              <a:rPr b="0" i="0" lang="fr-BE" sz="2000" u="none" cap="none" strike="noStrike">
                <a:solidFill>
                  <a:srgbClr val="6E6E6E"/>
                </a:solidFill>
                <a:latin typeface="Arial"/>
                <a:ea typeface="Arial"/>
                <a:cs typeface="Arial"/>
                <a:sym typeface="Arial"/>
              </a:rPr>
              <a:t>Sont des ressources car ouvrent des droits sociaux  : </a:t>
            </a:r>
            <a:endParaRPr/>
          </a:p>
          <a:p>
            <a:pPr indent="-342900" lvl="2" marL="1257300" marR="0" rtl="0" algn="l">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certaines bourses de recherche doctorale versées par les universités, les bourses de recherche du FNRS/FRIA</a:t>
            </a:r>
            <a:endParaRPr/>
          </a:p>
        </p:txBody>
      </p:sp>
      <p:sp>
        <p:nvSpPr>
          <p:cNvPr id="224" name="Google Shape;224;p8"/>
          <p:cNvSpPr/>
          <p:nvPr/>
        </p:nvSpPr>
        <p:spPr>
          <a:xfrm>
            <a:off x="627363" y="1128052"/>
            <a:ext cx="8701694" cy="566909"/>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pic>
        <p:nvPicPr>
          <p:cNvPr descr="Geslacht silhouet" id="225" name="Google Shape;225;p8"/>
          <p:cNvPicPr preferRelativeResize="0"/>
          <p:nvPr/>
        </p:nvPicPr>
        <p:blipFill rotWithShape="1">
          <a:blip r:embed="rId3">
            <a:alphaModFix/>
          </a:blip>
          <a:srcRect b="0" l="0" r="0" t="0"/>
          <a:stretch/>
        </p:blipFill>
        <p:spPr>
          <a:xfrm>
            <a:off x="696482" y="1162938"/>
            <a:ext cx="430140" cy="408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232" name="Google Shape;232;p9"/>
          <p:cNvSpPr/>
          <p:nvPr/>
        </p:nvSpPr>
        <p:spPr>
          <a:xfrm>
            <a:off x="183198" y="1693596"/>
            <a:ext cx="8709387" cy="1013210"/>
          </a:xfrm>
          <a:prstGeom prst="rect">
            <a:avLst/>
          </a:prstGeom>
          <a:noFill/>
          <a:ln>
            <a:noFill/>
          </a:ln>
        </p:spPr>
        <p:txBody>
          <a:bodyPr anchorCtr="0" anchor="ctr" bIns="45700" lIns="91425" spcFirstLastPara="1" rIns="91425" wrap="square" tIns="90000">
            <a:noAutofit/>
          </a:bodyPr>
          <a:lstStyle/>
          <a:p>
            <a:pPr indent="0" lvl="0" marL="539750" marR="0" rtl="0" algn="l">
              <a:spcBef>
                <a:spcPts val="0"/>
              </a:spcBef>
              <a:spcAft>
                <a:spcPts val="0"/>
              </a:spcAft>
              <a:buNone/>
            </a:pPr>
            <a:r>
              <a:rPr b="1" lang="fr-BE" sz="2400">
                <a:solidFill>
                  <a:srgbClr val="FFFFFF"/>
                </a:solidFill>
                <a:highlight>
                  <a:srgbClr val="004EA2"/>
                </a:highlight>
                <a:latin typeface="Arial"/>
                <a:ea typeface="Arial"/>
                <a:cs typeface="Arial"/>
                <a:sym typeface="Arial"/>
              </a:rPr>
              <a:t>Exclusion de qualité de personne à charge  </a:t>
            </a:r>
            <a:endParaRPr/>
          </a:p>
        </p:txBody>
      </p:sp>
      <p:sp>
        <p:nvSpPr>
          <p:cNvPr id="233" name="Google Shape;233;p9"/>
          <p:cNvSpPr/>
          <p:nvPr/>
        </p:nvSpPr>
        <p:spPr>
          <a:xfrm>
            <a:off x="1115240" y="2657675"/>
            <a:ext cx="9961520" cy="2987040"/>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b="1" lang="fr-BE" sz="2000">
                <a:solidFill>
                  <a:srgbClr val="6E6E6E"/>
                </a:solidFill>
                <a:latin typeface="Arial"/>
                <a:ea typeface="Arial"/>
                <a:cs typeface="Arial"/>
                <a:sym typeface="Arial"/>
              </a:rPr>
              <a:t>Exclusion 1</a:t>
            </a:r>
            <a:r>
              <a:rPr lang="fr-BE" sz="2000">
                <a:solidFill>
                  <a:srgbClr val="6E6E6E"/>
                </a:solidFill>
                <a:latin typeface="Arial"/>
                <a:ea typeface="Arial"/>
                <a:cs typeface="Arial"/>
                <a:sym typeface="Arial"/>
              </a:rPr>
              <a:t> (CPAS) : Toute personne (y compris un enfant) percevant un </a:t>
            </a:r>
            <a:r>
              <a:rPr lang="fr-BE" sz="2000">
                <a:solidFill>
                  <a:schemeClr val="accent1"/>
                </a:solidFill>
                <a:latin typeface="Arial"/>
                <a:ea typeface="Arial"/>
                <a:cs typeface="Arial"/>
                <a:sym typeface="Arial"/>
              </a:rPr>
              <a:t>revenu d’intégration sociale </a:t>
            </a:r>
            <a:r>
              <a:rPr lang="fr-BE" sz="2000">
                <a:solidFill>
                  <a:srgbClr val="6E6E6E"/>
                </a:solidFill>
                <a:latin typeface="Arial"/>
                <a:ea typeface="Arial"/>
                <a:cs typeface="Arial"/>
                <a:sym typeface="Arial"/>
              </a:rPr>
              <a:t>(RIS) </a:t>
            </a:r>
            <a:r>
              <a:rPr lang="fr-BE" sz="2000">
                <a:solidFill>
                  <a:schemeClr val="accent1"/>
                </a:solidFill>
                <a:latin typeface="Arial"/>
                <a:ea typeface="Arial"/>
                <a:cs typeface="Arial"/>
                <a:sym typeface="Arial"/>
              </a:rPr>
              <a:t>ou un équivalent </a:t>
            </a:r>
            <a:r>
              <a:rPr lang="fr-BE" sz="2000">
                <a:solidFill>
                  <a:srgbClr val="6E6E6E"/>
                </a:solidFill>
                <a:latin typeface="Arial"/>
                <a:ea typeface="Arial"/>
                <a:cs typeface="Arial"/>
                <a:sym typeface="Arial"/>
              </a:rPr>
              <a:t>(ERI) est </a:t>
            </a:r>
            <a:r>
              <a:rPr b="1" lang="fr-BE" sz="2000">
                <a:solidFill>
                  <a:srgbClr val="6E6E6E"/>
                </a:solidFill>
                <a:latin typeface="Arial"/>
                <a:ea typeface="Arial"/>
                <a:cs typeface="Arial"/>
                <a:sym typeface="Arial"/>
              </a:rPr>
              <a:t>exclue d'office des personnes à charge</a:t>
            </a:r>
            <a:r>
              <a:rPr lang="fr-BE" sz="2000">
                <a:solidFill>
                  <a:srgbClr val="6E6E6E"/>
                </a:solidFill>
                <a:latin typeface="Arial"/>
                <a:ea typeface="Arial"/>
                <a:cs typeface="Arial"/>
                <a:sym typeface="Arial"/>
              </a:rPr>
              <a:t>.</a:t>
            </a:r>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a:p>
            <a:pPr indent="-342900" lvl="0" marL="342900" marR="0" rtl="0" algn="l">
              <a:spcBef>
                <a:spcPts val="0"/>
              </a:spcBef>
              <a:spcAft>
                <a:spcPts val="0"/>
              </a:spcAft>
              <a:buClr>
                <a:srgbClr val="6E6E6E"/>
              </a:buClr>
              <a:buSzPts val="2000"/>
              <a:buFont typeface="Arial"/>
              <a:buChar char="•"/>
            </a:pPr>
            <a:r>
              <a:rPr b="1" lang="fr-BE" sz="2000">
                <a:solidFill>
                  <a:srgbClr val="6E6E6E"/>
                </a:solidFill>
                <a:latin typeface="Arial"/>
                <a:ea typeface="Arial"/>
                <a:cs typeface="Arial"/>
                <a:sym typeface="Arial"/>
              </a:rPr>
              <a:t>Exclusion 2 </a:t>
            </a:r>
            <a:r>
              <a:rPr lang="fr-BE" sz="2000">
                <a:solidFill>
                  <a:srgbClr val="6E6E6E"/>
                </a:solidFill>
                <a:latin typeface="Arial"/>
                <a:ea typeface="Arial"/>
                <a:cs typeface="Arial"/>
                <a:sym typeface="Arial"/>
              </a:rPr>
              <a:t>(Frais professionnels) : Si le contribuable déduit un </a:t>
            </a:r>
            <a:r>
              <a:rPr b="1" lang="fr-BE" sz="2000">
                <a:solidFill>
                  <a:srgbClr val="6E6E6E"/>
                </a:solidFill>
                <a:latin typeface="Arial"/>
                <a:ea typeface="Arial"/>
                <a:cs typeface="Arial"/>
                <a:sym typeface="Arial"/>
              </a:rPr>
              <a:t>revenu professionnel </a:t>
            </a:r>
            <a:r>
              <a:rPr lang="fr-BE" sz="2000">
                <a:solidFill>
                  <a:srgbClr val="6E6E6E"/>
                </a:solidFill>
                <a:latin typeface="Arial"/>
                <a:ea typeface="Arial"/>
                <a:cs typeface="Arial"/>
                <a:sym typeface="Arial"/>
              </a:rPr>
              <a:t>versé à la personne à charge (par exemple : rémunération, </a:t>
            </a:r>
            <a:r>
              <a:rPr lang="fr-BE" sz="2000">
                <a:solidFill>
                  <a:schemeClr val="accent1"/>
                </a:solidFill>
                <a:latin typeface="Arial"/>
                <a:ea typeface="Arial"/>
                <a:cs typeface="Arial"/>
                <a:sym typeface="Arial"/>
              </a:rPr>
              <a:t>bénéfices ou profits</a:t>
            </a:r>
            <a:r>
              <a:rPr lang="fr-BE" sz="2000">
                <a:solidFill>
                  <a:srgbClr val="6E6E6E"/>
                </a:solidFill>
                <a:latin typeface="Arial"/>
                <a:ea typeface="Arial"/>
                <a:cs typeface="Arial"/>
                <a:sym typeface="Arial"/>
              </a:rPr>
              <a:t>) comme frais professionnels de sa propre activité, le bénéficiaire ne peut plus être à charge.</a:t>
            </a:r>
            <a:endParaRPr/>
          </a:p>
        </p:txBody>
      </p:sp>
      <p:pic>
        <p:nvPicPr>
          <p:cNvPr descr="Lijn met pijl: Curve in wijzerzin silhouet" id="234" name="Google Shape;234;p9"/>
          <p:cNvPicPr preferRelativeResize="0"/>
          <p:nvPr/>
        </p:nvPicPr>
        <p:blipFill rotWithShape="1">
          <a:blip r:embed="rId3">
            <a:alphaModFix/>
          </a:blip>
          <a:srcRect b="0" l="0" r="0" t="0"/>
          <a:stretch/>
        </p:blipFill>
        <p:spPr>
          <a:xfrm rot="8327838">
            <a:off x="3435533" y="3146835"/>
            <a:ext cx="914400" cy="914400"/>
          </a:xfrm>
          <a:prstGeom prst="rect">
            <a:avLst/>
          </a:prstGeom>
          <a:noFill/>
          <a:ln>
            <a:noFill/>
          </a:ln>
        </p:spPr>
      </p:pic>
      <p:sp>
        <p:nvSpPr>
          <p:cNvPr id="235" name="Google Shape;235;p9"/>
          <p:cNvSpPr txBox="1"/>
          <p:nvPr/>
        </p:nvSpPr>
        <p:spPr>
          <a:xfrm>
            <a:off x="4131441" y="3879862"/>
            <a:ext cx="2160358"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dk1"/>
                </a:solidFill>
                <a:latin typeface="Arial"/>
                <a:ea typeface="Arial"/>
                <a:cs typeface="Arial"/>
                <a:sym typeface="Arial"/>
              </a:rPr>
              <a:t>Fiche 281.97 (CPAS)</a:t>
            </a:r>
            <a:endParaRPr/>
          </a:p>
        </p:txBody>
      </p:sp>
      <p:sp>
        <p:nvSpPr>
          <p:cNvPr id="236" name="Google Shape;236;p9"/>
          <p:cNvSpPr/>
          <p:nvPr/>
        </p:nvSpPr>
        <p:spPr>
          <a:xfrm>
            <a:off x="627363" y="1128052"/>
            <a:ext cx="8701694" cy="56554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pic>
        <p:nvPicPr>
          <p:cNvPr descr="Geslacht silhouet" id="237" name="Google Shape;237;p9"/>
          <p:cNvPicPr preferRelativeResize="0"/>
          <p:nvPr/>
        </p:nvPicPr>
        <p:blipFill rotWithShape="1">
          <a:blip r:embed="rId4">
            <a:alphaModFix/>
          </a:blip>
          <a:srcRect b="0" l="0" r="0" t="0"/>
          <a:stretch/>
        </p:blipFill>
        <p:spPr>
          <a:xfrm>
            <a:off x="696482" y="1162938"/>
            <a:ext cx="430140" cy="408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244" name="Google Shape;244;p10"/>
          <p:cNvSpPr/>
          <p:nvPr/>
        </p:nvSpPr>
        <p:spPr>
          <a:xfrm>
            <a:off x="650689" y="1128052"/>
            <a:ext cx="7952621"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IV - Flexi-job pour personne non pensionnée</a:t>
            </a:r>
            <a:endParaRPr/>
          </a:p>
        </p:txBody>
      </p:sp>
      <p:sp>
        <p:nvSpPr>
          <p:cNvPr id="245" name="Google Shape;245;p10"/>
          <p:cNvSpPr/>
          <p:nvPr/>
        </p:nvSpPr>
        <p:spPr>
          <a:xfrm>
            <a:off x="10002627" y="2336450"/>
            <a:ext cx="1792057" cy="1092550"/>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90000">
            <a:noAutofit/>
          </a:bodyPr>
          <a:lstStyle/>
          <a:p>
            <a:pPr indent="0" lvl="0" marL="0" marR="0" rtl="0" algn="ctr">
              <a:spcBef>
                <a:spcPts val="0"/>
              </a:spcBef>
              <a:spcAft>
                <a:spcPts val="0"/>
              </a:spcAft>
              <a:buNone/>
            </a:pPr>
            <a:r>
              <a:rPr b="1" i="0" lang="fr-BE" sz="2000" u="none" cap="none" strike="noStrike">
                <a:solidFill>
                  <a:schemeClr val="dk1"/>
                </a:solidFill>
                <a:latin typeface="Arial"/>
                <a:ea typeface="Arial"/>
                <a:cs typeface="Arial"/>
                <a:sym typeface="Arial"/>
              </a:rPr>
              <a:t>Pour les conditions </a:t>
            </a:r>
            <a:endParaRPr/>
          </a:p>
          <a:p>
            <a:pPr indent="0" lvl="0" marL="0" marR="0" rtl="0" algn="ctr">
              <a:spcBef>
                <a:spcPts val="0"/>
              </a:spcBef>
              <a:spcAft>
                <a:spcPts val="0"/>
              </a:spcAft>
              <a:buNone/>
            </a:pPr>
            <a:r>
              <a:rPr b="1" lang="fr-BE" sz="2000">
                <a:solidFill>
                  <a:schemeClr val="dk1"/>
                </a:solidFill>
                <a:latin typeface="Arial"/>
                <a:ea typeface="Arial"/>
                <a:cs typeface="Arial"/>
                <a:sym typeface="Arial"/>
              </a:rPr>
              <a:t>⇨</a:t>
            </a:r>
            <a:r>
              <a:rPr b="1" i="0" lang="fr-BE" sz="2000" u="none" cap="none" strike="noStrike">
                <a:solidFill>
                  <a:schemeClr val="dk1"/>
                </a:solidFill>
                <a:latin typeface="Arial"/>
                <a:ea typeface="Arial"/>
                <a:cs typeface="Arial"/>
                <a:sym typeface="Arial"/>
              </a:rPr>
              <a:t> SPF ONSS </a:t>
            </a:r>
            <a:endParaRPr/>
          </a:p>
        </p:txBody>
      </p:sp>
      <p:pic>
        <p:nvPicPr>
          <p:cNvPr descr="Lijn met pijl: Curve in wijzerzin silhouet" id="246" name="Google Shape;246;p10"/>
          <p:cNvPicPr preferRelativeResize="0"/>
          <p:nvPr/>
        </p:nvPicPr>
        <p:blipFill rotWithShape="1">
          <a:blip r:embed="rId3">
            <a:alphaModFix/>
          </a:blip>
          <a:srcRect b="0" l="0" r="0" t="0"/>
          <a:stretch/>
        </p:blipFill>
        <p:spPr>
          <a:xfrm rot="8327838">
            <a:off x="5717258" y="4826888"/>
            <a:ext cx="914400" cy="914400"/>
          </a:xfrm>
          <a:prstGeom prst="rect">
            <a:avLst/>
          </a:prstGeom>
          <a:noFill/>
          <a:ln>
            <a:noFill/>
          </a:ln>
        </p:spPr>
      </p:pic>
      <p:sp>
        <p:nvSpPr>
          <p:cNvPr id="247" name="Google Shape;247;p10"/>
          <p:cNvSpPr/>
          <p:nvPr/>
        </p:nvSpPr>
        <p:spPr>
          <a:xfrm>
            <a:off x="650691" y="2037867"/>
            <a:ext cx="8774109" cy="1553516"/>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Valable dans certains secteurs (par exemple : hôtel, industrie alimentaire, distribution)</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Conclusion d’un contrat-cadre avant la première occupation</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Cotisation patronale spéciale de 28 %</a:t>
            </a:r>
            <a:endParaRPr/>
          </a:p>
        </p:txBody>
      </p:sp>
      <p:sp>
        <p:nvSpPr>
          <p:cNvPr id="248" name="Google Shape;248;p10"/>
          <p:cNvSpPr txBox="1"/>
          <p:nvPr/>
        </p:nvSpPr>
        <p:spPr>
          <a:xfrm>
            <a:off x="1509471" y="5010614"/>
            <a:ext cx="42831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Déclarer la totalité au code X262</a:t>
            </a:r>
            <a:endParaRPr/>
          </a:p>
        </p:txBody>
      </p:sp>
      <p:grpSp>
        <p:nvGrpSpPr>
          <p:cNvPr id="249" name="Google Shape;249;p10"/>
          <p:cNvGrpSpPr/>
          <p:nvPr/>
        </p:nvGrpSpPr>
        <p:grpSpPr>
          <a:xfrm>
            <a:off x="738692" y="3711623"/>
            <a:ext cx="695054" cy="702000"/>
            <a:chOff x="5420031" y="1910205"/>
            <a:chExt cx="914400" cy="914400"/>
          </a:xfrm>
        </p:grpSpPr>
        <p:pic>
          <p:nvPicPr>
            <p:cNvPr descr="Lichten aan silhouet" id="250" name="Google Shape;250;p10"/>
            <p:cNvPicPr preferRelativeResize="0"/>
            <p:nvPr/>
          </p:nvPicPr>
          <p:blipFill rotWithShape="1">
            <a:blip r:embed="rId4">
              <a:alphaModFix/>
            </a:blip>
            <a:srcRect b="0" l="0" r="0" t="0"/>
            <a:stretch/>
          </p:blipFill>
          <p:spPr>
            <a:xfrm>
              <a:off x="5420031" y="1910205"/>
              <a:ext cx="914400" cy="914400"/>
            </a:xfrm>
            <a:prstGeom prst="rect">
              <a:avLst/>
            </a:prstGeom>
            <a:noFill/>
            <a:ln>
              <a:noFill/>
            </a:ln>
          </p:spPr>
        </p:pic>
        <p:pic>
          <p:nvPicPr>
            <p:cNvPr descr="Munten silhouet" id="251" name="Google Shape;251;p10"/>
            <p:cNvPicPr preferRelativeResize="0"/>
            <p:nvPr/>
          </p:nvPicPr>
          <p:blipFill rotWithShape="1">
            <a:blip r:embed="rId5">
              <a:alphaModFix/>
            </a:blip>
            <a:srcRect b="0" l="0" r="0" t="0"/>
            <a:stretch/>
          </p:blipFill>
          <p:spPr>
            <a:xfrm>
              <a:off x="5737431" y="2208155"/>
              <a:ext cx="279600" cy="279600"/>
            </a:xfrm>
            <a:prstGeom prst="rect">
              <a:avLst/>
            </a:prstGeom>
            <a:noFill/>
            <a:ln>
              <a:noFill/>
            </a:ln>
          </p:spPr>
        </p:pic>
      </p:grpSp>
      <p:pic>
        <p:nvPicPr>
          <p:cNvPr id="252" name="Google Shape;252;p10"/>
          <p:cNvPicPr preferRelativeResize="0"/>
          <p:nvPr/>
        </p:nvPicPr>
        <p:blipFill rotWithShape="1">
          <a:blip r:embed="rId6">
            <a:alphaModFix/>
          </a:blip>
          <a:srcRect b="0" l="0" r="0" t="0"/>
          <a:stretch/>
        </p:blipFill>
        <p:spPr>
          <a:xfrm>
            <a:off x="800748" y="1181304"/>
            <a:ext cx="362392" cy="360000"/>
          </a:xfrm>
          <a:prstGeom prst="rect">
            <a:avLst/>
          </a:prstGeom>
          <a:noFill/>
          <a:ln>
            <a:noFill/>
          </a:ln>
        </p:spPr>
      </p:pic>
      <p:sp>
        <p:nvSpPr>
          <p:cNvPr id="253" name="Google Shape;253;p10"/>
          <p:cNvSpPr/>
          <p:nvPr/>
        </p:nvSpPr>
        <p:spPr>
          <a:xfrm>
            <a:off x="1509471" y="3797673"/>
            <a:ext cx="9150044" cy="604641"/>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1900"/>
              <a:buFont typeface="Arial"/>
              <a:buNone/>
            </a:pPr>
            <a:r>
              <a:rPr b="0" i="0" lang="fr-BE" sz="1900" u="none" cap="none" strike="noStrike">
                <a:solidFill>
                  <a:srgbClr val="6E6E6E"/>
                </a:solidFill>
                <a:latin typeface="Arial"/>
                <a:ea typeface="Arial"/>
                <a:cs typeface="Arial"/>
                <a:sym typeface="Arial"/>
              </a:rPr>
              <a:t>Exonéré d’impôt jusqu’à </a:t>
            </a:r>
            <a:r>
              <a:rPr lang="fr-BE" sz="1900">
                <a:solidFill>
                  <a:schemeClr val="accent1"/>
                </a:solidFill>
                <a:latin typeface="Arial"/>
                <a:ea typeface="Arial"/>
                <a:cs typeface="Arial"/>
                <a:sym typeface="Arial"/>
              </a:rPr>
              <a:t>maximum</a:t>
            </a:r>
            <a:r>
              <a:rPr b="0" i="0" lang="fr-BE" sz="1900" u="none" cap="none" strike="noStrike">
                <a:solidFill>
                  <a:schemeClr val="accent1"/>
                </a:solidFill>
                <a:latin typeface="Arial"/>
                <a:ea typeface="Arial"/>
                <a:cs typeface="Arial"/>
                <a:sym typeface="Arial"/>
              </a:rPr>
              <a:t> 18.000 euros </a:t>
            </a:r>
            <a:r>
              <a:rPr b="0" i="0" lang="fr-BE" sz="1900" u="none" cap="none" strike="noStrike">
                <a:solidFill>
                  <a:srgbClr val="6E6E6E"/>
                </a:solidFill>
                <a:latin typeface="Arial"/>
                <a:ea typeface="Arial"/>
                <a:cs typeface="Arial"/>
                <a:sym typeface="Arial"/>
              </a:rPr>
              <a:t>(</a:t>
            </a:r>
            <a:r>
              <a:rPr lang="fr-BE" sz="1900">
                <a:solidFill>
                  <a:srgbClr val="6E6E6E"/>
                </a:solidFill>
                <a:latin typeface="Arial"/>
                <a:ea typeface="Arial"/>
                <a:cs typeface="Arial"/>
                <a:sym typeface="Arial"/>
              </a:rPr>
              <a:t>sur la </a:t>
            </a:r>
            <a:r>
              <a:rPr b="0" i="0" lang="fr-BE" sz="1900" u="none" cap="none" strike="noStrike">
                <a:solidFill>
                  <a:srgbClr val="6E6E6E"/>
                </a:solidFill>
                <a:latin typeface="Arial"/>
                <a:ea typeface="Arial"/>
                <a:cs typeface="Arial"/>
                <a:sym typeface="Arial"/>
              </a:rPr>
              <a:t>base annuelle)</a:t>
            </a:r>
            <a:endParaRPr/>
          </a:p>
        </p:txBody>
      </p:sp>
      <p:pic>
        <p:nvPicPr>
          <p:cNvPr id="254" name="Google Shape;254;p10"/>
          <p:cNvPicPr preferRelativeResize="0"/>
          <p:nvPr/>
        </p:nvPicPr>
        <p:blipFill rotWithShape="1">
          <a:blip r:embed="rId7">
            <a:alphaModFix/>
          </a:blip>
          <a:srcRect b="0" l="0" r="0" t="0"/>
          <a:stretch/>
        </p:blipFill>
        <p:spPr>
          <a:xfrm>
            <a:off x="650690" y="5676696"/>
            <a:ext cx="10008825" cy="405265"/>
          </a:xfrm>
          <a:prstGeom prst="rect">
            <a:avLst/>
          </a:prstGeom>
          <a:noFill/>
          <a:ln cap="flat" cmpd="sng" w="9525">
            <a:solidFill>
              <a:schemeClr val="dk1"/>
            </a:solidFill>
            <a:prstDash val="solid"/>
            <a:round/>
            <a:headEnd len="sm" w="sm" type="none"/>
            <a:tailEnd len="sm" w="sm" type="none"/>
          </a:ln>
        </p:spPr>
      </p:pic>
      <p:sp>
        <p:nvSpPr>
          <p:cNvPr id="255" name="Google Shape;255;p10"/>
          <p:cNvSpPr txBox="1"/>
          <p:nvPr/>
        </p:nvSpPr>
        <p:spPr>
          <a:xfrm>
            <a:off x="1509471" y="4618006"/>
            <a:ext cx="41060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Voir fiche de revenus 281.10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262" name="Google Shape;262;p11"/>
          <p:cNvSpPr/>
          <p:nvPr/>
        </p:nvSpPr>
        <p:spPr>
          <a:xfrm>
            <a:off x="650690" y="1128052"/>
            <a:ext cx="8232053"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IV - Les pensionnés dans le secteur des soins </a:t>
            </a:r>
            <a:endParaRPr/>
          </a:p>
        </p:txBody>
      </p:sp>
      <p:grpSp>
        <p:nvGrpSpPr>
          <p:cNvPr id="263" name="Google Shape;263;p11"/>
          <p:cNvGrpSpPr/>
          <p:nvPr/>
        </p:nvGrpSpPr>
        <p:grpSpPr>
          <a:xfrm>
            <a:off x="752621" y="2640658"/>
            <a:ext cx="695054" cy="702000"/>
            <a:chOff x="5420031" y="1910205"/>
            <a:chExt cx="914400" cy="914400"/>
          </a:xfrm>
        </p:grpSpPr>
        <p:pic>
          <p:nvPicPr>
            <p:cNvPr descr="Lichten aan silhouet" id="264" name="Google Shape;264;p11"/>
            <p:cNvPicPr preferRelativeResize="0"/>
            <p:nvPr/>
          </p:nvPicPr>
          <p:blipFill rotWithShape="1">
            <a:blip r:embed="rId3">
              <a:alphaModFix/>
            </a:blip>
            <a:srcRect b="0" l="0" r="0" t="0"/>
            <a:stretch/>
          </p:blipFill>
          <p:spPr>
            <a:xfrm>
              <a:off x="5420031" y="1910205"/>
              <a:ext cx="914400" cy="914400"/>
            </a:xfrm>
            <a:prstGeom prst="rect">
              <a:avLst/>
            </a:prstGeom>
            <a:noFill/>
            <a:ln>
              <a:noFill/>
            </a:ln>
          </p:spPr>
        </p:pic>
        <p:pic>
          <p:nvPicPr>
            <p:cNvPr descr="Munten silhouet" id="265" name="Google Shape;265;p11"/>
            <p:cNvPicPr preferRelativeResize="0"/>
            <p:nvPr/>
          </p:nvPicPr>
          <p:blipFill rotWithShape="1">
            <a:blip r:embed="rId4">
              <a:alphaModFix/>
            </a:blip>
            <a:srcRect b="0" l="0" r="0" t="0"/>
            <a:stretch/>
          </p:blipFill>
          <p:spPr>
            <a:xfrm>
              <a:off x="5737431" y="2208155"/>
              <a:ext cx="279600" cy="279600"/>
            </a:xfrm>
            <a:prstGeom prst="rect">
              <a:avLst/>
            </a:prstGeom>
            <a:noFill/>
            <a:ln>
              <a:noFill/>
            </a:ln>
          </p:spPr>
        </p:pic>
      </p:grpSp>
      <p:pic>
        <p:nvPicPr>
          <p:cNvPr id="266" name="Google Shape;266;p11"/>
          <p:cNvPicPr preferRelativeResize="0"/>
          <p:nvPr/>
        </p:nvPicPr>
        <p:blipFill rotWithShape="1">
          <a:blip r:embed="rId5">
            <a:alphaModFix/>
          </a:blip>
          <a:srcRect b="0" l="0" r="0" t="0"/>
          <a:stretch/>
        </p:blipFill>
        <p:spPr>
          <a:xfrm>
            <a:off x="800748" y="1181304"/>
            <a:ext cx="362392" cy="360000"/>
          </a:xfrm>
          <a:prstGeom prst="rect">
            <a:avLst/>
          </a:prstGeom>
          <a:noFill/>
          <a:ln>
            <a:noFill/>
          </a:ln>
        </p:spPr>
      </p:pic>
      <p:sp>
        <p:nvSpPr>
          <p:cNvPr id="267" name="Google Shape;267;p11"/>
          <p:cNvSpPr/>
          <p:nvPr/>
        </p:nvSpPr>
        <p:spPr>
          <a:xfrm>
            <a:off x="1516022" y="2197266"/>
            <a:ext cx="10264833" cy="1098229"/>
          </a:xfrm>
          <a:prstGeom prst="rect">
            <a:avLst/>
          </a:prstGeom>
          <a:solidFill>
            <a:srgbClr val="02C29F">
              <a:alpha val="10196"/>
            </a:srgbClr>
          </a:solidFill>
          <a:ln>
            <a:noFill/>
          </a:ln>
        </p:spPr>
        <p:txBody>
          <a:bodyPr anchorCtr="0" anchor="t"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1900"/>
              <a:buFont typeface="Arial"/>
              <a:buChar char="•"/>
            </a:pPr>
            <a:r>
              <a:rPr b="0" i="0" lang="fr-BE" sz="1900" u="none" cap="none" strike="noStrike">
                <a:solidFill>
                  <a:srgbClr val="6E6E6E"/>
                </a:solidFill>
                <a:latin typeface="Arial"/>
                <a:ea typeface="Arial"/>
                <a:cs typeface="Arial"/>
                <a:sym typeface="Arial"/>
              </a:rPr>
              <a:t>Le </a:t>
            </a:r>
            <a:r>
              <a:rPr b="0" i="0" lang="fr-BE" sz="1900" u="none" cap="none" strike="noStrike">
                <a:solidFill>
                  <a:schemeClr val="accent1"/>
                </a:solidFill>
                <a:latin typeface="Arial"/>
                <a:ea typeface="Arial"/>
                <a:cs typeface="Arial"/>
                <a:sym typeface="Arial"/>
              </a:rPr>
              <a:t>régime </a:t>
            </a:r>
            <a:r>
              <a:rPr b="0" i="0" lang="fr-BE" sz="1900" u="none" cap="none" strike="noStrike">
                <a:solidFill>
                  <a:srgbClr val="6E6E6E"/>
                </a:solidFill>
                <a:latin typeface="Arial"/>
                <a:ea typeface="Arial"/>
                <a:cs typeface="Arial"/>
                <a:sym typeface="Arial"/>
              </a:rPr>
              <a:t>qui permet d'imposer distinctement </a:t>
            </a:r>
            <a:r>
              <a:rPr b="0" i="0" lang="fr-BE" sz="1900" u="none" cap="none" strike="noStrike">
                <a:solidFill>
                  <a:schemeClr val="accent1"/>
                </a:solidFill>
                <a:latin typeface="Arial"/>
                <a:ea typeface="Arial"/>
                <a:cs typeface="Arial"/>
                <a:sym typeface="Arial"/>
              </a:rPr>
              <a:t>à 33 % </a:t>
            </a:r>
            <a:r>
              <a:rPr b="0" i="0" lang="fr-BE" sz="1900" u="none" cap="none" strike="noStrike">
                <a:solidFill>
                  <a:srgbClr val="6E6E6E"/>
                </a:solidFill>
                <a:latin typeface="Arial"/>
                <a:ea typeface="Arial"/>
                <a:cs typeface="Arial"/>
                <a:sym typeface="Arial"/>
              </a:rPr>
              <a:t>les revenus des pensionnés qui reprennent le travail dans les soins est </a:t>
            </a:r>
            <a:r>
              <a:rPr b="0" i="0" lang="fr-BE" sz="1900" u="none" cap="none" strike="noStrike">
                <a:solidFill>
                  <a:schemeClr val="accent1"/>
                </a:solidFill>
                <a:latin typeface="Arial"/>
                <a:ea typeface="Arial"/>
                <a:cs typeface="Arial"/>
                <a:sym typeface="Arial"/>
              </a:rPr>
              <a:t>prolongé d'un an</a:t>
            </a:r>
            <a:r>
              <a:rPr b="0" i="0" lang="fr-BE" sz="1900" u="none" cap="none" strike="noStrike">
                <a:solidFill>
                  <a:srgbClr val="6E6E6E"/>
                </a:solidFill>
                <a:latin typeface="Arial"/>
                <a:ea typeface="Arial"/>
                <a:cs typeface="Arial"/>
                <a:sym typeface="Arial"/>
              </a:rPr>
              <a:t>, </a:t>
            </a:r>
            <a:r>
              <a:rPr b="1" i="0" lang="fr-BE" sz="1900" u="none" cap="none" strike="noStrike">
                <a:solidFill>
                  <a:srgbClr val="004EA2"/>
                </a:solidFill>
                <a:latin typeface="Arial"/>
                <a:ea typeface="Arial"/>
                <a:cs typeface="Arial"/>
                <a:sym typeface="Arial"/>
              </a:rPr>
              <a:t>jusqu'au 31 décembre 2026. </a:t>
            </a:r>
            <a:endParaRPr/>
          </a:p>
          <a:p>
            <a:pPr indent="-342900" lvl="0" marL="342900" marR="0" rtl="0" algn="l">
              <a:lnSpc>
                <a:spcPct val="100000"/>
              </a:lnSpc>
              <a:spcBef>
                <a:spcPts val="0"/>
              </a:spcBef>
              <a:spcAft>
                <a:spcPts val="0"/>
              </a:spcAft>
              <a:buClr>
                <a:srgbClr val="6E6E6E"/>
              </a:buClr>
              <a:buSzPts val="1900"/>
              <a:buFont typeface="Arial"/>
              <a:buChar char="•"/>
            </a:pPr>
            <a:r>
              <a:rPr b="0" i="0" lang="fr-BE" sz="1900" u="none" cap="none" strike="noStrike">
                <a:solidFill>
                  <a:srgbClr val="6E6E6E"/>
                </a:solidFill>
                <a:latin typeface="Arial"/>
                <a:ea typeface="Arial"/>
                <a:cs typeface="Arial"/>
                <a:sym typeface="Arial"/>
              </a:rPr>
              <a:t>Les codes 1263/2263 restent bien présents au </a:t>
            </a:r>
            <a:r>
              <a:rPr b="0" i="0" lang="fr-BE" sz="1900" u="none" cap="none" strike="noStrike">
                <a:solidFill>
                  <a:schemeClr val="accent1"/>
                </a:solidFill>
                <a:latin typeface="Arial"/>
                <a:ea typeface="Arial"/>
                <a:cs typeface="Arial"/>
                <a:sym typeface="Arial"/>
              </a:rPr>
              <a:t>cadre IV</a:t>
            </a:r>
            <a:r>
              <a:rPr b="0" i="0" lang="fr-BE" sz="1900" u="none" cap="none" strike="noStrike">
                <a:solidFill>
                  <a:srgbClr val="6E6E6E"/>
                </a:solidFill>
                <a:latin typeface="Arial"/>
                <a:ea typeface="Arial"/>
                <a:cs typeface="Arial"/>
                <a:sym typeface="Arial"/>
              </a:rPr>
              <a:t>.</a:t>
            </a:r>
            <a:endParaRPr/>
          </a:p>
        </p:txBody>
      </p:sp>
      <p:pic>
        <p:nvPicPr>
          <p:cNvPr id="268" name="Google Shape;268;p11"/>
          <p:cNvPicPr preferRelativeResize="0"/>
          <p:nvPr/>
        </p:nvPicPr>
        <p:blipFill rotWithShape="1">
          <a:blip r:embed="rId6">
            <a:alphaModFix/>
          </a:blip>
          <a:srcRect b="0" l="0" r="0" t="0"/>
          <a:stretch/>
        </p:blipFill>
        <p:spPr>
          <a:xfrm>
            <a:off x="1338400" y="5384110"/>
            <a:ext cx="10451794" cy="407477"/>
          </a:xfrm>
          <a:prstGeom prst="rect">
            <a:avLst/>
          </a:prstGeom>
          <a:noFill/>
          <a:ln cap="flat" cmpd="sng" w="9525">
            <a:solidFill>
              <a:schemeClr val="accent1"/>
            </a:solidFill>
            <a:prstDash val="solid"/>
            <a:round/>
            <a:headEnd len="sm" w="sm" type="none"/>
            <a:tailEnd len="sm" w="sm" type="none"/>
          </a:ln>
        </p:spPr>
      </p:pic>
      <p:pic>
        <p:nvPicPr>
          <p:cNvPr descr="Lijn met pijl: Curve in wijzerzin silhouet" id="269" name="Google Shape;269;p11"/>
          <p:cNvPicPr preferRelativeResize="0"/>
          <p:nvPr/>
        </p:nvPicPr>
        <p:blipFill rotWithShape="1">
          <a:blip r:embed="rId7">
            <a:alphaModFix/>
          </a:blip>
          <a:srcRect b="0" l="0" r="0" t="0"/>
          <a:stretch/>
        </p:blipFill>
        <p:spPr>
          <a:xfrm rot="8327838">
            <a:off x="7360185" y="3772072"/>
            <a:ext cx="1028700" cy="1043940"/>
          </a:xfrm>
          <a:prstGeom prst="rect">
            <a:avLst/>
          </a:prstGeom>
          <a:noFill/>
          <a:ln>
            <a:noFill/>
          </a:ln>
        </p:spPr>
      </p:pic>
      <p:sp>
        <p:nvSpPr>
          <p:cNvPr id="270" name="Google Shape;270;p11"/>
          <p:cNvSpPr txBox="1"/>
          <p:nvPr/>
        </p:nvSpPr>
        <p:spPr>
          <a:xfrm>
            <a:off x="2385002" y="4715983"/>
            <a:ext cx="72102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BE" sz="1800">
                <a:solidFill>
                  <a:schemeClr val="lt1"/>
                </a:solidFill>
                <a:highlight>
                  <a:srgbClr val="004EA2"/>
                </a:highlight>
                <a:latin typeface="Arial"/>
                <a:ea typeface="Arial"/>
                <a:cs typeface="Arial"/>
                <a:sym typeface="Arial"/>
              </a:rPr>
              <a:t>Déclaration des revenus perçus par ces pensionnés au code: x263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2"/>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277" name="Google Shape;277;p12"/>
          <p:cNvSpPr/>
          <p:nvPr/>
        </p:nvSpPr>
        <p:spPr>
          <a:xfrm>
            <a:off x="650690" y="1128052"/>
            <a:ext cx="10226694"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IV - Heures supplémentaires volontaires - Heures de relance</a:t>
            </a:r>
            <a:endParaRPr/>
          </a:p>
        </p:txBody>
      </p:sp>
      <p:sp>
        <p:nvSpPr>
          <p:cNvPr id="278" name="Google Shape;278;p12"/>
          <p:cNvSpPr/>
          <p:nvPr/>
        </p:nvSpPr>
        <p:spPr>
          <a:xfrm>
            <a:off x="650690" y="1668804"/>
            <a:ext cx="10718717" cy="572974"/>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Les employés peuvent prester chaque année un nombre déterminé d’heures supplémentaires volontaires</a:t>
            </a:r>
            <a:endParaRPr/>
          </a:p>
        </p:txBody>
      </p:sp>
      <p:grpSp>
        <p:nvGrpSpPr>
          <p:cNvPr id="279" name="Google Shape;279;p12"/>
          <p:cNvGrpSpPr/>
          <p:nvPr/>
        </p:nvGrpSpPr>
        <p:grpSpPr>
          <a:xfrm>
            <a:off x="-44364" y="4838196"/>
            <a:ext cx="695054" cy="702000"/>
            <a:chOff x="5420031" y="1910205"/>
            <a:chExt cx="914400" cy="914400"/>
          </a:xfrm>
        </p:grpSpPr>
        <p:pic>
          <p:nvPicPr>
            <p:cNvPr descr="Lichten aan silhouet" id="280" name="Google Shape;280;p12"/>
            <p:cNvPicPr preferRelativeResize="0"/>
            <p:nvPr/>
          </p:nvPicPr>
          <p:blipFill rotWithShape="1">
            <a:blip r:embed="rId3">
              <a:alphaModFix/>
            </a:blip>
            <a:srcRect b="0" l="0" r="0" t="0"/>
            <a:stretch/>
          </p:blipFill>
          <p:spPr>
            <a:xfrm>
              <a:off x="5420031" y="1910205"/>
              <a:ext cx="914400" cy="914400"/>
            </a:xfrm>
            <a:prstGeom prst="rect">
              <a:avLst/>
            </a:prstGeom>
            <a:noFill/>
            <a:ln>
              <a:noFill/>
            </a:ln>
          </p:spPr>
        </p:pic>
        <p:pic>
          <p:nvPicPr>
            <p:cNvPr descr="Munten silhouet" id="281" name="Google Shape;281;p12"/>
            <p:cNvPicPr preferRelativeResize="0"/>
            <p:nvPr/>
          </p:nvPicPr>
          <p:blipFill rotWithShape="1">
            <a:blip r:embed="rId4">
              <a:alphaModFix/>
            </a:blip>
            <a:srcRect b="0" l="0" r="0" t="0"/>
            <a:stretch/>
          </p:blipFill>
          <p:spPr>
            <a:xfrm>
              <a:off x="5737431" y="2208155"/>
              <a:ext cx="279600" cy="279600"/>
            </a:xfrm>
            <a:prstGeom prst="rect">
              <a:avLst/>
            </a:prstGeom>
            <a:noFill/>
            <a:ln>
              <a:noFill/>
            </a:ln>
          </p:spPr>
        </p:pic>
      </p:grpSp>
      <p:pic>
        <p:nvPicPr>
          <p:cNvPr id="282" name="Google Shape;282;p12"/>
          <p:cNvPicPr preferRelativeResize="0"/>
          <p:nvPr/>
        </p:nvPicPr>
        <p:blipFill rotWithShape="1">
          <a:blip r:embed="rId5">
            <a:alphaModFix/>
          </a:blip>
          <a:srcRect b="0" l="0" r="0" t="0"/>
          <a:stretch/>
        </p:blipFill>
        <p:spPr>
          <a:xfrm>
            <a:off x="800748" y="1181304"/>
            <a:ext cx="362392" cy="360000"/>
          </a:xfrm>
          <a:prstGeom prst="rect">
            <a:avLst/>
          </a:prstGeom>
          <a:noFill/>
          <a:ln>
            <a:noFill/>
          </a:ln>
        </p:spPr>
      </p:pic>
      <p:sp>
        <p:nvSpPr>
          <p:cNvPr id="283" name="Google Shape;283;p12"/>
          <p:cNvSpPr/>
          <p:nvPr/>
        </p:nvSpPr>
        <p:spPr>
          <a:xfrm>
            <a:off x="563357" y="3983366"/>
            <a:ext cx="11446058" cy="2596450"/>
          </a:xfrm>
          <a:prstGeom prst="rect">
            <a:avLst/>
          </a:prstGeom>
          <a:solidFill>
            <a:srgbClr val="02C29F">
              <a:alpha val="10196"/>
            </a:srgbClr>
          </a:solidFill>
          <a:ln>
            <a:noFill/>
          </a:ln>
        </p:spPr>
        <p:txBody>
          <a:bodyPr anchorCtr="0" anchor="t"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1900"/>
              <a:buFont typeface="Arial"/>
              <a:buChar char="•"/>
            </a:pPr>
            <a:r>
              <a:rPr b="0" i="0" lang="fr-BE" sz="1900" u="none" cap="none" strike="noStrike">
                <a:solidFill>
                  <a:srgbClr val="6E6E6E"/>
                </a:solidFill>
                <a:latin typeface="Arial"/>
                <a:ea typeface="Arial"/>
                <a:cs typeface="Arial"/>
                <a:sym typeface="Arial"/>
              </a:rPr>
              <a:t>Prolongation jusqu’au 31.12.2025 de l’exonération de </a:t>
            </a:r>
            <a:r>
              <a:rPr b="0" i="0" lang="fr-BE" sz="1900" u="none" cap="none" strike="noStrike">
                <a:solidFill>
                  <a:schemeClr val="accent1"/>
                </a:solidFill>
                <a:latin typeface="Arial"/>
                <a:ea typeface="Arial"/>
                <a:cs typeface="Arial"/>
                <a:sym typeface="Arial"/>
              </a:rPr>
              <a:t>120 heures supplémentaires </a:t>
            </a:r>
            <a:r>
              <a:rPr b="0" i="0" lang="fr-BE" sz="1900" u="none" cap="none" strike="noStrike">
                <a:solidFill>
                  <a:srgbClr val="6E6E6E"/>
                </a:solidFill>
                <a:latin typeface="Arial"/>
                <a:ea typeface="Arial"/>
                <a:cs typeface="Arial"/>
                <a:sym typeface="Arial"/>
              </a:rPr>
              <a:t>dans le cadre de la relance (en plus du contingent de base de 100 heures) : Pas de cotisations sociales </a:t>
            </a:r>
            <a:r>
              <a:rPr lang="fr-BE" sz="1900">
                <a:solidFill>
                  <a:srgbClr val="6E6E6E"/>
                </a:solidFill>
                <a:latin typeface="Arial"/>
                <a:ea typeface="Arial"/>
                <a:cs typeface="Arial"/>
                <a:sym typeface="Arial"/>
              </a:rPr>
              <a:t>ni </a:t>
            </a:r>
            <a:r>
              <a:rPr b="0" i="0" lang="fr-BE" sz="1900" u="none" cap="none" strike="noStrike">
                <a:solidFill>
                  <a:srgbClr val="6E6E6E"/>
                </a:solidFill>
                <a:latin typeface="Arial"/>
                <a:ea typeface="Arial"/>
                <a:cs typeface="Arial"/>
                <a:sym typeface="Arial"/>
              </a:rPr>
              <a:t>d’impôt sur le revenu</a:t>
            </a:r>
            <a:endParaRPr/>
          </a:p>
          <a:p>
            <a:pPr indent="-342900" lvl="0" marL="342900" marR="0" rtl="0" algn="l">
              <a:lnSpc>
                <a:spcPct val="100000"/>
              </a:lnSpc>
              <a:spcBef>
                <a:spcPts val="0"/>
              </a:spcBef>
              <a:spcAft>
                <a:spcPts val="0"/>
              </a:spcAft>
              <a:buClr>
                <a:srgbClr val="6E6E6E"/>
              </a:buClr>
              <a:buSzPts val="1900"/>
              <a:buFont typeface="Arial"/>
              <a:buChar char="•"/>
            </a:pPr>
            <a:r>
              <a:rPr b="0" i="0" lang="fr-BE" sz="1900" u="none" cap="none" strike="noStrike">
                <a:solidFill>
                  <a:srgbClr val="6E6E6E"/>
                </a:solidFill>
                <a:latin typeface="Arial"/>
                <a:ea typeface="Arial"/>
                <a:cs typeface="Arial"/>
                <a:sym typeface="Arial"/>
              </a:rPr>
              <a:t>L’exonération encore non utilisée pour les heures supplémentaires prestées sans supplément entre le 01.07.2023 et le 31.12.2023, ainsi que celles prestées en 2024</a:t>
            </a:r>
            <a:r>
              <a:rPr lang="fr-BE" sz="1900">
                <a:solidFill>
                  <a:srgbClr val="6E6E6E"/>
                </a:solidFill>
                <a:latin typeface="Arial"/>
                <a:ea typeface="Arial"/>
                <a:cs typeface="Arial"/>
                <a:sym typeface="Arial"/>
              </a:rPr>
              <a:t>, </a:t>
            </a:r>
            <a:r>
              <a:rPr b="0" i="0" lang="fr-BE" sz="1900" u="none" cap="none" strike="noStrike">
                <a:solidFill>
                  <a:srgbClr val="6E6E6E"/>
                </a:solidFill>
                <a:latin typeface="Arial"/>
                <a:ea typeface="Arial"/>
                <a:cs typeface="Arial"/>
                <a:sym typeface="Arial"/>
              </a:rPr>
              <a:t>mais payées seulement en 2025, peut encore être demandée via les rubriques </a:t>
            </a:r>
            <a:r>
              <a:rPr b="0" i="0" lang="fr-BE" sz="1900" u="none" cap="none" strike="noStrike">
                <a:solidFill>
                  <a:schemeClr val="accent1"/>
                </a:solidFill>
                <a:latin typeface="Arial"/>
                <a:ea typeface="Arial"/>
                <a:cs typeface="Arial"/>
                <a:sym typeface="Arial"/>
              </a:rPr>
              <a:t>13.b) </a:t>
            </a:r>
            <a:r>
              <a:rPr b="0" i="0" lang="fr-BE" sz="1900" u="none" cap="none" strike="noStrike">
                <a:solidFill>
                  <a:schemeClr val="dk1"/>
                </a:solidFill>
                <a:latin typeface="Arial"/>
                <a:ea typeface="Arial"/>
                <a:cs typeface="Arial"/>
                <a:sym typeface="Arial"/>
              </a:rPr>
              <a:t>et</a:t>
            </a:r>
            <a:r>
              <a:rPr b="0" i="0" lang="fr-BE" sz="1900" u="none" cap="none" strike="noStrike">
                <a:solidFill>
                  <a:schemeClr val="accent1"/>
                </a:solidFill>
                <a:latin typeface="Arial"/>
                <a:ea typeface="Arial"/>
                <a:cs typeface="Arial"/>
                <a:sym typeface="Arial"/>
              </a:rPr>
              <a:t> 13.c).</a:t>
            </a:r>
            <a:endParaRPr/>
          </a:p>
          <a:p>
            <a:pPr indent="-342900" lvl="0" marL="342900" marR="0" rtl="0" algn="l">
              <a:lnSpc>
                <a:spcPct val="100000"/>
              </a:lnSpc>
              <a:spcBef>
                <a:spcPts val="0"/>
              </a:spcBef>
              <a:spcAft>
                <a:spcPts val="0"/>
              </a:spcAft>
              <a:buClr>
                <a:srgbClr val="6E6E6E"/>
              </a:buClr>
              <a:buSzPts val="1900"/>
              <a:buFont typeface="Arial"/>
              <a:buChar char="•"/>
            </a:pPr>
            <a:r>
              <a:rPr b="0" i="0" lang="fr-BE" sz="1900" u="none" cap="none" strike="noStrike">
                <a:solidFill>
                  <a:srgbClr val="6E6E6E"/>
                </a:solidFill>
                <a:latin typeface="Arial"/>
                <a:ea typeface="Arial"/>
                <a:cs typeface="Arial"/>
                <a:sym typeface="Arial"/>
              </a:rPr>
              <a:t>Étant donné que l’exonération relative aux heures supplémentaires sans supplément est limitée aux rémunérations payées au plus tard à la fin de la 2</a:t>
            </a:r>
            <a:r>
              <a:rPr b="0" baseline="30000" i="0" lang="fr-BE" sz="1900" u="none" cap="none" strike="noStrike">
                <a:solidFill>
                  <a:srgbClr val="6E6E6E"/>
                </a:solidFill>
                <a:latin typeface="Arial"/>
                <a:ea typeface="Arial"/>
                <a:cs typeface="Arial"/>
                <a:sym typeface="Arial"/>
              </a:rPr>
              <a:t>e</a:t>
            </a:r>
            <a:r>
              <a:rPr b="0" i="0" lang="fr-BE" sz="1900" u="none" cap="none" strike="noStrike">
                <a:solidFill>
                  <a:srgbClr val="6E6E6E"/>
                </a:solidFill>
                <a:latin typeface="Arial"/>
                <a:ea typeface="Arial"/>
                <a:cs typeface="Arial"/>
                <a:sym typeface="Arial"/>
              </a:rPr>
              <a:t> année civile suivant celle au cours de laquelle les heures supplémentaires ont été prestées, </a:t>
            </a:r>
            <a:r>
              <a:rPr b="0" i="0" lang="fr-BE" sz="1900" u="none" cap="none" strike="noStrike">
                <a:solidFill>
                  <a:schemeClr val="accent1"/>
                </a:solidFill>
                <a:latin typeface="Arial"/>
                <a:ea typeface="Arial"/>
                <a:cs typeface="Arial"/>
                <a:sym typeface="Arial"/>
              </a:rPr>
              <a:t>aucun report du contingent restant de 2022 n’est possible</a:t>
            </a:r>
            <a:r>
              <a:rPr b="0" i="0" lang="fr-BE" sz="1900" u="none" cap="none" strike="noStrike">
                <a:solidFill>
                  <a:srgbClr val="6E6E6E"/>
                </a:solidFill>
                <a:latin typeface="Arial"/>
                <a:ea typeface="Arial"/>
                <a:cs typeface="Arial"/>
                <a:sym typeface="Arial"/>
              </a:rPr>
              <a:t>. </a:t>
            </a:r>
            <a:endParaRPr/>
          </a:p>
        </p:txBody>
      </p:sp>
      <p:pic>
        <p:nvPicPr>
          <p:cNvPr id="284" name="Google Shape;284;p12"/>
          <p:cNvPicPr preferRelativeResize="0"/>
          <p:nvPr/>
        </p:nvPicPr>
        <p:blipFill rotWithShape="1">
          <a:blip r:embed="rId6">
            <a:alphaModFix/>
          </a:blip>
          <a:srcRect b="0" l="0" r="0" t="0"/>
          <a:stretch/>
        </p:blipFill>
        <p:spPr>
          <a:xfrm>
            <a:off x="2622015" y="1990166"/>
            <a:ext cx="8170843" cy="19278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3"/>
          <p:cNvPicPr preferRelativeResize="0"/>
          <p:nvPr/>
        </p:nvPicPr>
        <p:blipFill rotWithShape="1">
          <a:blip r:embed="rId3">
            <a:alphaModFix/>
          </a:blip>
          <a:srcRect b="0" l="0" r="0" t="0"/>
          <a:stretch/>
        </p:blipFill>
        <p:spPr>
          <a:xfrm>
            <a:off x="650689" y="4717134"/>
            <a:ext cx="11011121" cy="472062"/>
          </a:xfrm>
          <a:prstGeom prst="rect">
            <a:avLst/>
          </a:prstGeom>
          <a:noFill/>
          <a:ln cap="flat" cmpd="sng" w="9525">
            <a:solidFill>
              <a:srgbClr val="373737">
                <a:alpha val="25882"/>
              </a:srgbClr>
            </a:solidFill>
            <a:prstDash val="solid"/>
            <a:round/>
            <a:headEnd len="sm" w="sm" type="none"/>
            <a:tailEnd len="sm" w="sm" type="none"/>
          </a:ln>
        </p:spPr>
      </p:pic>
      <p:sp>
        <p:nvSpPr>
          <p:cNvPr id="291" name="Google Shape;291;p1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292" name="Google Shape;292;p13"/>
          <p:cNvSpPr/>
          <p:nvPr/>
        </p:nvSpPr>
        <p:spPr>
          <a:xfrm>
            <a:off x="650689" y="1128052"/>
            <a:ext cx="11071258" cy="59783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b="0" i="0" lang="fr-BE" sz="2200" u="none" cap="none" strike="noStrike">
                <a:solidFill>
                  <a:srgbClr val="FFFFFF"/>
                </a:solidFill>
                <a:latin typeface="Arial"/>
                <a:ea typeface="Arial"/>
                <a:cs typeface="Arial"/>
                <a:sym typeface="Arial"/>
              </a:rPr>
              <a:t>CADRE IV - </a:t>
            </a:r>
            <a:r>
              <a:rPr lang="fr-BE" sz="2400">
                <a:solidFill>
                  <a:schemeClr val="lt1"/>
                </a:solidFill>
                <a:latin typeface="Arial"/>
                <a:ea typeface="Arial"/>
                <a:cs typeface="Arial"/>
                <a:sym typeface="Arial"/>
              </a:rPr>
              <a:t>Prime pouvoir d’achat qui entre en ligne de compte pour l’exonération </a:t>
            </a:r>
            <a:endParaRPr b="0" i="0" sz="2200" u="none" cap="none" strike="noStrike">
              <a:solidFill>
                <a:srgbClr val="FFFFFF"/>
              </a:solidFill>
              <a:latin typeface="Arial"/>
              <a:ea typeface="Arial"/>
              <a:cs typeface="Arial"/>
              <a:sym typeface="Arial"/>
            </a:endParaRPr>
          </a:p>
        </p:txBody>
      </p:sp>
      <p:sp>
        <p:nvSpPr>
          <p:cNvPr id="293" name="Google Shape;293;p13"/>
          <p:cNvSpPr/>
          <p:nvPr/>
        </p:nvSpPr>
        <p:spPr>
          <a:xfrm>
            <a:off x="650689" y="2011552"/>
            <a:ext cx="10718717" cy="2220150"/>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Cette prime, d’un montant </a:t>
            </a:r>
            <a:r>
              <a:rPr b="0" i="0" lang="fr-BE" sz="2000" u="none" cap="none" strike="noStrike">
                <a:solidFill>
                  <a:schemeClr val="accent1"/>
                </a:solidFill>
                <a:latin typeface="Arial"/>
                <a:ea typeface="Arial"/>
                <a:cs typeface="Arial"/>
                <a:sym typeface="Arial"/>
              </a:rPr>
              <a:t>maximum de 750 euros</a:t>
            </a:r>
            <a:r>
              <a:rPr b="0" i="0" lang="fr-BE" sz="2000" u="none" cap="none" strike="noStrike">
                <a:solidFill>
                  <a:srgbClr val="6E6E6E"/>
                </a:solidFill>
                <a:latin typeface="Arial"/>
                <a:ea typeface="Arial"/>
                <a:cs typeface="Arial"/>
                <a:sym typeface="Arial"/>
              </a:rPr>
              <a:t>, pouvait être accordée et payée par les employeurs en 2023 et 2024.</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Cette prime ne pouvait </a:t>
            </a:r>
            <a:r>
              <a:rPr b="0" i="0" lang="fr-BE" sz="2000" u="none" cap="none" strike="noStrike">
                <a:solidFill>
                  <a:schemeClr val="accent1"/>
                </a:solidFill>
                <a:latin typeface="Arial"/>
                <a:ea typeface="Arial"/>
                <a:cs typeface="Arial"/>
                <a:sym typeface="Arial"/>
              </a:rPr>
              <a:t>plus être octroyée </a:t>
            </a:r>
            <a:r>
              <a:rPr b="0" i="0" lang="fr-BE" sz="2000" u="none" cap="none" strike="noStrike">
                <a:solidFill>
                  <a:srgbClr val="6E6E6E"/>
                </a:solidFill>
                <a:latin typeface="Arial"/>
                <a:ea typeface="Arial"/>
                <a:cs typeface="Arial"/>
                <a:sym typeface="Arial"/>
              </a:rPr>
              <a:t>en 2025.</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Par conséquent, ce code d’exonération disparaît de la déclaration.</a:t>
            </a:r>
            <a:endParaRPr b="0" i="0" sz="2000" u="none" cap="none" strike="noStrike">
              <a:solidFill>
                <a:srgbClr val="6E6E6E"/>
              </a:solidFill>
              <a:latin typeface="Arial"/>
              <a:ea typeface="Arial"/>
              <a:cs typeface="Arial"/>
              <a:sym typeface="Arial"/>
            </a:endParaRPr>
          </a:p>
        </p:txBody>
      </p:sp>
      <p:pic>
        <p:nvPicPr>
          <p:cNvPr descr="Lijn met pijl: Curve in wijzerzin silhouet" id="294" name="Google Shape;294;p13"/>
          <p:cNvPicPr preferRelativeResize="0"/>
          <p:nvPr/>
        </p:nvPicPr>
        <p:blipFill rotWithShape="1">
          <a:blip r:embed="rId4">
            <a:alphaModFix/>
          </a:blip>
          <a:srcRect b="0" l="0" r="0" t="0"/>
          <a:stretch/>
        </p:blipFill>
        <p:spPr>
          <a:xfrm rot="9025536">
            <a:off x="5729117" y="3679455"/>
            <a:ext cx="914400" cy="914400"/>
          </a:xfrm>
          <a:prstGeom prst="rect">
            <a:avLst/>
          </a:prstGeom>
          <a:noFill/>
          <a:ln>
            <a:noFill/>
          </a:ln>
        </p:spPr>
      </p:pic>
      <p:pic>
        <p:nvPicPr>
          <p:cNvPr descr="Sluiten met effen opvulling" id="295" name="Google Shape;295;p13"/>
          <p:cNvPicPr preferRelativeResize="0"/>
          <p:nvPr/>
        </p:nvPicPr>
        <p:blipFill rotWithShape="1">
          <a:blip r:embed="rId5">
            <a:alphaModFix/>
          </a:blip>
          <a:srcRect b="0" l="0" r="0" t="0"/>
          <a:stretch/>
        </p:blipFill>
        <p:spPr>
          <a:xfrm>
            <a:off x="6096000" y="4517369"/>
            <a:ext cx="914400" cy="914400"/>
          </a:xfrm>
          <a:prstGeom prst="rect">
            <a:avLst/>
          </a:prstGeom>
          <a:noFill/>
          <a:ln>
            <a:noFill/>
          </a:ln>
        </p:spPr>
      </p:pic>
      <p:pic>
        <p:nvPicPr>
          <p:cNvPr descr="Bankcheque silhouet" id="296" name="Google Shape;296;p13"/>
          <p:cNvPicPr preferRelativeResize="0"/>
          <p:nvPr/>
        </p:nvPicPr>
        <p:blipFill rotWithShape="1">
          <a:blip r:embed="rId6">
            <a:alphaModFix/>
          </a:blip>
          <a:srcRect b="0" l="0" r="0" t="0"/>
          <a:stretch/>
        </p:blipFill>
        <p:spPr>
          <a:xfrm>
            <a:off x="735768" y="966866"/>
            <a:ext cx="602105" cy="9456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303" name="Google Shape;303;p14"/>
          <p:cNvSpPr/>
          <p:nvPr/>
        </p:nvSpPr>
        <p:spPr>
          <a:xfrm>
            <a:off x="650689" y="1128052"/>
            <a:ext cx="7427835" cy="581831"/>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  CADRE IV - Forfait long déplacement (salariés) </a:t>
            </a:r>
            <a:endParaRPr/>
          </a:p>
        </p:txBody>
      </p:sp>
      <p:sp>
        <p:nvSpPr>
          <p:cNvPr id="304" name="Google Shape;304;p14"/>
          <p:cNvSpPr/>
          <p:nvPr/>
        </p:nvSpPr>
        <p:spPr>
          <a:xfrm>
            <a:off x="650691" y="2037867"/>
            <a:ext cx="8774109" cy="1553516"/>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lang="fr-BE" sz="2000">
                <a:solidFill>
                  <a:schemeClr val="accent1"/>
                </a:solidFill>
                <a:latin typeface="Arial"/>
                <a:ea typeface="Arial"/>
                <a:cs typeface="Arial"/>
                <a:sym typeface="Arial"/>
              </a:rPr>
              <a:t>Jusqu'à l'exercice d'imposition 2025</a:t>
            </a:r>
            <a:r>
              <a:rPr lang="fr-BE" sz="2000">
                <a:solidFill>
                  <a:srgbClr val="6E6E6E"/>
                </a:solidFill>
                <a:latin typeface="Arial"/>
                <a:ea typeface="Arial"/>
                <a:cs typeface="Arial"/>
                <a:sym typeface="Arial"/>
              </a:rPr>
              <a:t>, il existait une majoration des frais professionnels forfaitaires si la distance aller simple entre le domicile et le lieu de travail était d'au moins 75 km.</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Le législateur a </a:t>
            </a:r>
            <a:r>
              <a:rPr lang="fr-BE" sz="2000">
                <a:solidFill>
                  <a:schemeClr val="accent1"/>
                </a:solidFill>
                <a:latin typeface="Arial"/>
                <a:ea typeface="Arial"/>
                <a:cs typeface="Arial"/>
                <a:sym typeface="Arial"/>
              </a:rPr>
              <a:t>supprimé cette majoration </a:t>
            </a:r>
            <a:r>
              <a:rPr lang="fr-BE" sz="2000">
                <a:solidFill>
                  <a:srgbClr val="6E6E6E"/>
                </a:solidFill>
                <a:latin typeface="Arial"/>
                <a:ea typeface="Arial"/>
                <a:cs typeface="Arial"/>
                <a:sym typeface="Arial"/>
              </a:rPr>
              <a:t>pour les longs trajets. </a:t>
            </a:r>
            <a:endParaRPr b="0" i="0" sz="2000" u="none" cap="none" strike="noStrike">
              <a:solidFill>
                <a:srgbClr val="6E6E6E"/>
              </a:solidFill>
              <a:latin typeface="Arial"/>
              <a:ea typeface="Arial"/>
              <a:cs typeface="Arial"/>
              <a:sym typeface="Arial"/>
            </a:endParaRPr>
          </a:p>
        </p:txBody>
      </p:sp>
      <p:pic>
        <p:nvPicPr>
          <p:cNvPr descr="Auto silhouet" id="305" name="Google Shape;305;p14"/>
          <p:cNvPicPr preferRelativeResize="0"/>
          <p:nvPr/>
        </p:nvPicPr>
        <p:blipFill rotWithShape="1">
          <a:blip r:embed="rId3">
            <a:alphaModFix/>
          </a:blip>
          <a:srcRect b="0" l="0" r="0" t="0"/>
          <a:stretch/>
        </p:blipFill>
        <p:spPr>
          <a:xfrm>
            <a:off x="729005" y="1007883"/>
            <a:ext cx="608031" cy="843699"/>
          </a:xfrm>
          <a:prstGeom prst="rect">
            <a:avLst/>
          </a:prstGeom>
          <a:noFill/>
          <a:ln>
            <a:noFill/>
          </a:ln>
        </p:spPr>
      </p:pic>
      <p:pic>
        <p:nvPicPr>
          <p:cNvPr id="306" name="Google Shape;306;p14"/>
          <p:cNvPicPr preferRelativeResize="0"/>
          <p:nvPr/>
        </p:nvPicPr>
        <p:blipFill rotWithShape="1">
          <a:blip r:embed="rId4">
            <a:alphaModFix/>
          </a:blip>
          <a:srcRect b="0" l="0" r="0" t="0"/>
          <a:stretch/>
        </p:blipFill>
        <p:spPr>
          <a:xfrm>
            <a:off x="1161219" y="5310130"/>
            <a:ext cx="10589936" cy="419819"/>
          </a:xfrm>
          <a:prstGeom prst="rect">
            <a:avLst/>
          </a:prstGeom>
          <a:noFill/>
          <a:ln cap="flat" cmpd="sng" w="9525">
            <a:solidFill>
              <a:schemeClr val="dk1"/>
            </a:solidFill>
            <a:prstDash val="solid"/>
            <a:round/>
            <a:headEnd len="sm" w="sm" type="none"/>
            <a:tailEnd len="sm" w="sm" type="none"/>
          </a:ln>
        </p:spPr>
      </p:pic>
      <p:pic>
        <p:nvPicPr>
          <p:cNvPr descr="Lijn met pijl: Curve in wijzerzin silhouet" id="307" name="Google Shape;307;p14"/>
          <p:cNvPicPr preferRelativeResize="0"/>
          <p:nvPr/>
        </p:nvPicPr>
        <p:blipFill rotWithShape="1">
          <a:blip r:embed="rId5">
            <a:alphaModFix/>
          </a:blip>
          <a:srcRect b="0" l="0" r="0" t="0"/>
          <a:stretch/>
        </p:blipFill>
        <p:spPr>
          <a:xfrm rot="9025536">
            <a:off x="5765427" y="4422013"/>
            <a:ext cx="914400" cy="914400"/>
          </a:xfrm>
          <a:prstGeom prst="rect">
            <a:avLst/>
          </a:prstGeom>
          <a:noFill/>
          <a:ln>
            <a:noFill/>
          </a:ln>
        </p:spPr>
      </p:pic>
      <p:pic>
        <p:nvPicPr>
          <p:cNvPr descr="Auto silhouet" id="308" name="Google Shape;308;p14"/>
          <p:cNvPicPr preferRelativeResize="0"/>
          <p:nvPr/>
        </p:nvPicPr>
        <p:blipFill rotWithShape="1">
          <a:blip r:embed="rId3">
            <a:alphaModFix/>
          </a:blip>
          <a:srcRect b="0" l="0" r="0" t="0"/>
          <a:stretch/>
        </p:blipFill>
        <p:spPr>
          <a:xfrm>
            <a:off x="729005" y="1007883"/>
            <a:ext cx="608031" cy="843699"/>
          </a:xfrm>
          <a:prstGeom prst="rect">
            <a:avLst/>
          </a:prstGeom>
          <a:noFill/>
          <a:ln>
            <a:noFill/>
          </a:ln>
        </p:spPr>
      </p:pic>
      <p:pic>
        <p:nvPicPr>
          <p:cNvPr descr="Sluiten met effen opvulling" id="309" name="Google Shape;309;p14"/>
          <p:cNvPicPr preferRelativeResize="0"/>
          <p:nvPr/>
        </p:nvPicPr>
        <p:blipFill rotWithShape="1">
          <a:blip r:embed="rId6">
            <a:alphaModFix/>
          </a:blip>
          <a:srcRect b="0" l="0" r="0" t="0"/>
          <a:stretch/>
        </p:blipFill>
        <p:spPr>
          <a:xfrm>
            <a:off x="6225887" y="4888411"/>
            <a:ext cx="1453178" cy="1253039"/>
          </a:xfrm>
          <a:prstGeom prst="rect">
            <a:avLst/>
          </a:prstGeom>
          <a:noFill/>
          <a:ln>
            <a:noFill/>
          </a:ln>
        </p:spPr>
      </p:pic>
      <p:sp>
        <p:nvSpPr>
          <p:cNvPr id="310" name="Google Shape;310;p14"/>
          <p:cNvSpPr txBox="1"/>
          <p:nvPr/>
        </p:nvSpPr>
        <p:spPr>
          <a:xfrm>
            <a:off x="791401" y="4028477"/>
            <a:ext cx="74503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1" lang="fr-BE" sz="1800">
                <a:solidFill>
                  <a:schemeClr val="lt1"/>
                </a:solidFill>
                <a:highlight>
                  <a:srgbClr val="004EA2"/>
                </a:highlight>
                <a:latin typeface="Arial"/>
                <a:ea typeface="Arial"/>
                <a:cs typeface="Arial"/>
                <a:sym typeface="Arial"/>
              </a:rPr>
              <a:t>Suppression des codes 1256/2256 (navetteurs) Cadre IV, A  </a:t>
            </a:r>
            <a:endParaRPr b="1" sz="1800">
              <a:solidFill>
                <a:schemeClr val="lt1"/>
              </a:solidFill>
              <a:highlight>
                <a:srgbClr val="004EA2"/>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317" name="Google Shape;317;p15"/>
          <p:cNvSpPr/>
          <p:nvPr/>
        </p:nvSpPr>
        <p:spPr>
          <a:xfrm>
            <a:off x="650689" y="1128051"/>
            <a:ext cx="10977953" cy="763939"/>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400">
                <a:solidFill>
                  <a:schemeClr val="lt1"/>
                </a:solidFill>
                <a:latin typeface="Arial"/>
                <a:ea typeface="Arial"/>
                <a:cs typeface="Arial"/>
                <a:sym typeface="Arial"/>
              </a:rPr>
              <a:t>Cadre VI - Rentes alimentaires perçues</a:t>
            </a:r>
            <a:endParaRPr/>
          </a:p>
          <a:p>
            <a:pPr indent="0" lvl="0" marL="539750" marR="0" rtl="0" algn="l">
              <a:spcBef>
                <a:spcPts val="0"/>
              </a:spcBef>
              <a:spcAft>
                <a:spcPts val="0"/>
              </a:spcAft>
              <a:buNone/>
            </a:pPr>
            <a:r>
              <a:rPr lang="fr-BE" sz="2400">
                <a:solidFill>
                  <a:schemeClr val="lt1"/>
                </a:solidFill>
                <a:latin typeface="Arial"/>
                <a:ea typeface="Arial"/>
                <a:cs typeface="Arial"/>
                <a:sym typeface="Arial"/>
              </a:rPr>
              <a:t>Cadre VIII  - Rentes alimentaires payées ou attribuées</a:t>
            </a:r>
            <a:endParaRPr/>
          </a:p>
        </p:txBody>
      </p:sp>
      <p:pic>
        <p:nvPicPr>
          <p:cNvPr id="318" name="Google Shape;318;p15"/>
          <p:cNvPicPr preferRelativeResize="0"/>
          <p:nvPr/>
        </p:nvPicPr>
        <p:blipFill rotWithShape="1">
          <a:blip r:embed="rId3">
            <a:alphaModFix/>
          </a:blip>
          <a:srcRect b="0" l="0" r="0" t="0"/>
          <a:stretch/>
        </p:blipFill>
        <p:spPr>
          <a:xfrm>
            <a:off x="800748" y="1300573"/>
            <a:ext cx="362392" cy="360000"/>
          </a:xfrm>
          <a:prstGeom prst="rect">
            <a:avLst/>
          </a:prstGeom>
          <a:noFill/>
          <a:ln>
            <a:noFill/>
          </a:ln>
        </p:spPr>
      </p:pic>
      <p:sp>
        <p:nvSpPr>
          <p:cNvPr id="319" name="Google Shape;319;p15"/>
          <p:cNvSpPr/>
          <p:nvPr/>
        </p:nvSpPr>
        <p:spPr>
          <a:xfrm>
            <a:off x="1453423" y="2172109"/>
            <a:ext cx="10449680" cy="1256892"/>
          </a:xfrm>
          <a:prstGeom prst="rect">
            <a:avLst/>
          </a:prstGeom>
          <a:solidFill>
            <a:srgbClr val="02C29F">
              <a:alpha val="10196"/>
            </a:srgbClr>
          </a:solidFill>
          <a:ln>
            <a:noFill/>
          </a:ln>
        </p:spPr>
        <p:txBody>
          <a:bodyPr anchorCtr="0" anchor="ctr" bIns="45700" lIns="91425" spcFirstLastPara="1" rIns="91425" wrap="square" tIns="0">
            <a:noAutofit/>
          </a:bodyPr>
          <a:lstStyle/>
          <a:p>
            <a:pPr indent="-285750" lvl="1" marL="7429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Le pourcentage d'imposabilité (pour celui qui reçoit) ou le pourcentage de déductibilité (pour celui qui paie) passent de </a:t>
            </a:r>
            <a:r>
              <a:rPr b="0" i="0" lang="fr-BE" sz="1800" u="none" cap="none" strike="noStrike">
                <a:solidFill>
                  <a:schemeClr val="accent1"/>
                </a:solidFill>
                <a:latin typeface="Arial"/>
                <a:ea typeface="Arial"/>
                <a:cs typeface="Arial"/>
                <a:sym typeface="Arial"/>
              </a:rPr>
              <a:t>80 %</a:t>
            </a:r>
            <a:r>
              <a:rPr b="0" i="0" lang="fr-BE" sz="1800" u="none" cap="none" strike="noStrike">
                <a:solidFill>
                  <a:schemeClr val="dk1"/>
                </a:solidFill>
                <a:latin typeface="Arial"/>
                <a:ea typeface="Arial"/>
                <a:cs typeface="Arial"/>
                <a:sym typeface="Arial"/>
              </a:rPr>
              <a:t> à </a:t>
            </a:r>
            <a:r>
              <a:rPr b="0" i="0" lang="fr-BE" sz="1800" u="none" cap="none" strike="noStrike">
                <a:solidFill>
                  <a:schemeClr val="accent1"/>
                </a:solidFill>
                <a:latin typeface="Arial"/>
                <a:ea typeface="Arial"/>
                <a:cs typeface="Arial"/>
                <a:sym typeface="Arial"/>
              </a:rPr>
              <a:t>70 % </a:t>
            </a:r>
            <a:r>
              <a:rPr b="0" i="0" lang="fr-BE" sz="1800" u="none" cap="none" strike="noStrike">
                <a:solidFill>
                  <a:schemeClr val="dk1"/>
                </a:solidFill>
                <a:latin typeface="Arial"/>
                <a:ea typeface="Arial"/>
                <a:cs typeface="Arial"/>
                <a:sym typeface="Arial"/>
              </a:rPr>
              <a:t>pour l’EI 2026</a:t>
            </a:r>
            <a:endParaRPr/>
          </a:p>
          <a:p>
            <a:pPr indent="-285750" lvl="1" marL="7429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Pour l’exercice d’imposition 2027, le pourcentage passera à </a:t>
            </a:r>
            <a:r>
              <a:rPr b="0" i="0" lang="fr-BE" sz="1800" u="none" cap="none" strike="noStrike">
                <a:solidFill>
                  <a:schemeClr val="accent1"/>
                </a:solidFill>
                <a:latin typeface="Arial"/>
                <a:ea typeface="Arial"/>
                <a:cs typeface="Arial"/>
                <a:sym typeface="Arial"/>
              </a:rPr>
              <a:t>60 %</a:t>
            </a:r>
            <a:r>
              <a:rPr b="0" i="0" lang="fr-BE" sz="1800" u="none" cap="none" strike="noStrike">
                <a:solidFill>
                  <a:schemeClr val="dk1"/>
                </a:solidFill>
                <a:latin typeface="Arial"/>
                <a:ea typeface="Arial"/>
                <a:cs typeface="Arial"/>
                <a:sym typeface="Arial"/>
              </a:rPr>
              <a:t>. Dès l’exercice d’imposition 2028, le pourcentage sera définitivement fixé à </a:t>
            </a:r>
            <a:r>
              <a:rPr b="0" i="0" lang="fr-BE" sz="1800" u="none" cap="none" strike="noStrike">
                <a:solidFill>
                  <a:schemeClr val="accent1"/>
                </a:solidFill>
                <a:latin typeface="Arial"/>
                <a:ea typeface="Arial"/>
                <a:cs typeface="Arial"/>
                <a:sym typeface="Arial"/>
              </a:rPr>
              <a:t>50 %</a:t>
            </a:r>
            <a:endParaRPr/>
          </a:p>
        </p:txBody>
      </p:sp>
      <p:sp>
        <p:nvSpPr>
          <p:cNvPr id="320" name="Google Shape;320;p15"/>
          <p:cNvSpPr txBox="1"/>
          <p:nvPr/>
        </p:nvSpPr>
        <p:spPr>
          <a:xfrm>
            <a:off x="1453423" y="3444829"/>
            <a:ext cx="806127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BE" sz="1800">
                <a:solidFill>
                  <a:srgbClr val="FFFFFF"/>
                </a:solidFill>
                <a:highlight>
                  <a:srgbClr val="004EA2"/>
                </a:highlight>
                <a:latin typeface="Arial"/>
                <a:ea typeface="Arial"/>
                <a:cs typeface="Arial"/>
                <a:sym typeface="Arial"/>
              </a:rPr>
              <a:t>Codes inchangés ! </a:t>
            </a:r>
            <a:endParaRPr/>
          </a:p>
          <a:p>
            <a:pPr indent="0" lvl="0" marL="0" marR="0" rtl="0" algn="l">
              <a:spcBef>
                <a:spcPts val="0"/>
              </a:spcBef>
              <a:spcAft>
                <a:spcPts val="0"/>
              </a:spcAft>
              <a:buNone/>
            </a:pPr>
            <a:r>
              <a:rPr b="1" lang="fr-BE" sz="1800">
                <a:solidFill>
                  <a:srgbClr val="FFFFFF"/>
                </a:solidFill>
                <a:highlight>
                  <a:srgbClr val="004EA2"/>
                </a:highlight>
                <a:latin typeface="Arial"/>
                <a:ea typeface="Arial"/>
                <a:cs typeface="Arial"/>
                <a:sym typeface="Arial"/>
              </a:rPr>
              <a:t>Toujours encoder 100 % du montant réellement payé ou perçu.</a:t>
            </a:r>
            <a:endParaRPr/>
          </a:p>
          <a:p>
            <a:pPr indent="0" lvl="0" marL="0" marR="0" rtl="0" algn="l">
              <a:spcBef>
                <a:spcPts val="0"/>
              </a:spcBef>
              <a:spcAft>
                <a:spcPts val="0"/>
              </a:spcAft>
              <a:buNone/>
            </a:pPr>
            <a:r>
              <a:rPr b="1" lang="fr-BE" sz="1800">
                <a:solidFill>
                  <a:srgbClr val="FFFFFF"/>
                </a:solidFill>
                <a:highlight>
                  <a:srgbClr val="004EA2"/>
                </a:highlight>
                <a:latin typeface="Arial"/>
                <a:ea typeface="Arial"/>
                <a:cs typeface="Arial"/>
                <a:sym typeface="Arial"/>
              </a:rPr>
              <a:t>Le calcul se charge d'appliquer automatiquement la limite de 70 %.</a:t>
            </a:r>
            <a:endParaRPr/>
          </a:p>
        </p:txBody>
      </p:sp>
      <p:sp>
        <p:nvSpPr>
          <p:cNvPr id="321" name="Google Shape;321;p15"/>
          <p:cNvSpPr txBox="1"/>
          <p:nvPr/>
        </p:nvSpPr>
        <p:spPr>
          <a:xfrm>
            <a:off x="1759392" y="5996783"/>
            <a:ext cx="8423294" cy="646331"/>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1" marL="457200" marR="0" rtl="0" algn="l">
              <a:spcBef>
                <a:spcPts val="0"/>
              </a:spcBef>
              <a:spcAft>
                <a:spcPts val="0"/>
              </a:spcAft>
              <a:buNone/>
            </a:pPr>
            <a:r>
              <a:rPr b="1" i="0" lang="fr-BE" sz="1800" u="none" cap="none" strike="noStrike">
                <a:solidFill>
                  <a:schemeClr val="accent1"/>
                </a:solidFill>
                <a:latin typeface="Arial"/>
                <a:ea typeface="Arial"/>
                <a:cs typeface="Arial"/>
                <a:sym typeface="Arial"/>
              </a:rPr>
              <a:t>Plus de déduction </a:t>
            </a:r>
            <a:r>
              <a:rPr b="0" i="0" lang="fr-BE" sz="1800" u="none" cap="none" strike="noStrike">
                <a:solidFill>
                  <a:schemeClr val="dk1"/>
                </a:solidFill>
                <a:latin typeface="Arial"/>
                <a:ea typeface="Arial"/>
                <a:cs typeface="Arial"/>
                <a:sym typeface="Arial"/>
              </a:rPr>
              <a:t>si le bénéficiaire réside hors EEE/Suisse pour les paiements </a:t>
            </a:r>
            <a:r>
              <a:rPr b="1" i="0" lang="fr-BE" sz="1800" u="none" cap="none" strike="noStrike">
                <a:solidFill>
                  <a:schemeClr val="dk1"/>
                </a:solidFill>
                <a:latin typeface="Arial"/>
                <a:ea typeface="Arial"/>
                <a:cs typeface="Arial"/>
                <a:sym typeface="Arial"/>
              </a:rPr>
              <a:t>dès le 01.01.2026. </a:t>
            </a:r>
            <a:r>
              <a:rPr b="0" i="0" lang="fr-BE" sz="1800" u="none" cap="none" strike="noStrike">
                <a:solidFill>
                  <a:schemeClr val="dk1"/>
                </a:solidFill>
                <a:latin typeface="Arial"/>
                <a:ea typeface="Arial"/>
                <a:cs typeface="Arial"/>
                <a:sym typeface="Arial"/>
              </a:rPr>
              <a:t>	</a:t>
            </a:r>
            <a:endParaRPr/>
          </a:p>
        </p:txBody>
      </p:sp>
      <p:pic>
        <p:nvPicPr>
          <p:cNvPr id="322" name="Google Shape;322;p15"/>
          <p:cNvPicPr preferRelativeResize="0"/>
          <p:nvPr/>
        </p:nvPicPr>
        <p:blipFill rotWithShape="1">
          <a:blip r:embed="rId4">
            <a:alphaModFix/>
          </a:blip>
          <a:srcRect b="0" l="0" r="0" t="0"/>
          <a:stretch/>
        </p:blipFill>
        <p:spPr>
          <a:xfrm>
            <a:off x="367329" y="4383988"/>
            <a:ext cx="5636807" cy="1256893"/>
          </a:xfrm>
          <a:prstGeom prst="rect">
            <a:avLst/>
          </a:prstGeom>
          <a:noFill/>
          <a:ln>
            <a:noFill/>
          </a:ln>
        </p:spPr>
      </p:pic>
      <p:pic>
        <p:nvPicPr>
          <p:cNvPr id="323" name="Google Shape;323;p15"/>
          <p:cNvPicPr preferRelativeResize="0"/>
          <p:nvPr/>
        </p:nvPicPr>
        <p:blipFill rotWithShape="1">
          <a:blip r:embed="rId5">
            <a:alphaModFix/>
          </a:blip>
          <a:srcRect b="0" l="0" r="0" t="0"/>
          <a:stretch/>
        </p:blipFill>
        <p:spPr>
          <a:xfrm>
            <a:off x="6187866" y="4413349"/>
            <a:ext cx="5440776" cy="1221936"/>
          </a:xfrm>
          <a:prstGeom prst="rect">
            <a:avLst/>
          </a:prstGeom>
          <a:noFill/>
          <a:ln>
            <a:noFill/>
          </a:ln>
        </p:spPr>
      </p:pic>
      <p:pic>
        <p:nvPicPr>
          <p:cNvPr descr="Uitroepteken met effen opvulling" id="324" name="Google Shape;324;p15"/>
          <p:cNvPicPr preferRelativeResize="0"/>
          <p:nvPr/>
        </p:nvPicPr>
        <p:blipFill rotWithShape="1">
          <a:blip r:embed="rId6">
            <a:alphaModFix/>
          </a:blip>
          <a:srcRect b="0" l="0" r="0" t="0"/>
          <a:stretch/>
        </p:blipFill>
        <p:spPr>
          <a:xfrm>
            <a:off x="1759392" y="6055856"/>
            <a:ext cx="538620" cy="528183"/>
          </a:xfrm>
          <a:prstGeom prst="rect">
            <a:avLst/>
          </a:prstGeom>
          <a:noFill/>
          <a:ln>
            <a:noFill/>
          </a:ln>
        </p:spPr>
      </p:pic>
      <p:pic>
        <p:nvPicPr>
          <p:cNvPr descr="Lijn met pijl: Curve in wijzerzin silhouet" id="325" name="Google Shape;325;p15"/>
          <p:cNvPicPr preferRelativeResize="0"/>
          <p:nvPr/>
        </p:nvPicPr>
        <p:blipFill rotWithShape="1">
          <a:blip r:embed="rId7">
            <a:alphaModFix/>
          </a:blip>
          <a:srcRect b="0" l="0" r="0" t="0"/>
          <a:stretch/>
        </p:blipFill>
        <p:spPr>
          <a:xfrm flipH="1" rot="10800000">
            <a:off x="965566" y="4019672"/>
            <a:ext cx="578285" cy="611688"/>
          </a:xfrm>
          <a:prstGeom prst="rect">
            <a:avLst/>
          </a:prstGeom>
          <a:noFill/>
          <a:ln>
            <a:noFill/>
          </a:ln>
        </p:spPr>
      </p:pic>
      <p:pic>
        <p:nvPicPr>
          <p:cNvPr descr="Lijn met pijl: Curve in wijzerzin silhouet" id="326" name="Google Shape;326;p15"/>
          <p:cNvPicPr preferRelativeResize="0"/>
          <p:nvPr/>
        </p:nvPicPr>
        <p:blipFill rotWithShape="1">
          <a:blip r:embed="rId7">
            <a:alphaModFix/>
          </a:blip>
          <a:srcRect b="0" l="0" r="0" t="0"/>
          <a:stretch/>
        </p:blipFill>
        <p:spPr>
          <a:xfrm rot="8396141">
            <a:off x="8146919" y="3853387"/>
            <a:ext cx="578285" cy="6116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6"/>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333" name="Google Shape;333;p16"/>
          <p:cNvSpPr/>
          <p:nvPr/>
        </p:nvSpPr>
        <p:spPr>
          <a:xfrm>
            <a:off x="650688" y="1128051"/>
            <a:ext cx="10345965" cy="556885"/>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VII - Revenus des capitaux et biens mobiliers : </a:t>
            </a:r>
            <a:r>
              <a:rPr i="1" lang="fr-BE" sz="2200">
                <a:solidFill>
                  <a:srgbClr val="FFFFFF"/>
                </a:solidFill>
                <a:latin typeface="Arial"/>
                <a:ea typeface="Arial"/>
                <a:cs typeface="Arial"/>
                <a:sym typeface="Arial"/>
              </a:rPr>
              <a:t>Carried interest </a:t>
            </a:r>
            <a:endParaRPr b="0" i="1" sz="2200" u="none" cap="none" strike="noStrike">
              <a:solidFill>
                <a:srgbClr val="FFFFFF"/>
              </a:solidFill>
              <a:latin typeface="Arial"/>
              <a:ea typeface="Arial"/>
              <a:cs typeface="Arial"/>
              <a:sym typeface="Arial"/>
            </a:endParaRPr>
          </a:p>
        </p:txBody>
      </p:sp>
      <p:grpSp>
        <p:nvGrpSpPr>
          <p:cNvPr id="334" name="Google Shape;334;p16"/>
          <p:cNvGrpSpPr/>
          <p:nvPr/>
        </p:nvGrpSpPr>
        <p:grpSpPr>
          <a:xfrm>
            <a:off x="689434" y="3318992"/>
            <a:ext cx="695054" cy="702000"/>
            <a:chOff x="5420031" y="1910205"/>
            <a:chExt cx="914400" cy="914400"/>
          </a:xfrm>
        </p:grpSpPr>
        <p:pic>
          <p:nvPicPr>
            <p:cNvPr descr="Lichten aan silhouet" id="335" name="Google Shape;335;p16"/>
            <p:cNvPicPr preferRelativeResize="0"/>
            <p:nvPr/>
          </p:nvPicPr>
          <p:blipFill rotWithShape="1">
            <a:blip r:embed="rId3">
              <a:alphaModFix/>
            </a:blip>
            <a:srcRect b="0" l="0" r="0" t="0"/>
            <a:stretch/>
          </p:blipFill>
          <p:spPr>
            <a:xfrm>
              <a:off x="5420031" y="1910205"/>
              <a:ext cx="914400" cy="914400"/>
            </a:xfrm>
            <a:prstGeom prst="rect">
              <a:avLst/>
            </a:prstGeom>
            <a:noFill/>
            <a:ln>
              <a:noFill/>
            </a:ln>
          </p:spPr>
        </p:pic>
        <p:pic>
          <p:nvPicPr>
            <p:cNvPr descr="Munten silhouet" id="336" name="Google Shape;336;p16"/>
            <p:cNvPicPr preferRelativeResize="0"/>
            <p:nvPr/>
          </p:nvPicPr>
          <p:blipFill rotWithShape="1">
            <a:blip r:embed="rId4">
              <a:alphaModFix/>
            </a:blip>
            <a:srcRect b="0" l="0" r="0" t="0"/>
            <a:stretch/>
          </p:blipFill>
          <p:spPr>
            <a:xfrm>
              <a:off x="5737431" y="2208155"/>
              <a:ext cx="279600" cy="279600"/>
            </a:xfrm>
            <a:prstGeom prst="rect">
              <a:avLst/>
            </a:prstGeom>
            <a:noFill/>
            <a:ln>
              <a:noFill/>
            </a:ln>
          </p:spPr>
        </p:pic>
      </p:grpSp>
      <p:sp>
        <p:nvSpPr>
          <p:cNvPr id="337" name="Google Shape;337;p16"/>
          <p:cNvSpPr/>
          <p:nvPr/>
        </p:nvSpPr>
        <p:spPr>
          <a:xfrm>
            <a:off x="1036961" y="1757254"/>
            <a:ext cx="10818434" cy="1303133"/>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1900"/>
              <a:buFont typeface="Arial"/>
              <a:buChar char="•"/>
            </a:pPr>
            <a:r>
              <a:rPr lang="fr-BE" sz="1900">
                <a:solidFill>
                  <a:srgbClr val="6E6E6E"/>
                </a:solidFill>
                <a:latin typeface="Arial"/>
                <a:ea typeface="Arial"/>
                <a:cs typeface="Arial"/>
                <a:sym typeface="Arial"/>
              </a:rPr>
              <a:t>Les intéressements </a:t>
            </a:r>
            <a:r>
              <a:rPr b="0" i="0" lang="fr-BE" sz="1900" u="none" cap="none" strike="noStrike">
                <a:solidFill>
                  <a:srgbClr val="6E6E6E"/>
                </a:solidFill>
                <a:latin typeface="Arial"/>
                <a:ea typeface="Arial"/>
                <a:cs typeface="Arial"/>
                <a:sym typeface="Arial"/>
              </a:rPr>
              <a:t>aux plus-values</a:t>
            </a:r>
            <a:r>
              <a:rPr lang="fr-BE" sz="1900">
                <a:solidFill>
                  <a:srgbClr val="6E6E6E"/>
                </a:solidFill>
                <a:latin typeface="Arial"/>
                <a:ea typeface="Arial"/>
                <a:cs typeface="Arial"/>
                <a:sym typeface="Arial"/>
              </a:rPr>
              <a:t> </a:t>
            </a:r>
            <a:r>
              <a:rPr b="0" i="0" lang="fr-BE" sz="1900" u="none" cap="none" strike="noStrike">
                <a:solidFill>
                  <a:srgbClr val="6E6E6E"/>
                </a:solidFill>
                <a:latin typeface="Arial"/>
                <a:ea typeface="Arial"/>
                <a:cs typeface="Arial"/>
                <a:sym typeface="Arial"/>
              </a:rPr>
              <a:t>(</a:t>
            </a:r>
            <a:r>
              <a:rPr i="1" lang="fr-BE" sz="1900">
                <a:solidFill>
                  <a:schemeClr val="accent1"/>
                </a:solidFill>
                <a:latin typeface="Arial"/>
                <a:ea typeface="Arial"/>
                <a:cs typeface="Arial"/>
                <a:sym typeface="Arial"/>
              </a:rPr>
              <a:t>c</a:t>
            </a:r>
            <a:r>
              <a:rPr b="0" i="1" lang="fr-BE" sz="1900" u="none" cap="none" strike="noStrike">
                <a:solidFill>
                  <a:schemeClr val="accent1"/>
                </a:solidFill>
                <a:latin typeface="Arial"/>
                <a:ea typeface="Arial"/>
                <a:cs typeface="Arial"/>
                <a:sym typeface="Arial"/>
              </a:rPr>
              <a:t>arried </a:t>
            </a:r>
            <a:r>
              <a:rPr i="1" lang="fr-BE" sz="1900">
                <a:solidFill>
                  <a:schemeClr val="accent1"/>
                </a:solidFill>
                <a:latin typeface="Arial"/>
                <a:ea typeface="Arial"/>
                <a:cs typeface="Arial"/>
                <a:sym typeface="Arial"/>
              </a:rPr>
              <a:t>i</a:t>
            </a:r>
            <a:r>
              <a:rPr b="0" i="1" lang="fr-BE" sz="1900" u="none" cap="none" strike="noStrike">
                <a:solidFill>
                  <a:schemeClr val="accent1"/>
                </a:solidFill>
                <a:latin typeface="Arial"/>
                <a:ea typeface="Arial"/>
                <a:cs typeface="Arial"/>
                <a:sym typeface="Arial"/>
              </a:rPr>
              <a:t>nterests</a:t>
            </a:r>
            <a:r>
              <a:rPr b="0" i="0" lang="fr-BE" sz="1900" u="none" cap="none" strike="noStrike">
                <a:solidFill>
                  <a:srgbClr val="6E6E6E"/>
                </a:solidFill>
                <a:latin typeface="Arial"/>
                <a:ea typeface="Arial"/>
                <a:cs typeface="Arial"/>
                <a:sym typeface="Arial"/>
              </a:rPr>
              <a:t>) sont des primes de performance  versées aux </a:t>
            </a:r>
            <a:r>
              <a:rPr i="0" lang="fr-BE" sz="1900" u="none" cap="none" strike="noStrike">
                <a:solidFill>
                  <a:srgbClr val="6E6E6E"/>
                </a:solidFill>
                <a:latin typeface="Arial"/>
                <a:ea typeface="Arial"/>
                <a:cs typeface="Arial"/>
                <a:sym typeface="Arial"/>
              </a:rPr>
              <a:t>gestionnaires de fonds d'investissement. </a:t>
            </a:r>
            <a:endParaRPr/>
          </a:p>
          <a:p>
            <a:pPr indent="-342900" lvl="0" marL="342900" marR="0" rtl="0" algn="l">
              <a:lnSpc>
                <a:spcPct val="100000"/>
              </a:lnSpc>
              <a:spcBef>
                <a:spcPts val="0"/>
              </a:spcBef>
              <a:spcAft>
                <a:spcPts val="0"/>
              </a:spcAft>
              <a:buClr>
                <a:srgbClr val="6E6E6E"/>
              </a:buClr>
              <a:buSzPts val="1900"/>
              <a:buFont typeface="Arial"/>
              <a:buChar char="•"/>
            </a:pPr>
            <a:r>
              <a:rPr lang="fr-BE" sz="1900">
                <a:solidFill>
                  <a:srgbClr val="6E6E6E"/>
                </a:solidFill>
                <a:latin typeface="Arial"/>
                <a:ea typeface="Arial"/>
                <a:cs typeface="Arial"/>
                <a:sym typeface="Arial"/>
              </a:rPr>
              <a:t>Lo</a:t>
            </a:r>
            <a:r>
              <a:rPr b="0" i="0" lang="fr-BE" sz="1900" u="none" cap="none" strike="noStrike">
                <a:solidFill>
                  <a:srgbClr val="6E6E6E"/>
                </a:solidFill>
                <a:latin typeface="Arial"/>
                <a:ea typeface="Arial"/>
                <a:cs typeface="Arial"/>
                <a:sym typeface="Arial"/>
              </a:rPr>
              <a:t>rsque le </a:t>
            </a:r>
            <a:r>
              <a:rPr b="0" i="1" lang="fr-BE" sz="1900" u="none" cap="none" strike="noStrike">
                <a:solidFill>
                  <a:srgbClr val="6E6E6E"/>
                </a:solidFill>
                <a:latin typeface="Arial"/>
                <a:ea typeface="Arial"/>
                <a:cs typeface="Arial"/>
                <a:sym typeface="Arial"/>
              </a:rPr>
              <a:t>carried interest </a:t>
            </a:r>
            <a:r>
              <a:rPr b="0" i="0" lang="fr-BE" sz="1900" u="none" cap="none" strike="noStrike">
                <a:solidFill>
                  <a:srgbClr val="6E6E6E"/>
                </a:solidFill>
                <a:latin typeface="Arial"/>
                <a:ea typeface="Arial"/>
                <a:cs typeface="Arial"/>
                <a:sym typeface="Arial"/>
              </a:rPr>
              <a:t>est perçu par une personne physique, il est désormais qualifié de revenus mobiliers et taxé à 25 % (à partir du 29.</a:t>
            </a:r>
            <a:r>
              <a:rPr lang="fr-BE" sz="1900">
                <a:solidFill>
                  <a:srgbClr val="6E6E6E"/>
                </a:solidFill>
                <a:latin typeface="Arial"/>
                <a:ea typeface="Arial"/>
                <a:cs typeface="Arial"/>
                <a:sym typeface="Arial"/>
              </a:rPr>
              <a:t>07.</a:t>
            </a:r>
            <a:r>
              <a:rPr b="0" i="0" lang="fr-BE" sz="1900" u="none" cap="none" strike="noStrike">
                <a:solidFill>
                  <a:srgbClr val="6E6E6E"/>
                </a:solidFill>
                <a:latin typeface="Arial"/>
                <a:ea typeface="Arial"/>
                <a:cs typeface="Arial"/>
                <a:sym typeface="Arial"/>
              </a:rPr>
              <a:t>2025). </a:t>
            </a:r>
            <a:endParaRPr/>
          </a:p>
        </p:txBody>
      </p:sp>
      <p:sp>
        <p:nvSpPr>
          <p:cNvPr id="338" name="Google Shape;338;p16"/>
          <p:cNvSpPr txBox="1"/>
          <p:nvPr/>
        </p:nvSpPr>
        <p:spPr>
          <a:xfrm>
            <a:off x="165868" y="3060387"/>
            <a:ext cx="10414305" cy="923330"/>
          </a:xfrm>
          <a:prstGeom prst="rect">
            <a:avLst/>
          </a:prstGeom>
          <a:noFill/>
          <a:ln>
            <a:noFill/>
          </a:ln>
        </p:spPr>
        <p:txBody>
          <a:bodyPr anchorCtr="0" anchor="t" bIns="45700" lIns="91425" spcFirstLastPara="1" rIns="91425" wrap="square" tIns="45700">
            <a:spAutoFit/>
          </a:bodyPr>
          <a:lstStyle/>
          <a:p>
            <a:pPr indent="0" lvl="1" marL="0" marR="0" rtl="0" algn="l">
              <a:spcBef>
                <a:spcPts val="0"/>
              </a:spcBef>
              <a:spcAft>
                <a:spcPts val="0"/>
              </a:spcAft>
              <a:buNone/>
            </a:pPr>
            <a:r>
              <a:rPr b="1" i="0" lang="fr-BE" sz="1800" u="none" cap="none" strike="noStrike">
                <a:solidFill>
                  <a:srgbClr val="FFFFFF"/>
                </a:solidFill>
                <a:highlight>
                  <a:srgbClr val="004EA2"/>
                </a:highlight>
                <a:latin typeface="Arial"/>
                <a:ea typeface="Arial"/>
                <a:cs typeface="Arial"/>
                <a:sym typeface="Arial"/>
              </a:rPr>
              <a:t>Deux nouveaux codes :</a:t>
            </a:r>
            <a:endParaRPr/>
          </a:p>
          <a:p>
            <a:pPr indent="-342900" lvl="2" marL="457200" marR="0" rtl="0" algn="l">
              <a:spcBef>
                <a:spcPts val="0"/>
              </a:spcBef>
              <a:spcAft>
                <a:spcPts val="0"/>
              </a:spcAft>
              <a:buClr>
                <a:srgbClr val="6E6E6E"/>
              </a:buClr>
              <a:buSzPts val="1800"/>
              <a:buFont typeface="Arial"/>
              <a:buChar char="•"/>
            </a:pPr>
            <a:r>
              <a:rPr b="1" i="0" lang="fr-BE" sz="1800" u="none" cap="none" strike="noStrike">
                <a:solidFill>
                  <a:srgbClr val="FFFFFF"/>
                </a:solidFill>
                <a:highlight>
                  <a:srgbClr val="004EA2"/>
                </a:highlight>
                <a:latin typeface="Arial"/>
                <a:ea typeface="Arial"/>
                <a:cs typeface="Arial"/>
                <a:sym typeface="Arial"/>
              </a:rPr>
              <a:t>Si le précompte a été retenu à la source : codes 1167 / 2167 (déclaration facultative).</a:t>
            </a:r>
            <a:endParaRPr/>
          </a:p>
          <a:p>
            <a:pPr indent="-342900" lvl="2" marL="457200" marR="0" rtl="0" algn="l">
              <a:spcBef>
                <a:spcPts val="0"/>
              </a:spcBef>
              <a:spcAft>
                <a:spcPts val="0"/>
              </a:spcAft>
              <a:buClr>
                <a:srgbClr val="6E6E6E"/>
              </a:buClr>
              <a:buSzPts val="1800"/>
              <a:buFont typeface="Arial"/>
              <a:buChar char="•"/>
            </a:pPr>
            <a:r>
              <a:rPr b="1" i="0" lang="fr-BE" sz="1800" u="none" cap="none" strike="noStrike">
                <a:solidFill>
                  <a:srgbClr val="FFFFFF"/>
                </a:solidFill>
                <a:highlight>
                  <a:srgbClr val="004EA2"/>
                </a:highlight>
                <a:latin typeface="Arial"/>
                <a:ea typeface="Arial"/>
                <a:cs typeface="Arial"/>
                <a:sym typeface="Arial"/>
              </a:rPr>
              <a:t>Sans précompte retenu (déclaration obligatoire) : codes 1442 / 2442.</a:t>
            </a:r>
            <a:endParaRPr/>
          </a:p>
        </p:txBody>
      </p:sp>
      <p:pic>
        <p:nvPicPr>
          <p:cNvPr id="339" name="Google Shape;339;p16"/>
          <p:cNvPicPr preferRelativeResize="0"/>
          <p:nvPr/>
        </p:nvPicPr>
        <p:blipFill rotWithShape="1">
          <a:blip r:embed="rId5">
            <a:alphaModFix/>
          </a:blip>
          <a:srcRect b="0" l="0" r="0" t="0"/>
          <a:stretch/>
        </p:blipFill>
        <p:spPr>
          <a:xfrm>
            <a:off x="3607072" y="3957906"/>
            <a:ext cx="5256000" cy="2802524"/>
          </a:xfrm>
          <a:prstGeom prst="rect">
            <a:avLst/>
          </a:prstGeom>
          <a:noFill/>
          <a:ln>
            <a:noFill/>
          </a:ln>
        </p:spPr>
      </p:pic>
      <p:pic>
        <p:nvPicPr>
          <p:cNvPr descr="Munten silhouet" id="340" name="Google Shape;340;p16"/>
          <p:cNvPicPr preferRelativeResize="0"/>
          <p:nvPr/>
        </p:nvPicPr>
        <p:blipFill rotWithShape="1">
          <a:blip r:embed="rId6">
            <a:alphaModFix/>
          </a:blip>
          <a:srcRect b="0" l="0" r="0" t="0"/>
          <a:stretch/>
        </p:blipFill>
        <p:spPr>
          <a:xfrm>
            <a:off x="729005" y="1110006"/>
            <a:ext cx="608030" cy="639452"/>
          </a:xfrm>
          <a:prstGeom prst="rect">
            <a:avLst/>
          </a:prstGeom>
          <a:noFill/>
          <a:ln>
            <a:noFill/>
          </a:ln>
        </p:spPr>
      </p:pic>
      <p:pic>
        <p:nvPicPr>
          <p:cNvPr id="341" name="Google Shape;341;p16"/>
          <p:cNvPicPr preferRelativeResize="0"/>
          <p:nvPr/>
        </p:nvPicPr>
        <p:blipFill rotWithShape="1">
          <a:blip r:embed="rId7">
            <a:alphaModFix/>
          </a:blip>
          <a:srcRect b="0" l="0" r="0" t="0"/>
          <a:stretch/>
        </p:blipFill>
        <p:spPr>
          <a:xfrm>
            <a:off x="930696" y="3881872"/>
            <a:ext cx="2676376" cy="25117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348" name="Google Shape;348;p17"/>
          <p:cNvSpPr/>
          <p:nvPr/>
        </p:nvSpPr>
        <p:spPr>
          <a:xfrm>
            <a:off x="650688" y="1128051"/>
            <a:ext cx="11236512" cy="556885"/>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VII - Revenus des capitaux et biens mobiliers : réserves de liquidation</a:t>
            </a:r>
            <a:endParaRPr b="0" i="0" sz="2200" u="none" cap="none" strike="noStrike">
              <a:solidFill>
                <a:srgbClr val="FFFFFF"/>
              </a:solidFill>
              <a:latin typeface="Arial"/>
              <a:ea typeface="Arial"/>
              <a:cs typeface="Arial"/>
              <a:sym typeface="Arial"/>
            </a:endParaRPr>
          </a:p>
        </p:txBody>
      </p:sp>
      <p:sp>
        <p:nvSpPr>
          <p:cNvPr id="349" name="Google Shape;349;p17"/>
          <p:cNvSpPr/>
          <p:nvPr/>
        </p:nvSpPr>
        <p:spPr>
          <a:xfrm>
            <a:off x="1036961" y="1757254"/>
            <a:ext cx="9619329" cy="1303133"/>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None/>
            </a:pPr>
            <a:r>
              <a:rPr lang="fr-BE" sz="1900">
                <a:solidFill>
                  <a:srgbClr val="6E6E6E"/>
                </a:solidFill>
                <a:latin typeface="Arial"/>
                <a:ea typeface="Arial"/>
                <a:cs typeface="Arial"/>
                <a:sym typeface="Arial"/>
              </a:rPr>
              <a:t>Ajout de 2 lignes dans la déclaration pour tenir compte de l’instauration du </a:t>
            </a:r>
            <a:r>
              <a:rPr lang="fr-BE" sz="1900">
                <a:solidFill>
                  <a:schemeClr val="accent1"/>
                </a:solidFill>
                <a:latin typeface="Arial"/>
                <a:ea typeface="Arial"/>
                <a:cs typeface="Arial"/>
                <a:sym typeface="Arial"/>
              </a:rPr>
              <a:t>taux distinct de 6,5 % </a:t>
            </a:r>
            <a:r>
              <a:rPr lang="fr-BE" sz="1900">
                <a:solidFill>
                  <a:srgbClr val="6E6E6E"/>
                </a:solidFill>
                <a:latin typeface="Arial"/>
                <a:ea typeface="Arial"/>
                <a:cs typeface="Arial"/>
                <a:sym typeface="Arial"/>
              </a:rPr>
              <a:t>applicable aux dividendes attribués ou mis à disposition à partir du </a:t>
            </a:r>
            <a:r>
              <a:rPr lang="fr-BE" sz="1900">
                <a:solidFill>
                  <a:schemeClr val="accent1"/>
                </a:solidFill>
                <a:latin typeface="Arial"/>
                <a:ea typeface="Arial"/>
                <a:cs typeface="Arial"/>
                <a:sym typeface="Arial"/>
              </a:rPr>
              <a:t>29 juillet 2025</a:t>
            </a:r>
            <a:r>
              <a:rPr lang="fr-BE" sz="1900">
                <a:solidFill>
                  <a:srgbClr val="6E6E6E"/>
                </a:solidFill>
                <a:latin typeface="Arial"/>
                <a:ea typeface="Arial"/>
                <a:cs typeface="Arial"/>
                <a:sym typeface="Arial"/>
              </a:rPr>
              <a:t>, provenant de </a:t>
            </a:r>
            <a:r>
              <a:rPr lang="fr-BE" sz="1900">
                <a:solidFill>
                  <a:schemeClr val="accent1"/>
                </a:solidFill>
                <a:latin typeface="Arial"/>
                <a:ea typeface="Arial"/>
                <a:cs typeface="Arial"/>
                <a:sym typeface="Arial"/>
              </a:rPr>
              <a:t>réserves de liquidation </a:t>
            </a:r>
            <a:r>
              <a:rPr lang="fr-BE" sz="1900">
                <a:solidFill>
                  <a:srgbClr val="6E6E6E"/>
                </a:solidFill>
                <a:latin typeface="Arial"/>
                <a:ea typeface="Arial"/>
                <a:cs typeface="Arial"/>
                <a:sym typeface="Arial"/>
              </a:rPr>
              <a:t>ayant été maintenues pendant une période d’au moins trois ans et de moins de cinq ans au sein de la société distributrice.</a:t>
            </a:r>
            <a:endParaRPr b="0" i="0" sz="1900" u="none" cap="none" strike="noStrike">
              <a:solidFill>
                <a:srgbClr val="6E6E6E"/>
              </a:solidFill>
              <a:latin typeface="Arial"/>
              <a:ea typeface="Arial"/>
              <a:cs typeface="Arial"/>
              <a:sym typeface="Arial"/>
            </a:endParaRPr>
          </a:p>
        </p:txBody>
      </p:sp>
      <p:sp>
        <p:nvSpPr>
          <p:cNvPr id="350" name="Google Shape;350;p17"/>
          <p:cNvSpPr txBox="1"/>
          <p:nvPr/>
        </p:nvSpPr>
        <p:spPr>
          <a:xfrm>
            <a:off x="165868" y="3530575"/>
            <a:ext cx="10414305" cy="646331"/>
          </a:xfrm>
          <a:prstGeom prst="rect">
            <a:avLst/>
          </a:prstGeom>
          <a:noFill/>
          <a:ln>
            <a:noFill/>
          </a:ln>
        </p:spPr>
        <p:txBody>
          <a:bodyPr anchorCtr="0" anchor="t" bIns="45700" lIns="91425" spcFirstLastPara="1" rIns="91425" wrap="square" tIns="45700">
            <a:spAutoFit/>
          </a:bodyPr>
          <a:lstStyle/>
          <a:p>
            <a:pPr indent="0" lvl="1" marL="0" marR="0" rtl="0" algn="l">
              <a:spcBef>
                <a:spcPts val="0"/>
              </a:spcBef>
              <a:spcAft>
                <a:spcPts val="0"/>
              </a:spcAft>
              <a:buNone/>
            </a:pPr>
            <a:r>
              <a:rPr b="1" i="0" lang="fr-BE" sz="1800" u="none" cap="none" strike="noStrike">
                <a:solidFill>
                  <a:srgbClr val="FFFFFF"/>
                </a:solidFill>
                <a:highlight>
                  <a:srgbClr val="004EA2"/>
                </a:highlight>
                <a:latin typeface="Arial"/>
                <a:ea typeface="Arial"/>
                <a:cs typeface="Arial"/>
                <a:sym typeface="Arial"/>
              </a:rPr>
              <a:t>Nouveau tarif de 6,5% dans le cadre des réserves de </a:t>
            </a:r>
            <a:endParaRPr/>
          </a:p>
          <a:p>
            <a:pPr indent="0" lvl="1" marL="0" marR="0" rtl="0" algn="l">
              <a:spcBef>
                <a:spcPts val="0"/>
              </a:spcBef>
              <a:spcAft>
                <a:spcPts val="0"/>
              </a:spcAft>
              <a:buNone/>
            </a:pPr>
            <a:r>
              <a:rPr b="1" i="0" lang="fr-BE" sz="1800" u="none" cap="none" strike="noStrike">
                <a:solidFill>
                  <a:srgbClr val="FFFFFF"/>
                </a:solidFill>
                <a:highlight>
                  <a:srgbClr val="004EA2"/>
                </a:highlight>
                <a:latin typeface="Arial"/>
                <a:ea typeface="Arial"/>
                <a:cs typeface="Arial"/>
                <a:sym typeface="Arial"/>
              </a:rPr>
              <a:t>liquidation :</a:t>
            </a:r>
            <a:endParaRPr/>
          </a:p>
        </p:txBody>
      </p:sp>
      <p:pic>
        <p:nvPicPr>
          <p:cNvPr descr="Munten silhouet" id="351" name="Google Shape;351;p17"/>
          <p:cNvPicPr preferRelativeResize="0"/>
          <p:nvPr/>
        </p:nvPicPr>
        <p:blipFill rotWithShape="1">
          <a:blip r:embed="rId3">
            <a:alphaModFix/>
          </a:blip>
          <a:srcRect b="0" l="0" r="0" t="0"/>
          <a:stretch/>
        </p:blipFill>
        <p:spPr>
          <a:xfrm>
            <a:off x="729005" y="1110006"/>
            <a:ext cx="608030" cy="639452"/>
          </a:xfrm>
          <a:prstGeom prst="rect">
            <a:avLst/>
          </a:prstGeom>
          <a:noFill/>
          <a:ln>
            <a:noFill/>
          </a:ln>
        </p:spPr>
      </p:pic>
      <p:pic>
        <p:nvPicPr>
          <p:cNvPr id="352" name="Google Shape;352;p17"/>
          <p:cNvPicPr preferRelativeResize="0"/>
          <p:nvPr/>
        </p:nvPicPr>
        <p:blipFill rotWithShape="1">
          <a:blip r:embed="rId4">
            <a:alphaModFix/>
          </a:blip>
          <a:srcRect b="0" l="0" r="0" t="0"/>
          <a:stretch/>
        </p:blipFill>
        <p:spPr>
          <a:xfrm rot="-1959999">
            <a:off x="3314617" y="3688416"/>
            <a:ext cx="2058403" cy="1931805"/>
          </a:xfrm>
          <a:prstGeom prst="rect">
            <a:avLst/>
          </a:prstGeom>
          <a:noFill/>
          <a:ln>
            <a:noFill/>
          </a:ln>
        </p:spPr>
      </p:pic>
      <p:pic>
        <p:nvPicPr>
          <p:cNvPr id="353" name="Google Shape;353;p17"/>
          <p:cNvPicPr preferRelativeResize="0"/>
          <p:nvPr/>
        </p:nvPicPr>
        <p:blipFill rotWithShape="1">
          <a:blip r:embed="rId5">
            <a:alphaModFix/>
          </a:blip>
          <a:srcRect b="0" l="0" r="0" t="0"/>
          <a:stretch/>
        </p:blipFill>
        <p:spPr>
          <a:xfrm>
            <a:off x="5373021" y="3060387"/>
            <a:ext cx="5207152" cy="3412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g3e4a57ec54d_0_316"/>
          <p:cNvPicPr preferRelativeResize="0"/>
          <p:nvPr/>
        </p:nvPicPr>
        <p:blipFill rotWithShape="1">
          <a:blip r:embed="rId3">
            <a:alphaModFix/>
          </a:blip>
          <a:srcRect b="16479" l="6909" r="5525" t="17710"/>
          <a:stretch/>
        </p:blipFill>
        <p:spPr>
          <a:xfrm>
            <a:off x="11104502" y="6481935"/>
            <a:ext cx="883838" cy="254033"/>
          </a:xfrm>
          <a:prstGeom prst="rect">
            <a:avLst/>
          </a:prstGeom>
          <a:noFill/>
          <a:ln>
            <a:noFill/>
          </a:ln>
        </p:spPr>
      </p:pic>
      <p:pic>
        <p:nvPicPr>
          <p:cNvPr descr="Text&#10;&#10;Description automatically generated" id="111" name="Google Shape;111;g3e4a57ec54d_0_316"/>
          <p:cNvPicPr preferRelativeResize="0"/>
          <p:nvPr/>
        </p:nvPicPr>
        <p:blipFill rotWithShape="1">
          <a:blip r:embed="rId4">
            <a:alphaModFix/>
          </a:blip>
          <a:srcRect b="0" l="0" r="0" t="0"/>
          <a:stretch/>
        </p:blipFill>
        <p:spPr>
          <a:xfrm>
            <a:off x="9935311" y="6481935"/>
            <a:ext cx="832471" cy="254032"/>
          </a:xfrm>
          <a:prstGeom prst="rect">
            <a:avLst/>
          </a:prstGeom>
          <a:noFill/>
          <a:ln>
            <a:noFill/>
          </a:ln>
        </p:spPr>
      </p:pic>
      <p:sp>
        <p:nvSpPr>
          <p:cNvPr id="112" name="Google Shape;112;g3e4a57ec54d_0_316"/>
          <p:cNvSpPr txBox="1"/>
          <p:nvPr/>
        </p:nvSpPr>
        <p:spPr>
          <a:xfrm>
            <a:off x="10767045" y="6403794"/>
            <a:ext cx="337500" cy="4104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Courgette"/>
              <a:buNone/>
            </a:pPr>
            <a:r>
              <a:rPr b="0" i="0" lang="fr-BE" sz="1867" u="none" cap="none" strike="noStrike">
                <a:solidFill>
                  <a:srgbClr val="000000"/>
                </a:solidFill>
                <a:latin typeface="Courgette"/>
                <a:ea typeface="Courgette"/>
                <a:cs typeface="Courgette"/>
                <a:sym typeface="Courgette"/>
              </a:rPr>
              <a:t>&amp;</a:t>
            </a:r>
            <a:endParaRPr/>
          </a:p>
        </p:txBody>
      </p:sp>
      <p:sp>
        <p:nvSpPr>
          <p:cNvPr id="113" name="Google Shape;113;g3e4a57ec54d_0_316"/>
          <p:cNvSpPr txBox="1"/>
          <p:nvPr/>
        </p:nvSpPr>
        <p:spPr>
          <a:xfrm>
            <a:off x="765821" y="4434790"/>
            <a:ext cx="3408000" cy="4617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Roboto Black"/>
              <a:buNone/>
            </a:pPr>
            <a:r>
              <a:rPr b="0" i="0" lang="fr-BE" sz="1600" u="none" cap="none" strike="noStrike">
                <a:solidFill>
                  <a:schemeClr val="dk1"/>
                </a:solidFill>
                <a:latin typeface="Roboto Black"/>
                <a:ea typeface="Roboto Black"/>
                <a:cs typeface="Roboto Black"/>
                <a:sym typeface="Roboto Black"/>
              </a:rPr>
              <a:t>Comment aider à remplir la déclaration d’impôt en ligne ?</a:t>
            </a:r>
            <a:endParaRPr/>
          </a:p>
        </p:txBody>
      </p:sp>
      <p:sp>
        <p:nvSpPr>
          <p:cNvPr id="114" name="Google Shape;114;g3e4a57ec54d_0_316"/>
          <p:cNvSpPr txBox="1"/>
          <p:nvPr/>
        </p:nvSpPr>
        <p:spPr>
          <a:xfrm>
            <a:off x="4482580" y="4434790"/>
            <a:ext cx="3408000" cy="4617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Roboto Black"/>
              <a:buNone/>
            </a:pPr>
            <a:r>
              <a:rPr b="0" i="0" lang="fr-BE" sz="1600" u="none" cap="none" strike="noStrike">
                <a:solidFill>
                  <a:schemeClr val="dk1"/>
                </a:solidFill>
                <a:latin typeface="Roboto Black"/>
                <a:ea typeface="Roboto Black"/>
                <a:cs typeface="Roboto Black"/>
                <a:sym typeface="Roboto Black"/>
              </a:rPr>
              <a:t>Nouveautés dans la déclaration d’impôt en ligne en </a:t>
            </a:r>
            <a:r>
              <a:rPr b="0" i="0" lang="fr-BE" sz="1600" u="none" cap="none" strike="noStrike">
                <a:solidFill>
                  <a:schemeClr val="accent6"/>
                </a:solidFill>
                <a:latin typeface="Roboto Black"/>
                <a:ea typeface="Roboto Black"/>
                <a:cs typeface="Roboto Black"/>
                <a:sym typeface="Roboto Black"/>
              </a:rPr>
              <a:t>2024</a:t>
            </a:r>
            <a:endParaRPr/>
          </a:p>
        </p:txBody>
      </p:sp>
      <p:sp>
        <p:nvSpPr>
          <p:cNvPr id="115" name="Google Shape;115;g3e4a57ec54d_0_316"/>
          <p:cNvSpPr txBox="1"/>
          <p:nvPr/>
        </p:nvSpPr>
        <p:spPr>
          <a:xfrm>
            <a:off x="8199337" y="4434790"/>
            <a:ext cx="3408000" cy="4617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Roboto Black"/>
              <a:buNone/>
            </a:pPr>
            <a:r>
              <a:rPr b="0" i="0" lang="fr-BE" sz="1600" u="none" cap="none" strike="noStrike">
                <a:solidFill>
                  <a:schemeClr val="dk1"/>
                </a:solidFill>
                <a:latin typeface="Roboto Black"/>
                <a:ea typeface="Roboto Black"/>
                <a:cs typeface="Roboto Black"/>
                <a:sym typeface="Roboto Black"/>
              </a:rPr>
              <a:t>Nouveautés dans la déclaration d’impôt en ligne en </a:t>
            </a:r>
            <a:r>
              <a:rPr b="0" i="0" lang="fr-BE" sz="1600" u="none" cap="none" strike="noStrike">
                <a:solidFill>
                  <a:schemeClr val="accent6"/>
                </a:solidFill>
                <a:latin typeface="Roboto Black"/>
                <a:ea typeface="Roboto Black"/>
                <a:cs typeface="Roboto Black"/>
                <a:sym typeface="Roboto Black"/>
              </a:rPr>
              <a:t>202</a:t>
            </a:r>
            <a:r>
              <a:rPr lang="fr-BE" sz="1600">
                <a:solidFill>
                  <a:schemeClr val="accent6"/>
                </a:solidFill>
                <a:latin typeface="Roboto Black"/>
                <a:ea typeface="Roboto Black"/>
                <a:cs typeface="Roboto Black"/>
                <a:sym typeface="Roboto Black"/>
              </a:rPr>
              <a:t>5</a:t>
            </a:r>
            <a:endParaRPr/>
          </a:p>
        </p:txBody>
      </p:sp>
      <p:sp>
        <p:nvSpPr>
          <p:cNvPr id="116" name="Google Shape;116;g3e4a57ec54d_0_316"/>
          <p:cNvSpPr txBox="1"/>
          <p:nvPr>
            <p:ph type="title"/>
          </p:nvPr>
        </p:nvSpPr>
        <p:spPr>
          <a:xfrm>
            <a:off x="765833" y="522800"/>
            <a:ext cx="10910400" cy="8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11D30"/>
              </a:buClr>
              <a:buSzPts val="3000"/>
              <a:buFont typeface="Roboto Black"/>
              <a:buNone/>
            </a:pPr>
            <a:r>
              <a:rPr b="0" i="0" lang="fr-BE" sz="4000" u="none" cap="none" strike="noStrike">
                <a:solidFill>
                  <a:srgbClr val="0033FF"/>
                </a:solidFill>
                <a:latin typeface="Roboto Black"/>
                <a:ea typeface="Roboto Black"/>
                <a:cs typeface="Roboto Black"/>
                <a:sym typeface="Roboto Black"/>
              </a:rPr>
              <a:t>Introduction </a:t>
            </a:r>
            <a:r>
              <a:rPr b="0" i="0" lang="fr-BE" sz="4000" u="none" cap="none" strike="noStrike">
                <a:solidFill>
                  <a:srgbClr val="071C2E"/>
                </a:solidFill>
                <a:latin typeface="Roboto Black"/>
                <a:ea typeface="Roboto Black"/>
                <a:cs typeface="Roboto Black"/>
                <a:sym typeface="Roboto Black"/>
              </a:rPr>
              <a:t>webinaire</a:t>
            </a:r>
            <a:endParaRPr/>
          </a:p>
        </p:txBody>
      </p:sp>
      <p:sp>
        <p:nvSpPr>
          <p:cNvPr id="117" name="Google Shape;117;g3e4a57ec54d_0_316"/>
          <p:cNvSpPr txBox="1"/>
          <p:nvPr>
            <p:ph idx="1" type="subTitle"/>
          </p:nvPr>
        </p:nvSpPr>
        <p:spPr>
          <a:xfrm>
            <a:off x="765833" y="1406267"/>
            <a:ext cx="10910400" cy="7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11D30"/>
              </a:buClr>
              <a:buSzPts val="1600"/>
              <a:buFont typeface="Roboto Light"/>
              <a:buNone/>
            </a:pPr>
            <a:r>
              <a:rPr b="0" i="0" lang="fr-BE" sz="2400" u="none" cap="none" strike="noStrike">
                <a:solidFill>
                  <a:srgbClr val="011D30"/>
                </a:solidFill>
                <a:latin typeface="Roboto Light"/>
                <a:ea typeface="Roboto Light"/>
                <a:cs typeface="Roboto Light"/>
                <a:sym typeface="Roboto Light"/>
              </a:rPr>
              <a:t>Consultez les replays</a:t>
            </a:r>
            <a:endParaRPr/>
          </a:p>
        </p:txBody>
      </p:sp>
      <p:sp>
        <p:nvSpPr>
          <p:cNvPr id="118" name="Google Shape;118;g3e4a57ec54d_0_316">
            <a:hlinkClick r:id="rId5"/>
          </p:cNvPr>
          <p:cNvSpPr/>
          <p:nvPr/>
        </p:nvSpPr>
        <p:spPr>
          <a:xfrm>
            <a:off x="1172633" y="5218811"/>
            <a:ext cx="2594400" cy="496500"/>
          </a:xfrm>
          <a:prstGeom prst="roundRect">
            <a:avLst>
              <a:gd fmla="val 50000" name="adj"/>
            </a:avLst>
          </a:prstGeom>
          <a:solidFill>
            <a:schemeClr val="lt1"/>
          </a:solidFill>
          <a:ln cap="flat" cmpd="sng" w="19050">
            <a:solidFill>
              <a:schemeClr val="accen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400" u="sng" cap="none" strike="noStrike">
                <a:solidFill>
                  <a:srgbClr val="184FF4"/>
                </a:solidFill>
                <a:latin typeface="Roboto Black"/>
                <a:ea typeface="Roboto Black"/>
                <a:cs typeface="Roboto Black"/>
                <a:sym typeface="Roboto Black"/>
                <a:hlinkClick r:id="rId6">
                  <a:extLst>
                    <a:ext uri="{A12FA001-AC4F-418D-AE19-62706E023703}">
                      <ahyp:hlinkClr val="tx"/>
                    </a:ext>
                  </a:extLst>
                </a:hlinkClick>
              </a:rPr>
              <a:t>CONSULTER LE REPLAY </a:t>
            </a:r>
            <a:endParaRPr b="0" i="0" sz="2000" u="none" cap="none" strike="noStrike">
              <a:solidFill>
                <a:srgbClr val="184FF4"/>
              </a:solidFill>
              <a:latin typeface="Arial"/>
              <a:ea typeface="Arial"/>
              <a:cs typeface="Arial"/>
              <a:sym typeface="Arial"/>
            </a:endParaRPr>
          </a:p>
        </p:txBody>
      </p:sp>
      <p:sp>
        <p:nvSpPr>
          <p:cNvPr id="119" name="Google Shape;119;g3e4a57ec54d_0_316">
            <a:hlinkClick r:id="rId7"/>
          </p:cNvPr>
          <p:cNvSpPr/>
          <p:nvPr/>
        </p:nvSpPr>
        <p:spPr>
          <a:xfrm>
            <a:off x="4889392" y="5218811"/>
            <a:ext cx="2594400" cy="496500"/>
          </a:xfrm>
          <a:prstGeom prst="roundRect">
            <a:avLst>
              <a:gd fmla="val 50000" name="adj"/>
            </a:avLst>
          </a:prstGeom>
          <a:solidFill>
            <a:schemeClr val="lt1"/>
          </a:solidFill>
          <a:ln cap="flat" cmpd="sng" w="19050">
            <a:solidFill>
              <a:schemeClr val="accen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400" u="sng" cap="none" strike="noStrike">
                <a:solidFill>
                  <a:srgbClr val="184FF4"/>
                </a:solidFill>
                <a:latin typeface="Roboto Black"/>
                <a:ea typeface="Roboto Black"/>
                <a:cs typeface="Roboto Black"/>
                <a:sym typeface="Roboto Black"/>
                <a:hlinkClick r:id="rId8">
                  <a:extLst>
                    <a:ext uri="{A12FA001-AC4F-418D-AE19-62706E023703}">
                      <ahyp:hlinkClr val="tx"/>
                    </a:ext>
                  </a:extLst>
                </a:hlinkClick>
              </a:rPr>
              <a:t>CONSULTER LE REPLAY </a:t>
            </a:r>
            <a:endParaRPr b="0" i="0" sz="2000" u="none" cap="none" strike="noStrike">
              <a:solidFill>
                <a:srgbClr val="184FF4"/>
              </a:solidFill>
              <a:latin typeface="Arial"/>
              <a:ea typeface="Arial"/>
              <a:cs typeface="Arial"/>
              <a:sym typeface="Arial"/>
            </a:endParaRPr>
          </a:p>
        </p:txBody>
      </p:sp>
      <p:sp>
        <p:nvSpPr>
          <p:cNvPr id="120" name="Google Shape;120;g3e4a57ec54d_0_316">
            <a:hlinkClick r:id="rId9"/>
          </p:cNvPr>
          <p:cNvSpPr/>
          <p:nvPr/>
        </p:nvSpPr>
        <p:spPr>
          <a:xfrm>
            <a:off x="8606151" y="5218811"/>
            <a:ext cx="2594400" cy="496500"/>
          </a:xfrm>
          <a:prstGeom prst="roundRect">
            <a:avLst>
              <a:gd fmla="val 50000" name="adj"/>
            </a:avLst>
          </a:prstGeom>
          <a:solidFill>
            <a:schemeClr val="lt1"/>
          </a:solidFill>
          <a:ln cap="flat" cmpd="sng" w="19050">
            <a:solidFill>
              <a:schemeClr val="accen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400" u="sng" cap="none" strike="noStrike">
                <a:solidFill>
                  <a:srgbClr val="184FF4"/>
                </a:solidFill>
                <a:latin typeface="Roboto Black"/>
                <a:ea typeface="Roboto Black"/>
                <a:cs typeface="Roboto Black"/>
                <a:sym typeface="Roboto Black"/>
                <a:hlinkClick r:id="rId10">
                  <a:extLst>
                    <a:ext uri="{A12FA001-AC4F-418D-AE19-62706E023703}">
                      <ahyp:hlinkClr val="tx"/>
                    </a:ext>
                  </a:extLst>
                </a:hlinkClick>
              </a:rPr>
              <a:t>CONSULTER LE REPLAY </a:t>
            </a:r>
            <a:endParaRPr b="0" i="0" sz="2000" u="none" cap="none" strike="noStrike">
              <a:solidFill>
                <a:srgbClr val="184FF4"/>
              </a:solidFill>
              <a:latin typeface="Arial"/>
              <a:ea typeface="Arial"/>
              <a:cs typeface="Arial"/>
              <a:sym typeface="Arial"/>
            </a:endParaRPr>
          </a:p>
        </p:txBody>
      </p:sp>
      <p:pic>
        <p:nvPicPr>
          <p:cNvPr id="121" name="Google Shape;121;g3e4a57ec54d_0_316">
            <a:hlinkClick r:id="rId11"/>
          </p:cNvPr>
          <p:cNvPicPr preferRelativeResize="0"/>
          <p:nvPr/>
        </p:nvPicPr>
        <p:blipFill rotWithShape="1">
          <a:blip r:embed="rId12">
            <a:alphaModFix/>
          </a:blip>
          <a:srcRect b="0" l="0" r="0" t="0"/>
          <a:stretch/>
        </p:blipFill>
        <p:spPr>
          <a:xfrm>
            <a:off x="765821" y="2216663"/>
            <a:ext cx="3408147" cy="1917083"/>
          </a:xfrm>
          <a:prstGeom prst="rect">
            <a:avLst/>
          </a:prstGeom>
          <a:noFill/>
          <a:ln>
            <a:noFill/>
          </a:ln>
        </p:spPr>
      </p:pic>
      <p:pic>
        <p:nvPicPr>
          <p:cNvPr id="122" name="Google Shape;122;g3e4a57ec54d_0_316">
            <a:hlinkClick r:id="rId13"/>
          </p:cNvPr>
          <p:cNvPicPr preferRelativeResize="0"/>
          <p:nvPr/>
        </p:nvPicPr>
        <p:blipFill rotWithShape="1">
          <a:blip r:embed="rId14">
            <a:alphaModFix/>
          </a:blip>
          <a:srcRect b="0" l="0" r="0" t="0"/>
          <a:stretch/>
        </p:blipFill>
        <p:spPr>
          <a:xfrm>
            <a:off x="4482579" y="2216662"/>
            <a:ext cx="3408150" cy="1917085"/>
          </a:xfrm>
          <a:prstGeom prst="rect">
            <a:avLst/>
          </a:prstGeom>
          <a:noFill/>
          <a:ln>
            <a:noFill/>
          </a:ln>
        </p:spPr>
      </p:pic>
      <p:grpSp>
        <p:nvGrpSpPr>
          <p:cNvPr id="123" name="Google Shape;123;g3e4a57ec54d_0_316"/>
          <p:cNvGrpSpPr/>
          <p:nvPr/>
        </p:nvGrpSpPr>
        <p:grpSpPr>
          <a:xfrm>
            <a:off x="671081" y="6499222"/>
            <a:ext cx="1666891" cy="166825"/>
            <a:chOff x="4867422" y="4051336"/>
            <a:chExt cx="3550353" cy="355326"/>
          </a:xfrm>
        </p:grpSpPr>
        <p:pic>
          <p:nvPicPr>
            <p:cNvPr descr="A logo with yellow and grey circles&#10;&#10;Description automatically generated" id="124" name="Google Shape;124;g3e4a57ec54d_0_316"/>
            <p:cNvPicPr preferRelativeResize="0"/>
            <p:nvPr/>
          </p:nvPicPr>
          <p:blipFill rotWithShape="1">
            <a:blip r:embed="rId15">
              <a:alphaModFix/>
            </a:blip>
            <a:srcRect b="0" l="0" r="0" t="0"/>
            <a:stretch/>
          </p:blipFill>
          <p:spPr>
            <a:xfrm>
              <a:off x="8080113" y="4057489"/>
              <a:ext cx="337662" cy="343852"/>
            </a:xfrm>
            <a:prstGeom prst="rect">
              <a:avLst/>
            </a:prstGeom>
            <a:noFill/>
            <a:ln>
              <a:noFill/>
            </a:ln>
          </p:spPr>
        </p:pic>
        <p:pic>
          <p:nvPicPr>
            <p:cNvPr descr="A white background with grey text&#10;&#10;Description automatically generated" id="125" name="Google Shape;125;g3e4a57ec54d_0_316"/>
            <p:cNvPicPr preferRelativeResize="0"/>
            <p:nvPr/>
          </p:nvPicPr>
          <p:blipFill rotWithShape="1">
            <a:blip r:embed="rId16">
              <a:alphaModFix/>
            </a:blip>
            <a:srcRect b="0" l="0" r="0" t="0"/>
            <a:stretch/>
          </p:blipFill>
          <p:spPr>
            <a:xfrm>
              <a:off x="6432304" y="4051336"/>
              <a:ext cx="1496731" cy="350005"/>
            </a:xfrm>
            <a:prstGeom prst="rect">
              <a:avLst/>
            </a:prstGeom>
            <a:noFill/>
            <a:ln>
              <a:noFill/>
            </a:ln>
          </p:spPr>
        </p:pic>
        <p:pic>
          <p:nvPicPr>
            <p:cNvPr descr="A screenshot of a computer&#10;&#10;Description automatically generated" id="126" name="Google Shape;126;g3e4a57ec54d_0_316"/>
            <p:cNvPicPr preferRelativeResize="0"/>
            <p:nvPr/>
          </p:nvPicPr>
          <p:blipFill rotWithShape="1">
            <a:blip r:embed="rId17">
              <a:alphaModFix/>
            </a:blip>
            <a:srcRect b="0" l="0" r="0" t="0"/>
            <a:stretch/>
          </p:blipFill>
          <p:spPr>
            <a:xfrm>
              <a:off x="4867422" y="4051336"/>
              <a:ext cx="1413800" cy="355326"/>
            </a:xfrm>
            <a:prstGeom prst="rect">
              <a:avLst/>
            </a:prstGeom>
            <a:noFill/>
            <a:ln>
              <a:noFill/>
            </a:ln>
          </p:spPr>
        </p:pic>
      </p:grpSp>
      <p:pic>
        <p:nvPicPr>
          <p:cNvPr id="127" name="Google Shape;127;g3e4a57ec54d_0_316"/>
          <p:cNvPicPr preferRelativeResize="0"/>
          <p:nvPr/>
        </p:nvPicPr>
        <p:blipFill>
          <a:blip r:embed="rId18">
            <a:alphaModFix/>
          </a:blip>
          <a:stretch>
            <a:fillRect/>
          </a:stretch>
        </p:blipFill>
        <p:spPr>
          <a:xfrm>
            <a:off x="8119975" y="2195025"/>
            <a:ext cx="3781551" cy="19603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360" name="Google Shape;360;p18"/>
          <p:cNvSpPr/>
          <p:nvPr/>
        </p:nvSpPr>
        <p:spPr>
          <a:xfrm>
            <a:off x="650689" y="1128051"/>
            <a:ext cx="9619329" cy="788883"/>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IX - Réductions régionales : Flandre : fin de la majoration pour les emprunts conclus en 2015</a:t>
            </a:r>
            <a:endParaRPr/>
          </a:p>
        </p:txBody>
      </p:sp>
      <p:sp>
        <p:nvSpPr>
          <p:cNvPr id="361" name="Google Shape;361;p18"/>
          <p:cNvSpPr/>
          <p:nvPr/>
        </p:nvSpPr>
        <p:spPr>
          <a:xfrm>
            <a:off x="650689" y="2005609"/>
            <a:ext cx="11236511" cy="1438714"/>
          </a:xfrm>
          <a:prstGeom prst="rect">
            <a:avLst/>
          </a:prstGeom>
          <a:solidFill>
            <a:srgbClr val="02C29F">
              <a:alpha val="10196"/>
            </a:srgbClr>
          </a:solidFill>
          <a:ln>
            <a:noFill/>
          </a:ln>
        </p:spPr>
        <p:txBody>
          <a:bodyPr anchorCtr="0" anchor="t"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Le bonus logement flamand de 2</a:t>
            </a:r>
            <a:r>
              <a:rPr b="0" baseline="30000" i="0" lang="fr-BE" sz="2000" u="none" cap="none" strike="noStrike">
                <a:solidFill>
                  <a:srgbClr val="6E6E6E"/>
                </a:solidFill>
                <a:latin typeface="Arial"/>
                <a:ea typeface="Arial"/>
                <a:cs typeface="Arial"/>
                <a:sym typeface="Arial"/>
              </a:rPr>
              <a:t>e</a:t>
            </a:r>
            <a:r>
              <a:rPr b="0" i="0" lang="fr-BE" sz="2000" u="none" cap="none" strike="noStrike">
                <a:solidFill>
                  <a:srgbClr val="6E6E6E"/>
                </a:solidFill>
                <a:latin typeface="Arial"/>
                <a:ea typeface="Arial"/>
                <a:cs typeface="Arial"/>
                <a:sym typeface="Arial"/>
              </a:rPr>
              <a:t> génération était possible uniquement pour les emprunts conclus en 2015.</a:t>
            </a:r>
            <a:endParaRPr/>
          </a:p>
          <a:p>
            <a:pPr indent="-342900" lvl="0" marL="342900" marR="0" rtl="0" algn="l">
              <a:lnSpc>
                <a:spcPct val="100000"/>
              </a:lnSpc>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 majoration du montant de base était octroyée </a:t>
            </a:r>
            <a:r>
              <a:rPr lang="fr-BE" sz="2000">
                <a:solidFill>
                  <a:schemeClr val="accent1"/>
                </a:solidFill>
                <a:latin typeface="Arial"/>
                <a:ea typeface="Arial"/>
                <a:cs typeface="Arial"/>
                <a:sym typeface="Arial"/>
              </a:rPr>
              <a:t>pendant les 10 premières années </a:t>
            </a:r>
            <a:r>
              <a:rPr lang="fr-BE" sz="2000">
                <a:solidFill>
                  <a:srgbClr val="6E6E6E"/>
                </a:solidFill>
                <a:latin typeface="Arial"/>
                <a:ea typeface="Arial"/>
                <a:cs typeface="Arial"/>
                <a:sym typeface="Arial"/>
              </a:rPr>
              <a:t>de l’emprunt.</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Par c</a:t>
            </a:r>
            <a:r>
              <a:rPr lang="fr-BE" sz="2000">
                <a:solidFill>
                  <a:srgbClr val="6E6E6E"/>
                </a:solidFill>
                <a:latin typeface="Arial"/>
                <a:ea typeface="Arial"/>
                <a:cs typeface="Arial"/>
                <a:sym typeface="Arial"/>
              </a:rPr>
              <a:t>onséquent, les </a:t>
            </a:r>
            <a:r>
              <a:rPr lang="fr-BE" sz="2000">
                <a:solidFill>
                  <a:schemeClr val="accent1"/>
                </a:solidFill>
                <a:latin typeface="Arial"/>
                <a:ea typeface="Arial"/>
                <a:cs typeface="Arial"/>
                <a:sym typeface="Arial"/>
              </a:rPr>
              <a:t>questions relatives </a:t>
            </a:r>
            <a:r>
              <a:rPr lang="fr-BE" sz="2000">
                <a:solidFill>
                  <a:srgbClr val="6E6E6E"/>
                </a:solidFill>
                <a:latin typeface="Arial"/>
                <a:ea typeface="Arial"/>
                <a:cs typeface="Arial"/>
                <a:sym typeface="Arial"/>
              </a:rPr>
              <a:t>à cette majoration sont </a:t>
            </a:r>
            <a:r>
              <a:rPr lang="fr-BE" sz="2000">
                <a:solidFill>
                  <a:schemeClr val="accent1"/>
                </a:solidFill>
                <a:latin typeface="Arial"/>
                <a:ea typeface="Arial"/>
                <a:cs typeface="Arial"/>
                <a:sym typeface="Arial"/>
              </a:rPr>
              <a:t>supprimées</a:t>
            </a:r>
            <a:r>
              <a:rPr lang="fr-BE" sz="2000">
                <a:solidFill>
                  <a:srgbClr val="6E6E6E"/>
                </a:solidFill>
                <a:latin typeface="Arial"/>
                <a:ea typeface="Arial"/>
                <a:cs typeface="Arial"/>
                <a:sym typeface="Arial"/>
              </a:rPr>
              <a:t>.</a:t>
            </a:r>
            <a:endParaRPr b="0" i="0" sz="2000" u="none" cap="none" strike="noStrike">
              <a:solidFill>
                <a:srgbClr val="6E6E6E"/>
              </a:solidFill>
              <a:latin typeface="Arial"/>
              <a:ea typeface="Arial"/>
              <a:cs typeface="Arial"/>
              <a:sym typeface="Arial"/>
            </a:endParaRPr>
          </a:p>
        </p:txBody>
      </p:sp>
      <p:pic>
        <p:nvPicPr>
          <p:cNvPr id="362" name="Google Shape;362;p18"/>
          <p:cNvPicPr preferRelativeResize="0"/>
          <p:nvPr/>
        </p:nvPicPr>
        <p:blipFill rotWithShape="1">
          <a:blip r:embed="rId3">
            <a:alphaModFix/>
          </a:blip>
          <a:srcRect b="0" l="0" r="0" t="0"/>
          <a:stretch/>
        </p:blipFill>
        <p:spPr>
          <a:xfrm>
            <a:off x="800748" y="1181304"/>
            <a:ext cx="362392" cy="360000"/>
          </a:xfrm>
          <a:prstGeom prst="rect">
            <a:avLst/>
          </a:prstGeom>
          <a:noFill/>
          <a:ln>
            <a:noFill/>
          </a:ln>
        </p:spPr>
      </p:pic>
      <p:pic>
        <p:nvPicPr>
          <p:cNvPr id="363" name="Google Shape;363;p18"/>
          <p:cNvPicPr preferRelativeResize="0"/>
          <p:nvPr/>
        </p:nvPicPr>
        <p:blipFill rotWithShape="1">
          <a:blip r:embed="rId4">
            <a:alphaModFix/>
          </a:blip>
          <a:srcRect b="0" l="0" r="0" t="0"/>
          <a:stretch/>
        </p:blipFill>
        <p:spPr>
          <a:xfrm>
            <a:off x="2977883" y="3466926"/>
            <a:ext cx="6109014" cy="3391074"/>
          </a:xfrm>
          <a:prstGeom prst="rect">
            <a:avLst/>
          </a:prstGeom>
          <a:noFill/>
          <a:ln cap="flat" cmpd="sng" w="9525">
            <a:solidFill>
              <a:schemeClr val="lt1"/>
            </a:solidFill>
            <a:prstDash val="solid"/>
            <a:round/>
            <a:headEnd len="sm" w="sm" type="none"/>
            <a:tailEnd len="sm" w="sm" type="none"/>
          </a:ln>
        </p:spPr>
      </p:pic>
      <p:pic>
        <p:nvPicPr>
          <p:cNvPr id="364" name="Google Shape;364;p18"/>
          <p:cNvPicPr preferRelativeResize="0"/>
          <p:nvPr/>
        </p:nvPicPr>
        <p:blipFill rotWithShape="1">
          <a:blip r:embed="rId5">
            <a:alphaModFix/>
          </a:blip>
          <a:srcRect b="0" l="0" r="0" t="0"/>
          <a:stretch/>
        </p:blipFill>
        <p:spPr>
          <a:xfrm>
            <a:off x="5709471" y="5075954"/>
            <a:ext cx="1335140" cy="11827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9"/>
          <p:cNvSpPr txBox="1"/>
          <p:nvPr/>
        </p:nvSpPr>
        <p:spPr>
          <a:xfrm>
            <a:off x="508273" y="188405"/>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371" name="Google Shape;371;p19"/>
          <p:cNvSpPr/>
          <p:nvPr/>
        </p:nvSpPr>
        <p:spPr>
          <a:xfrm>
            <a:off x="650689" y="733610"/>
            <a:ext cx="9619329" cy="788883"/>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IX - Réductions régionales : Bruxelles : fin de la majoration pour les emprunts conclus en 2015</a:t>
            </a:r>
            <a:endParaRPr/>
          </a:p>
        </p:txBody>
      </p:sp>
      <p:sp>
        <p:nvSpPr>
          <p:cNvPr id="372" name="Google Shape;372;p19"/>
          <p:cNvSpPr/>
          <p:nvPr/>
        </p:nvSpPr>
        <p:spPr>
          <a:xfrm>
            <a:off x="650689" y="1541304"/>
            <a:ext cx="11339878" cy="2324355"/>
          </a:xfrm>
          <a:prstGeom prst="rect">
            <a:avLst/>
          </a:prstGeom>
          <a:solidFill>
            <a:srgbClr val="02C29F">
              <a:alpha val="10196"/>
            </a:srgbClr>
          </a:solidFill>
          <a:ln>
            <a:noFill/>
          </a:ln>
        </p:spPr>
        <p:txBody>
          <a:bodyPr anchorCtr="0" anchor="t"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Le bonus logement bruxellois de 2</a:t>
            </a:r>
            <a:r>
              <a:rPr b="0" baseline="30000" i="0" lang="fr-BE" sz="2000" u="none" cap="none" strike="noStrike">
                <a:solidFill>
                  <a:srgbClr val="6E6E6E"/>
                </a:solidFill>
                <a:latin typeface="Arial"/>
                <a:ea typeface="Arial"/>
                <a:cs typeface="Arial"/>
                <a:sym typeface="Arial"/>
              </a:rPr>
              <a:t>e</a:t>
            </a:r>
            <a:r>
              <a:rPr b="0" i="0" lang="fr-BE" sz="2000" u="none" cap="none" strike="noStrike">
                <a:solidFill>
                  <a:srgbClr val="6E6E6E"/>
                </a:solidFill>
                <a:latin typeface="Arial"/>
                <a:ea typeface="Arial"/>
                <a:cs typeface="Arial"/>
                <a:sym typeface="Arial"/>
              </a:rPr>
              <a:t> génération était possible uniquement pour les emprunts conclus en 2015 et en 2016.</a:t>
            </a:r>
            <a:endParaRPr/>
          </a:p>
          <a:p>
            <a:pPr indent="-342900" lvl="0" marL="342900" marR="0" rtl="0" algn="l">
              <a:lnSpc>
                <a:spcPct val="100000"/>
              </a:lnSpc>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 majoration du montant de base était octroyée pendant les 10 premières années de l’emprunt.</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Par conséquent, les majorations du bonus logement bruxellois de 2</a:t>
            </a:r>
            <a:r>
              <a:rPr b="0" baseline="30000" i="0" lang="fr-BE" sz="2000" u="none" cap="none" strike="noStrike">
                <a:solidFill>
                  <a:srgbClr val="6E6E6E"/>
                </a:solidFill>
                <a:latin typeface="Arial"/>
                <a:ea typeface="Arial"/>
                <a:cs typeface="Arial"/>
                <a:sym typeface="Arial"/>
              </a:rPr>
              <a:t>e</a:t>
            </a:r>
            <a:r>
              <a:rPr b="0" i="0" lang="fr-BE" sz="2000" u="none" cap="none" strike="noStrike">
                <a:solidFill>
                  <a:srgbClr val="6E6E6E"/>
                </a:solidFill>
                <a:latin typeface="Arial"/>
                <a:ea typeface="Arial"/>
                <a:cs typeface="Arial"/>
                <a:sym typeface="Arial"/>
              </a:rPr>
              <a:t> génération pour les prêts conclus en 2015 ne sont plus possibles. Dès lors, les questions complémentaires doivent être complétées uniquement pour </a:t>
            </a:r>
            <a:r>
              <a:rPr b="0" i="0" lang="fr-BE" sz="2000" u="none" cap="none" strike="noStrike">
                <a:solidFill>
                  <a:schemeClr val="accent1"/>
                </a:solidFill>
                <a:latin typeface="Arial"/>
                <a:ea typeface="Arial"/>
                <a:cs typeface="Arial"/>
                <a:sym typeface="Arial"/>
              </a:rPr>
              <a:t>les prêts conclus en 2016</a:t>
            </a:r>
            <a:r>
              <a:rPr b="0" i="0" lang="fr-BE" sz="2000" u="none" cap="none" strike="noStrike">
                <a:solidFill>
                  <a:srgbClr val="6E6E6E"/>
                </a:solidFill>
                <a:latin typeface="Arial"/>
                <a:ea typeface="Arial"/>
                <a:cs typeface="Arial"/>
                <a:sym typeface="Arial"/>
              </a:rPr>
              <a:t> et le nombre d’enfants à charge est demandé au </a:t>
            </a:r>
            <a:r>
              <a:rPr b="0" i="0" lang="fr-BE" sz="2000" u="none" cap="none" strike="noStrike">
                <a:solidFill>
                  <a:schemeClr val="accent1"/>
                </a:solidFill>
                <a:latin typeface="Arial"/>
                <a:ea typeface="Arial"/>
                <a:cs typeface="Arial"/>
                <a:sym typeface="Arial"/>
              </a:rPr>
              <a:t>01.01.2017</a:t>
            </a:r>
            <a:r>
              <a:rPr lang="fr-BE" sz="2000">
                <a:solidFill>
                  <a:srgbClr val="6E6E6E"/>
                </a:solidFill>
                <a:latin typeface="Arial"/>
                <a:ea typeface="Arial"/>
                <a:cs typeface="Arial"/>
                <a:sym typeface="Arial"/>
              </a:rPr>
              <a:t>.</a:t>
            </a:r>
            <a:endParaRPr b="0" i="0" sz="2000" u="none" cap="none" strike="noStrike">
              <a:solidFill>
                <a:srgbClr val="6E6E6E"/>
              </a:solidFill>
              <a:latin typeface="Arial"/>
              <a:ea typeface="Arial"/>
              <a:cs typeface="Arial"/>
              <a:sym typeface="Arial"/>
            </a:endParaRPr>
          </a:p>
        </p:txBody>
      </p:sp>
      <p:pic>
        <p:nvPicPr>
          <p:cNvPr id="373" name="Google Shape;373;p19"/>
          <p:cNvPicPr preferRelativeResize="0"/>
          <p:nvPr/>
        </p:nvPicPr>
        <p:blipFill rotWithShape="1">
          <a:blip r:embed="rId3">
            <a:alphaModFix/>
          </a:blip>
          <a:srcRect b="0" l="0" r="0" t="0"/>
          <a:stretch/>
        </p:blipFill>
        <p:spPr>
          <a:xfrm>
            <a:off x="800748" y="909216"/>
            <a:ext cx="362392" cy="360000"/>
          </a:xfrm>
          <a:prstGeom prst="rect">
            <a:avLst/>
          </a:prstGeom>
          <a:noFill/>
          <a:ln>
            <a:noFill/>
          </a:ln>
        </p:spPr>
      </p:pic>
      <p:pic>
        <p:nvPicPr>
          <p:cNvPr id="374" name="Google Shape;374;p19"/>
          <p:cNvPicPr preferRelativeResize="0"/>
          <p:nvPr/>
        </p:nvPicPr>
        <p:blipFill rotWithShape="1">
          <a:blip r:embed="rId4">
            <a:alphaModFix/>
          </a:blip>
          <a:srcRect b="0" l="0" r="0" t="0"/>
          <a:stretch/>
        </p:blipFill>
        <p:spPr>
          <a:xfrm>
            <a:off x="4043189" y="3448018"/>
            <a:ext cx="5729697" cy="3409982"/>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381" name="Google Shape;381;p20"/>
          <p:cNvSpPr/>
          <p:nvPr/>
        </p:nvSpPr>
        <p:spPr>
          <a:xfrm>
            <a:off x="650690" y="1128052"/>
            <a:ext cx="9285790"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IX - Réductions régionales : Wallonie : fin du chèque habitat</a:t>
            </a:r>
            <a:endParaRPr/>
          </a:p>
        </p:txBody>
      </p:sp>
      <p:sp>
        <p:nvSpPr>
          <p:cNvPr id="382" name="Google Shape;382;p20"/>
          <p:cNvSpPr/>
          <p:nvPr/>
        </p:nvSpPr>
        <p:spPr>
          <a:xfrm>
            <a:off x="563357" y="1784132"/>
            <a:ext cx="9143305" cy="1520883"/>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Le régime du </a:t>
            </a:r>
            <a:r>
              <a:rPr b="1" lang="fr-BE" sz="2000">
                <a:solidFill>
                  <a:srgbClr val="6E6E6E"/>
                </a:solidFill>
                <a:latin typeface="Arial"/>
                <a:ea typeface="Arial"/>
                <a:cs typeface="Arial"/>
                <a:sym typeface="Arial"/>
              </a:rPr>
              <a:t>« Chèque habitat » </a:t>
            </a:r>
            <a:r>
              <a:rPr lang="fr-BE" sz="2000">
                <a:solidFill>
                  <a:srgbClr val="6E6E6E"/>
                </a:solidFill>
                <a:latin typeface="Arial"/>
                <a:ea typeface="Arial"/>
                <a:cs typeface="Arial"/>
                <a:sym typeface="Arial"/>
              </a:rPr>
              <a:t>est supprimé pour tous les emprunts conclus </a:t>
            </a:r>
            <a:r>
              <a:rPr lang="fr-BE" sz="2000">
                <a:solidFill>
                  <a:schemeClr val="accent1"/>
                </a:solidFill>
                <a:latin typeface="Arial"/>
                <a:ea typeface="Arial"/>
                <a:cs typeface="Arial"/>
                <a:sym typeface="Arial"/>
              </a:rPr>
              <a:t>à partir du 1</a:t>
            </a:r>
            <a:r>
              <a:rPr baseline="30000" lang="fr-BE" sz="2000">
                <a:solidFill>
                  <a:schemeClr val="accent1"/>
                </a:solidFill>
                <a:latin typeface="Arial"/>
                <a:ea typeface="Arial"/>
                <a:cs typeface="Arial"/>
                <a:sym typeface="Arial"/>
              </a:rPr>
              <a:t>er</a:t>
            </a:r>
            <a:r>
              <a:rPr lang="fr-BE" sz="2000">
                <a:solidFill>
                  <a:schemeClr val="accent1"/>
                </a:solidFill>
                <a:latin typeface="Arial"/>
                <a:ea typeface="Arial"/>
                <a:cs typeface="Arial"/>
                <a:sym typeface="Arial"/>
              </a:rPr>
              <a:t> janvier 2025.</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L’avantage demeure pour les emprunts conclus </a:t>
            </a:r>
            <a:r>
              <a:rPr b="1" lang="fr-BE" sz="2000">
                <a:solidFill>
                  <a:srgbClr val="6E6E6E"/>
                </a:solidFill>
                <a:latin typeface="Arial"/>
                <a:ea typeface="Arial"/>
                <a:cs typeface="Arial"/>
                <a:sym typeface="Arial"/>
              </a:rPr>
              <a:t>entre 2016 et 2024</a:t>
            </a:r>
            <a:r>
              <a:rPr lang="fr-BE" sz="2000">
                <a:solidFill>
                  <a:srgbClr val="6E6E6E"/>
                </a:solidFill>
                <a:latin typeface="Arial"/>
                <a:ea typeface="Arial"/>
                <a:cs typeface="Arial"/>
                <a:sym typeface="Arial"/>
              </a:rPr>
              <a:t>.</a:t>
            </a:r>
            <a:endParaRPr sz="2000">
              <a:solidFill>
                <a:schemeClr val="accent1"/>
              </a:solidFill>
              <a:latin typeface="Arial"/>
              <a:ea typeface="Arial"/>
              <a:cs typeface="Arial"/>
              <a:sym typeface="Arial"/>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 Région wallonne a </a:t>
            </a:r>
            <a:r>
              <a:rPr b="1" lang="fr-BE" sz="2000">
                <a:solidFill>
                  <a:srgbClr val="6E6E6E"/>
                </a:solidFill>
                <a:latin typeface="Arial"/>
                <a:ea typeface="Arial"/>
                <a:cs typeface="Arial"/>
                <a:sym typeface="Arial"/>
              </a:rPr>
              <a:t>baissé les droits d'enregistrement à 3 % </a:t>
            </a:r>
            <a:r>
              <a:rPr lang="fr-BE" sz="2000">
                <a:solidFill>
                  <a:srgbClr val="6E6E6E"/>
                </a:solidFill>
                <a:latin typeface="Arial"/>
                <a:ea typeface="Arial"/>
                <a:cs typeface="Arial"/>
                <a:sym typeface="Arial"/>
              </a:rPr>
              <a:t>pour l'achat de l'</a:t>
            </a:r>
            <a:r>
              <a:rPr lang="fr-BE" sz="2000">
                <a:solidFill>
                  <a:schemeClr val="accent1"/>
                </a:solidFill>
                <a:latin typeface="Arial"/>
                <a:ea typeface="Arial"/>
                <a:cs typeface="Arial"/>
                <a:sym typeface="Arial"/>
              </a:rPr>
              <a:t>habitation</a:t>
            </a:r>
            <a:r>
              <a:rPr lang="fr-BE" sz="2000">
                <a:solidFill>
                  <a:srgbClr val="6E6E6E"/>
                </a:solidFill>
                <a:latin typeface="Arial"/>
                <a:ea typeface="Arial"/>
                <a:cs typeface="Arial"/>
                <a:sym typeface="Arial"/>
              </a:rPr>
              <a:t> </a:t>
            </a:r>
            <a:r>
              <a:rPr lang="fr-BE" sz="2000">
                <a:solidFill>
                  <a:schemeClr val="accent1"/>
                </a:solidFill>
                <a:latin typeface="Arial"/>
                <a:ea typeface="Arial"/>
                <a:cs typeface="Arial"/>
                <a:sym typeface="Arial"/>
              </a:rPr>
              <a:t>propre</a:t>
            </a:r>
            <a:r>
              <a:rPr lang="fr-BE" sz="2000">
                <a:solidFill>
                  <a:srgbClr val="6E6E6E"/>
                </a:solidFill>
                <a:latin typeface="Arial"/>
                <a:ea typeface="Arial"/>
                <a:cs typeface="Arial"/>
                <a:sym typeface="Arial"/>
              </a:rPr>
              <a:t>. </a:t>
            </a:r>
            <a:endParaRPr/>
          </a:p>
        </p:txBody>
      </p:sp>
      <p:pic>
        <p:nvPicPr>
          <p:cNvPr id="383" name="Google Shape;383;p20"/>
          <p:cNvPicPr preferRelativeResize="0"/>
          <p:nvPr/>
        </p:nvPicPr>
        <p:blipFill rotWithShape="1">
          <a:blip r:embed="rId3">
            <a:alphaModFix/>
          </a:blip>
          <a:srcRect b="0" l="0" r="0" t="0"/>
          <a:stretch/>
        </p:blipFill>
        <p:spPr>
          <a:xfrm>
            <a:off x="800748" y="1181304"/>
            <a:ext cx="362392" cy="360000"/>
          </a:xfrm>
          <a:prstGeom prst="rect">
            <a:avLst/>
          </a:prstGeom>
          <a:noFill/>
          <a:ln>
            <a:noFill/>
          </a:ln>
        </p:spPr>
      </p:pic>
      <p:pic>
        <p:nvPicPr>
          <p:cNvPr id="384" name="Google Shape;384;p20"/>
          <p:cNvPicPr preferRelativeResize="0"/>
          <p:nvPr/>
        </p:nvPicPr>
        <p:blipFill rotWithShape="1">
          <a:blip r:embed="rId4">
            <a:alphaModFix/>
          </a:blip>
          <a:srcRect b="0" l="0" r="0" t="0"/>
          <a:stretch/>
        </p:blipFill>
        <p:spPr>
          <a:xfrm>
            <a:off x="474419" y="3489033"/>
            <a:ext cx="5003235" cy="2769648"/>
          </a:xfrm>
          <a:prstGeom prst="rect">
            <a:avLst/>
          </a:prstGeom>
          <a:noFill/>
          <a:ln cap="flat" cmpd="sng" w="9525">
            <a:solidFill>
              <a:schemeClr val="lt1"/>
            </a:solidFill>
            <a:prstDash val="solid"/>
            <a:round/>
            <a:headEnd len="sm" w="sm" type="none"/>
            <a:tailEnd len="sm" w="sm" type="none"/>
          </a:ln>
        </p:spPr>
      </p:pic>
      <p:pic>
        <p:nvPicPr>
          <p:cNvPr id="385" name="Google Shape;385;p20"/>
          <p:cNvPicPr preferRelativeResize="0"/>
          <p:nvPr/>
        </p:nvPicPr>
        <p:blipFill rotWithShape="1">
          <a:blip r:embed="rId5">
            <a:alphaModFix/>
          </a:blip>
          <a:srcRect b="0" l="0" r="0" t="0"/>
          <a:stretch/>
        </p:blipFill>
        <p:spPr>
          <a:xfrm>
            <a:off x="3331649" y="4208444"/>
            <a:ext cx="1070787" cy="948551"/>
          </a:xfrm>
          <a:prstGeom prst="rect">
            <a:avLst/>
          </a:prstGeom>
          <a:noFill/>
          <a:ln>
            <a:noFill/>
          </a:ln>
        </p:spPr>
      </p:pic>
      <p:pic>
        <p:nvPicPr>
          <p:cNvPr id="386" name="Google Shape;386;p20"/>
          <p:cNvPicPr preferRelativeResize="0"/>
          <p:nvPr/>
        </p:nvPicPr>
        <p:blipFill rotWithShape="1">
          <a:blip r:embed="rId6">
            <a:alphaModFix/>
          </a:blip>
          <a:srcRect b="0" l="0" r="0" t="0"/>
          <a:stretch/>
        </p:blipFill>
        <p:spPr>
          <a:xfrm>
            <a:off x="5873263" y="3657601"/>
            <a:ext cx="6254154" cy="2474716"/>
          </a:xfrm>
          <a:prstGeom prst="rect">
            <a:avLst/>
          </a:prstGeom>
          <a:noFill/>
          <a:ln>
            <a:noFill/>
          </a:ln>
        </p:spPr>
      </p:pic>
      <p:sp>
        <p:nvSpPr>
          <p:cNvPr id="387" name="Google Shape;387;p20"/>
          <p:cNvSpPr/>
          <p:nvPr/>
        </p:nvSpPr>
        <p:spPr>
          <a:xfrm>
            <a:off x="5434184" y="4749005"/>
            <a:ext cx="661816" cy="407990"/>
          </a:xfrm>
          <a:prstGeom prst="rightArrow">
            <a:avLst>
              <a:gd fmla="val 50000" name="adj1"/>
              <a:gd fmla="val 50000" name="adj2"/>
            </a:avLst>
          </a:prstGeom>
          <a:solidFill>
            <a:schemeClr val="accen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394" name="Google Shape;394;p21"/>
          <p:cNvSpPr/>
          <p:nvPr/>
        </p:nvSpPr>
        <p:spPr>
          <a:xfrm>
            <a:off x="650690" y="1128052"/>
            <a:ext cx="10222958" cy="656080"/>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rgbClr val="FFFFFF"/>
                </a:solidFill>
                <a:latin typeface="Arial"/>
                <a:ea typeface="Arial"/>
                <a:cs typeface="Arial"/>
                <a:sym typeface="Arial"/>
              </a:rPr>
              <a:t>Cadre IX - Réductions régionales : Wallonie : fin de la majoration pour les emprunts conclus en 2015</a:t>
            </a:r>
            <a:endParaRPr/>
          </a:p>
        </p:txBody>
      </p:sp>
      <p:sp>
        <p:nvSpPr>
          <p:cNvPr id="395" name="Google Shape;395;p21"/>
          <p:cNvSpPr/>
          <p:nvPr/>
        </p:nvSpPr>
        <p:spPr>
          <a:xfrm>
            <a:off x="563357" y="1949385"/>
            <a:ext cx="5066672" cy="4825988"/>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En Wallonie, le bonus logement de 2</a:t>
            </a:r>
            <a:r>
              <a:rPr baseline="30000" lang="fr-BE" sz="2000">
                <a:solidFill>
                  <a:srgbClr val="6E6E6E"/>
                </a:solidFill>
                <a:latin typeface="Arial"/>
                <a:ea typeface="Arial"/>
                <a:cs typeface="Arial"/>
                <a:sym typeface="Arial"/>
              </a:rPr>
              <a:t>e</a:t>
            </a:r>
            <a:r>
              <a:rPr lang="fr-BE" sz="2000">
                <a:solidFill>
                  <a:srgbClr val="6E6E6E"/>
                </a:solidFill>
                <a:latin typeface="Arial"/>
                <a:ea typeface="Arial"/>
                <a:cs typeface="Arial"/>
                <a:sym typeface="Arial"/>
              </a:rPr>
              <a:t> génération était applicable uniquement aux emprunts conclus en 2015. Certains emprunts conclus en 2016 peuvent y prétendre (refinancement emprunts conclus au plus tard le 31.12.15 ou emprunt complémentaire).</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 majoration liée au bonus logement était valable </a:t>
            </a:r>
            <a:r>
              <a:rPr lang="fr-BE" sz="2000">
                <a:solidFill>
                  <a:schemeClr val="accent1"/>
                </a:solidFill>
                <a:latin typeface="Arial"/>
                <a:ea typeface="Arial"/>
                <a:cs typeface="Arial"/>
                <a:sym typeface="Arial"/>
              </a:rPr>
              <a:t>pendant les 10 premières années </a:t>
            </a:r>
            <a:r>
              <a:rPr lang="fr-BE" sz="2000">
                <a:solidFill>
                  <a:srgbClr val="6E6E6E"/>
                </a:solidFill>
                <a:latin typeface="Arial"/>
                <a:ea typeface="Arial"/>
                <a:cs typeface="Arial"/>
                <a:sym typeface="Arial"/>
              </a:rPr>
              <a:t>du crédit.</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Par conséquent, pour les emprunts conclus en 2016, de nouvelles questions relatives à la période de 10 ans sont ajoutées à la déclaration.</a:t>
            </a:r>
            <a:endParaRPr/>
          </a:p>
        </p:txBody>
      </p:sp>
      <p:pic>
        <p:nvPicPr>
          <p:cNvPr id="396" name="Google Shape;396;p21"/>
          <p:cNvPicPr preferRelativeResize="0"/>
          <p:nvPr/>
        </p:nvPicPr>
        <p:blipFill rotWithShape="1">
          <a:blip r:embed="rId3">
            <a:alphaModFix/>
          </a:blip>
          <a:srcRect b="0" l="0" r="0" t="0"/>
          <a:stretch/>
        </p:blipFill>
        <p:spPr>
          <a:xfrm>
            <a:off x="800748" y="1181304"/>
            <a:ext cx="362392" cy="360000"/>
          </a:xfrm>
          <a:prstGeom prst="rect">
            <a:avLst/>
          </a:prstGeom>
          <a:noFill/>
          <a:ln>
            <a:noFill/>
          </a:ln>
        </p:spPr>
      </p:pic>
      <p:pic>
        <p:nvPicPr>
          <p:cNvPr id="397" name="Google Shape;397;p21"/>
          <p:cNvPicPr preferRelativeResize="0"/>
          <p:nvPr/>
        </p:nvPicPr>
        <p:blipFill rotWithShape="1">
          <a:blip r:embed="rId4">
            <a:alphaModFix/>
          </a:blip>
          <a:srcRect b="0" l="0" r="0" t="0"/>
          <a:stretch/>
        </p:blipFill>
        <p:spPr>
          <a:xfrm>
            <a:off x="5630029" y="2428704"/>
            <a:ext cx="6350326" cy="3867349"/>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2"/>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404" name="Google Shape;404;p22"/>
          <p:cNvSpPr/>
          <p:nvPr/>
        </p:nvSpPr>
        <p:spPr>
          <a:xfrm>
            <a:off x="611871" y="1181305"/>
            <a:ext cx="10604769" cy="50437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IX - Réductions fédérales (résidences secondaires et biens en location)</a:t>
            </a:r>
            <a:endParaRPr/>
          </a:p>
        </p:txBody>
      </p:sp>
      <p:pic>
        <p:nvPicPr>
          <p:cNvPr id="405" name="Google Shape;405;p22"/>
          <p:cNvPicPr preferRelativeResize="0"/>
          <p:nvPr/>
        </p:nvPicPr>
        <p:blipFill rotWithShape="1">
          <a:blip r:embed="rId3">
            <a:alphaModFix/>
          </a:blip>
          <a:srcRect b="0" l="0" r="0" t="0"/>
          <a:stretch/>
        </p:blipFill>
        <p:spPr>
          <a:xfrm>
            <a:off x="780834" y="1253492"/>
            <a:ext cx="362392" cy="360000"/>
          </a:xfrm>
          <a:prstGeom prst="rect">
            <a:avLst/>
          </a:prstGeom>
          <a:noFill/>
          <a:ln>
            <a:noFill/>
          </a:ln>
        </p:spPr>
      </p:pic>
      <p:sp>
        <p:nvSpPr>
          <p:cNvPr id="406" name="Google Shape;406;p22"/>
          <p:cNvSpPr/>
          <p:nvPr/>
        </p:nvSpPr>
        <p:spPr>
          <a:xfrm>
            <a:off x="566381" y="1776061"/>
            <a:ext cx="11298187" cy="1652747"/>
          </a:xfrm>
          <a:prstGeom prst="rect">
            <a:avLst/>
          </a:prstGeom>
          <a:solidFill>
            <a:srgbClr val="02C29F">
              <a:alpha val="10196"/>
            </a:srgbClr>
          </a:solidFill>
          <a:ln>
            <a:noFill/>
          </a:ln>
        </p:spPr>
        <p:txBody>
          <a:bodyPr anchorCtr="0" anchor="t" bIns="45700" lIns="91425" spcFirstLastPara="1" rIns="91425" wrap="square" tIns="0">
            <a:noAutofit/>
          </a:bodyPr>
          <a:lstStyle/>
          <a:p>
            <a:pPr indent="0" lvl="0" marL="0" marR="0" rtl="0" algn="l">
              <a:spcBef>
                <a:spcPts val="0"/>
              </a:spcBef>
              <a:spcAft>
                <a:spcPts val="0"/>
              </a:spcAft>
              <a:buNone/>
            </a:pPr>
            <a:r>
              <a:rPr lang="fr-BE" sz="1700">
                <a:solidFill>
                  <a:schemeClr val="dk1"/>
                </a:solidFill>
                <a:latin typeface="Arial"/>
                <a:ea typeface="Arial"/>
                <a:cs typeface="Arial"/>
                <a:sym typeface="Arial"/>
              </a:rPr>
              <a:t>       </a:t>
            </a:r>
            <a:r>
              <a:rPr lang="fr-BE" sz="1700">
                <a:solidFill>
                  <a:srgbClr val="353535"/>
                </a:solidFill>
                <a:latin typeface="Arial"/>
                <a:ea typeface="Arial"/>
                <a:cs typeface="Arial"/>
                <a:sym typeface="Arial"/>
              </a:rPr>
              <a:t>  </a:t>
            </a:r>
            <a:r>
              <a:rPr lang="fr-BE" sz="1700">
                <a:solidFill>
                  <a:schemeClr val="dk1"/>
                </a:solidFill>
                <a:latin typeface="Arial"/>
                <a:ea typeface="Arial"/>
                <a:cs typeface="Arial"/>
                <a:sym typeface="Arial"/>
              </a:rPr>
              <a:t>La déduction d’impôt fédérale pour </a:t>
            </a:r>
            <a:r>
              <a:rPr b="1" lang="fr-BE" sz="1700">
                <a:solidFill>
                  <a:schemeClr val="dk1"/>
                </a:solidFill>
                <a:latin typeface="Arial"/>
                <a:ea typeface="Arial"/>
                <a:cs typeface="Arial"/>
                <a:sym typeface="Arial"/>
              </a:rPr>
              <a:t>intérêts ordinaires </a:t>
            </a:r>
            <a:endParaRPr/>
          </a:p>
          <a:p>
            <a:pPr indent="0" lvl="0" marL="0" marR="0" rtl="0" algn="l">
              <a:spcBef>
                <a:spcPts val="0"/>
              </a:spcBef>
              <a:spcAft>
                <a:spcPts val="0"/>
              </a:spcAft>
              <a:buNone/>
            </a:pPr>
            <a:r>
              <a:rPr lang="fr-BE" sz="1700">
                <a:solidFill>
                  <a:schemeClr val="dk1"/>
                </a:solidFill>
                <a:latin typeface="Arial"/>
                <a:ea typeface="Arial"/>
                <a:cs typeface="Arial"/>
                <a:sym typeface="Arial"/>
              </a:rPr>
              <a:t>         La réduction d’impôt fédérale pour </a:t>
            </a:r>
            <a:r>
              <a:rPr b="1" lang="fr-BE" sz="1700">
                <a:solidFill>
                  <a:schemeClr val="dk1"/>
                </a:solidFill>
                <a:latin typeface="Arial"/>
                <a:ea typeface="Arial"/>
                <a:cs typeface="Arial"/>
                <a:sym typeface="Arial"/>
              </a:rPr>
              <a:t>intérêts complémentaires        </a:t>
            </a:r>
            <a:endParaRPr/>
          </a:p>
          <a:p>
            <a:pPr indent="0" lvl="0" marL="0" marR="0" rtl="0" algn="l">
              <a:spcBef>
                <a:spcPts val="0"/>
              </a:spcBef>
              <a:spcAft>
                <a:spcPts val="0"/>
              </a:spcAft>
              <a:buNone/>
            </a:pPr>
            <a:r>
              <a:rPr lang="fr-BE" sz="1700">
                <a:solidFill>
                  <a:schemeClr val="dk1"/>
                </a:solidFill>
                <a:latin typeface="Arial"/>
                <a:ea typeface="Arial"/>
                <a:cs typeface="Arial"/>
                <a:sym typeface="Arial"/>
              </a:rPr>
              <a:t>         Le </a:t>
            </a:r>
            <a:r>
              <a:rPr b="1" lang="fr-BE" sz="1700">
                <a:solidFill>
                  <a:schemeClr val="dk1"/>
                </a:solidFill>
                <a:latin typeface="Arial"/>
                <a:ea typeface="Arial"/>
                <a:cs typeface="Arial"/>
                <a:sym typeface="Arial"/>
              </a:rPr>
              <a:t>bonus logement fédéral</a:t>
            </a:r>
            <a:endParaRPr/>
          </a:p>
          <a:p>
            <a:pPr indent="0" lvl="0" marL="0" marR="0" rtl="0" algn="l">
              <a:spcBef>
                <a:spcPts val="0"/>
              </a:spcBef>
              <a:spcAft>
                <a:spcPts val="0"/>
              </a:spcAft>
              <a:buNone/>
            </a:pPr>
            <a:r>
              <a:rPr lang="fr-BE" sz="1700">
                <a:solidFill>
                  <a:schemeClr val="dk1"/>
                </a:solidFill>
                <a:latin typeface="Arial"/>
                <a:ea typeface="Arial"/>
                <a:cs typeface="Arial"/>
                <a:sym typeface="Arial"/>
              </a:rPr>
              <a:t>         La réduction fédérale pour </a:t>
            </a:r>
            <a:r>
              <a:rPr b="1" lang="fr-BE" sz="1700">
                <a:solidFill>
                  <a:schemeClr val="dk1"/>
                </a:solidFill>
                <a:latin typeface="Arial"/>
                <a:ea typeface="Arial"/>
                <a:cs typeface="Arial"/>
                <a:sym typeface="Arial"/>
              </a:rPr>
              <a:t>l'épargne-logement</a:t>
            </a:r>
            <a:endParaRPr/>
          </a:p>
          <a:p>
            <a:pPr indent="0" lvl="0" marL="0" marR="0" rtl="0" algn="l">
              <a:spcBef>
                <a:spcPts val="0"/>
              </a:spcBef>
              <a:spcAft>
                <a:spcPts val="0"/>
              </a:spcAft>
              <a:buNone/>
            </a:pPr>
            <a:r>
              <a:rPr lang="fr-BE" sz="1700">
                <a:solidFill>
                  <a:schemeClr val="dk1"/>
                </a:solidFill>
                <a:latin typeface="Arial"/>
                <a:ea typeface="Arial"/>
                <a:cs typeface="Arial"/>
                <a:sym typeface="Arial"/>
              </a:rPr>
              <a:t>         La réduction supplémentaire en cas d’imposition commune pour les contrats conclus avant le 1</a:t>
            </a:r>
            <a:r>
              <a:rPr baseline="30000" lang="fr-BE" sz="1700">
                <a:solidFill>
                  <a:schemeClr val="dk1"/>
                </a:solidFill>
                <a:latin typeface="Arial"/>
                <a:ea typeface="Arial"/>
                <a:cs typeface="Arial"/>
                <a:sym typeface="Arial"/>
              </a:rPr>
              <a:t>er</a:t>
            </a:r>
            <a:r>
              <a:rPr lang="fr-BE" sz="1700">
                <a:solidFill>
                  <a:schemeClr val="dk1"/>
                </a:solidFill>
                <a:latin typeface="Arial"/>
                <a:ea typeface="Arial"/>
                <a:cs typeface="Arial"/>
                <a:sym typeface="Arial"/>
              </a:rPr>
              <a:t> janvier 1989</a:t>
            </a:r>
            <a:endParaRPr/>
          </a:p>
          <a:p>
            <a:pPr indent="0" lvl="0" marL="0" marR="0" rtl="0" algn="l">
              <a:spcBef>
                <a:spcPts val="0"/>
              </a:spcBef>
              <a:spcAft>
                <a:spcPts val="0"/>
              </a:spcAft>
              <a:buNone/>
            </a:pPr>
            <a:r>
              <a:rPr lang="fr-BE" sz="1700">
                <a:solidFill>
                  <a:schemeClr val="dk1"/>
                </a:solidFill>
                <a:latin typeface="Arial"/>
                <a:ea typeface="Arial"/>
                <a:cs typeface="Arial"/>
                <a:sym typeface="Arial"/>
              </a:rPr>
              <a:t>         La réduction d’impôt pour les </a:t>
            </a:r>
            <a:r>
              <a:rPr b="1" lang="fr-BE" sz="1700">
                <a:solidFill>
                  <a:schemeClr val="dk1"/>
                </a:solidFill>
                <a:latin typeface="Arial"/>
                <a:ea typeface="Arial"/>
                <a:cs typeface="Arial"/>
                <a:sym typeface="Arial"/>
              </a:rPr>
              <a:t>intérêts des prêts verts</a:t>
            </a:r>
            <a:endParaRPr/>
          </a:p>
          <a:p>
            <a:pPr indent="0" lvl="0" marL="0" marR="0" rtl="0" algn="l">
              <a:spcBef>
                <a:spcPts val="0"/>
              </a:spcBef>
              <a:spcAft>
                <a:spcPts val="0"/>
              </a:spcAft>
              <a:buNone/>
            </a:pPr>
            <a:r>
              <a:t/>
            </a:r>
            <a:endParaRPr sz="1700">
              <a:solidFill>
                <a:srgbClr val="353535"/>
              </a:solidFill>
              <a:latin typeface="Arial"/>
              <a:ea typeface="Arial"/>
              <a:cs typeface="Arial"/>
              <a:sym typeface="Arial"/>
            </a:endParaRPr>
          </a:p>
        </p:txBody>
      </p:sp>
      <p:pic>
        <p:nvPicPr>
          <p:cNvPr id="407" name="Google Shape;407;p22"/>
          <p:cNvPicPr preferRelativeResize="0"/>
          <p:nvPr/>
        </p:nvPicPr>
        <p:blipFill rotWithShape="1">
          <a:blip r:embed="rId4">
            <a:alphaModFix/>
          </a:blip>
          <a:srcRect b="0" l="0" r="0" t="0"/>
          <a:stretch/>
        </p:blipFill>
        <p:spPr>
          <a:xfrm>
            <a:off x="700281" y="1779814"/>
            <a:ext cx="255621" cy="250372"/>
          </a:xfrm>
          <a:prstGeom prst="rect">
            <a:avLst/>
          </a:prstGeom>
          <a:noFill/>
          <a:ln>
            <a:noFill/>
          </a:ln>
        </p:spPr>
      </p:pic>
      <p:pic>
        <p:nvPicPr>
          <p:cNvPr id="408" name="Google Shape;408;p22"/>
          <p:cNvPicPr preferRelativeResize="0"/>
          <p:nvPr/>
        </p:nvPicPr>
        <p:blipFill rotWithShape="1">
          <a:blip r:embed="rId4">
            <a:alphaModFix/>
          </a:blip>
          <a:srcRect b="0" l="0" r="0" t="0"/>
          <a:stretch/>
        </p:blipFill>
        <p:spPr>
          <a:xfrm>
            <a:off x="700281" y="2028630"/>
            <a:ext cx="255621" cy="250372"/>
          </a:xfrm>
          <a:prstGeom prst="rect">
            <a:avLst/>
          </a:prstGeom>
          <a:noFill/>
          <a:ln>
            <a:noFill/>
          </a:ln>
        </p:spPr>
      </p:pic>
      <p:pic>
        <p:nvPicPr>
          <p:cNvPr id="409" name="Google Shape;409;p22"/>
          <p:cNvPicPr preferRelativeResize="0"/>
          <p:nvPr/>
        </p:nvPicPr>
        <p:blipFill rotWithShape="1">
          <a:blip r:embed="rId4">
            <a:alphaModFix/>
          </a:blip>
          <a:srcRect b="0" l="0" r="0" t="0"/>
          <a:stretch/>
        </p:blipFill>
        <p:spPr>
          <a:xfrm>
            <a:off x="700281" y="2277446"/>
            <a:ext cx="255621" cy="250372"/>
          </a:xfrm>
          <a:prstGeom prst="rect">
            <a:avLst/>
          </a:prstGeom>
          <a:noFill/>
          <a:ln>
            <a:noFill/>
          </a:ln>
        </p:spPr>
      </p:pic>
      <p:pic>
        <p:nvPicPr>
          <p:cNvPr id="410" name="Google Shape;410;p22"/>
          <p:cNvPicPr preferRelativeResize="0"/>
          <p:nvPr/>
        </p:nvPicPr>
        <p:blipFill rotWithShape="1">
          <a:blip r:embed="rId4">
            <a:alphaModFix/>
          </a:blip>
          <a:srcRect b="0" l="0" r="0" t="0"/>
          <a:stretch/>
        </p:blipFill>
        <p:spPr>
          <a:xfrm>
            <a:off x="700281" y="2526262"/>
            <a:ext cx="255621" cy="250372"/>
          </a:xfrm>
          <a:prstGeom prst="rect">
            <a:avLst/>
          </a:prstGeom>
          <a:noFill/>
          <a:ln>
            <a:noFill/>
          </a:ln>
        </p:spPr>
      </p:pic>
      <p:pic>
        <p:nvPicPr>
          <p:cNvPr id="411" name="Google Shape;411;p22"/>
          <p:cNvPicPr preferRelativeResize="0"/>
          <p:nvPr/>
        </p:nvPicPr>
        <p:blipFill rotWithShape="1">
          <a:blip r:embed="rId4">
            <a:alphaModFix/>
          </a:blip>
          <a:srcRect b="0" l="0" r="0" t="0"/>
          <a:stretch/>
        </p:blipFill>
        <p:spPr>
          <a:xfrm>
            <a:off x="700281" y="2775078"/>
            <a:ext cx="255621" cy="250372"/>
          </a:xfrm>
          <a:prstGeom prst="rect">
            <a:avLst/>
          </a:prstGeom>
          <a:noFill/>
          <a:ln>
            <a:noFill/>
          </a:ln>
        </p:spPr>
      </p:pic>
      <p:pic>
        <p:nvPicPr>
          <p:cNvPr id="412" name="Google Shape;412;p22"/>
          <p:cNvPicPr preferRelativeResize="0"/>
          <p:nvPr/>
        </p:nvPicPr>
        <p:blipFill rotWithShape="1">
          <a:blip r:embed="rId4">
            <a:alphaModFix/>
          </a:blip>
          <a:srcRect b="0" l="0" r="0" t="0"/>
          <a:stretch/>
        </p:blipFill>
        <p:spPr>
          <a:xfrm>
            <a:off x="700281" y="3023894"/>
            <a:ext cx="255621" cy="250372"/>
          </a:xfrm>
          <a:prstGeom prst="rect">
            <a:avLst/>
          </a:prstGeom>
          <a:noFill/>
          <a:ln>
            <a:noFill/>
          </a:ln>
        </p:spPr>
      </p:pic>
      <p:pic>
        <p:nvPicPr>
          <p:cNvPr id="413" name="Google Shape;413;p22"/>
          <p:cNvPicPr preferRelativeResize="0"/>
          <p:nvPr/>
        </p:nvPicPr>
        <p:blipFill rotWithShape="1">
          <a:blip r:embed="rId5">
            <a:alphaModFix/>
          </a:blip>
          <a:srcRect b="0" l="0" r="0" t="0"/>
          <a:stretch/>
        </p:blipFill>
        <p:spPr>
          <a:xfrm>
            <a:off x="611871" y="3519190"/>
            <a:ext cx="3181196" cy="3297738"/>
          </a:xfrm>
          <a:prstGeom prst="rect">
            <a:avLst/>
          </a:prstGeom>
          <a:noFill/>
          <a:ln>
            <a:noFill/>
          </a:ln>
        </p:spPr>
      </p:pic>
      <p:sp>
        <p:nvSpPr>
          <p:cNvPr id="414" name="Google Shape;414;p22"/>
          <p:cNvSpPr txBox="1"/>
          <p:nvPr/>
        </p:nvSpPr>
        <p:spPr>
          <a:xfrm>
            <a:off x="6720617" y="3956193"/>
            <a:ext cx="4753628" cy="2308324"/>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fr-BE" sz="1800">
                <a:solidFill>
                  <a:schemeClr val="dk1"/>
                </a:solidFill>
                <a:latin typeface="Arial"/>
                <a:ea typeface="Arial"/>
                <a:cs typeface="Arial"/>
                <a:sym typeface="Arial"/>
              </a:rPr>
              <a:t>La </a:t>
            </a:r>
            <a:r>
              <a:rPr b="1" lang="fr-BE" sz="1800">
                <a:solidFill>
                  <a:schemeClr val="dk1"/>
                </a:solidFill>
                <a:latin typeface="Arial"/>
                <a:ea typeface="Arial"/>
                <a:cs typeface="Arial"/>
                <a:sym typeface="Arial"/>
              </a:rPr>
              <a:t>suppression</a:t>
            </a:r>
            <a:r>
              <a:rPr lang="fr-BE" sz="1800">
                <a:solidFill>
                  <a:schemeClr val="dk1"/>
                </a:solidFill>
                <a:latin typeface="Arial"/>
                <a:ea typeface="Arial"/>
                <a:cs typeface="Arial"/>
                <a:sym typeface="Arial"/>
              </a:rPr>
              <a:t> de la déduction fédérale pour </a:t>
            </a:r>
            <a:r>
              <a:rPr b="1" lang="fr-BE" sz="1800">
                <a:solidFill>
                  <a:schemeClr val="dk1"/>
                </a:solidFill>
                <a:latin typeface="Arial"/>
                <a:ea typeface="Arial"/>
                <a:cs typeface="Arial"/>
                <a:sym typeface="Arial"/>
              </a:rPr>
              <a:t>intérêts ordinaires </a:t>
            </a:r>
            <a:r>
              <a:rPr lang="fr-BE" sz="1800">
                <a:solidFill>
                  <a:schemeClr val="dk1"/>
                </a:solidFill>
                <a:latin typeface="Arial"/>
                <a:ea typeface="Arial"/>
                <a:cs typeface="Arial"/>
                <a:sym typeface="Arial"/>
              </a:rPr>
              <a:t>et de la réduction d’impôt fédérale pour </a:t>
            </a:r>
            <a:r>
              <a:rPr b="1" lang="fr-BE" sz="1800">
                <a:solidFill>
                  <a:schemeClr val="dk1"/>
                </a:solidFill>
                <a:latin typeface="Arial"/>
                <a:ea typeface="Arial"/>
                <a:cs typeface="Arial"/>
                <a:sym typeface="Arial"/>
              </a:rPr>
              <a:t>intérêts complémentaires </a:t>
            </a:r>
            <a:r>
              <a:rPr lang="fr-BE" sz="1800">
                <a:solidFill>
                  <a:schemeClr val="dk1"/>
                </a:solidFill>
                <a:latin typeface="Arial"/>
                <a:ea typeface="Arial"/>
                <a:cs typeface="Arial"/>
                <a:sym typeface="Arial"/>
              </a:rPr>
              <a:t>ne s’applique pas uniquement aux nouveaux prêts, </a:t>
            </a:r>
            <a:r>
              <a:rPr b="1" lang="fr-BE" sz="1800">
                <a:solidFill>
                  <a:schemeClr val="accent1"/>
                </a:solidFill>
                <a:latin typeface="Arial"/>
                <a:ea typeface="Arial"/>
                <a:cs typeface="Arial"/>
                <a:sym typeface="Arial"/>
              </a:rPr>
              <a:t>mais aussi à toutes les dettes en cours</a:t>
            </a:r>
            <a:r>
              <a:rPr lang="fr-BE" sz="1800">
                <a:solidFill>
                  <a:srgbClr val="353535"/>
                </a:solidFill>
                <a:latin typeface="Arial"/>
                <a:ea typeface="Arial"/>
                <a:cs typeface="Arial"/>
                <a:sym typeface="Arial"/>
              </a:rPr>
              <a:t>.</a:t>
            </a:r>
            <a:endParaRPr/>
          </a:p>
          <a:p>
            <a:pPr indent="0" lvl="0" marL="0" marR="0" rtl="0" algn="just">
              <a:spcBef>
                <a:spcPts val="0"/>
              </a:spcBef>
              <a:spcAft>
                <a:spcPts val="0"/>
              </a:spcAft>
              <a:buNone/>
            </a:pPr>
            <a:r>
              <a:t/>
            </a:r>
            <a:endParaRPr sz="1800">
              <a:solidFill>
                <a:srgbClr val="353535"/>
              </a:solidFill>
              <a:latin typeface="Arial"/>
              <a:ea typeface="Arial"/>
              <a:cs typeface="Arial"/>
              <a:sym typeface="Arial"/>
            </a:endParaRPr>
          </a:p>
          <a:p>
            <a:pPr indent="0" lvl="0" marL="0" marR="0" rtl="0" algn="just">
              <a:spcBef>
                <a:spcPts val="0"/>
              </a:spcBef>
              <a:spcAft>
                <a:spcPts val="0"/>
              </a:spcAft>
              <a:buNone/>
            </a:pPr>
            <a:r>
              <a:rPr lang="fr-BE" sz="1800">
                <a:solidFill>
                  <a:schemeClr val="dk1"/>
                </a:solidFill>
                <a:latin typeface="Arial"/>
                <a:ea typeface="Arial"/>
                <a:cs typeface="Arial"/>
                <a:sym typeface="Arial"/>
              </a:rPr>
              <a:t>Seule la </a:t>
            </a:r>
            <a:r>
              <a:rPr lang="fr-BE" sz="1800">
                <a:solidFill>
                  <a:schemeClr val="accent1"/>
                </a:solidFill>
                <a:latin typeface="Arial"/>
                <a:ea typeface="Arial"/>
                <a:cs typeface="Arial"/>
                <a:sym typeface="Arial"/>
              </a:rPr>
              <a:t>déduction fédérale pour les redevances d’emphytéose et de superficie </a:t>
            </a:r>
            <a:r>
              <a:rPr lang="fr-BE" sz="1800">
                <a:solidFill>
                  <a:schemeClr val="dk1"/>
                </a:solidFill>
                <a:latin typeface="Arial"/>
                <a:ea typeface="Arial"/>
                <a:cs typeface="Arial"/>
                <a:sym typeface="Arial"/>
              </a:rPr>
              <a:t>subsiste.</a:t>
            </a:r>
            <a:endParaRPr/>
          </a:p>
        </p:txBody>
      </p:sp>
      <p:pic>
        <p:nvPicPr>
          <p:cNvPr descr="Terug silhouet" id="415" name="Google Shape;415;p22"/>
          <p:cNvPicPr preferRelativeResize="0"/>
          <p:nvPr/>
        </p:nvPicPr>
        <p:blipFill rotWithShape="1">
          <a:blip r:embed="rId6">
            <a:alphaModFix/>
          </a:blip>
          <a:srcRect b="0" l="0" r="0" t="0"/>
          <a:stretch/>
        </p:blipFill>
        <p:spPr>
          <a:xfrm flipH="1">
            <a:off x="4566385" y="4786851"/>
            <a:ext cx="1809997" cy="6248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b="0" i="0" sz="2500" u="none" cap="none" strike="noStrike">
              <a:solidFill>
                <a:srgbClr val="FFFFFF"/>
              </a:solidFill>
              <a:highlight>
                <a:srgbClr val="008080"/>
              </a:highlight>
              <a:latin typeface="Arial"/>
              <a:ea typeface="Arial"/>
              <a:cs typeface="Arial"/>
              <a:sym typeface="Arial"/>
            </a:endParaRPr>
          </a:p>
        </p:txBody>
      </p:sp>
      <p:sp>
        <p:nvSpPr>
          <p:cNvPr id="422" name="Google Shape;422;p23"/>
          <p:cNvSpPr/>
          <p:nvPr/>
        </p:nvSpPr>
        <p:spPr>
          <a:xfrm>
            <a:off x="611871" y="1181305"/>
            <a:ext cx="10604769" cy="50437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IX - Réductions fédérales (résidences secondaires et biens en location)</a:t>
            </a:r>
            <a:endParaRPr sz="2200">
              <a:solidFill>
                <a:srgbClr val="FFFFFF"/>
              </a:solidFill>
              <a:latin typeface="Arial"/>
              <a:ea typeface="Arial"/>
              <a:cs typeface="Arial"/>
              <a:sym typeface="Arial"/>
            </a:endParaRPr>
          </a:p>
        </p:txBody>
      </p:sp>
      <p:pic>
        <p:nvPicPr>
          <p:cNvPr id="423" name="Google Shape;423;p23"/>
          <p:cNvPicPr preferRelativeResize="0"/>
          <p:nvPr/>
        </p:nvPicPr>
        <p:blipFill rotWithShape="1">
          <a:blip r:embed="rId3">
            <a:alphaModFix/>
          </a:blip>
          <a:srcRect b="0" l="0" r="0" t="0"/>
          <a:stretch/>
        </p:blipFill>
        <p:spPr>
          <a:xfrm>
            <a:off x="780834" y="1253492"/>
            <a:ext cx="362392" cy="360000"/>
          </a:xfrm>
          <a:prstGeom prst="rect">
            <a:avLst/>
          </a:prstGeom>
          <a:noFill/>
          <a:ln>
            <a:noFill/>
          </a:ln>
        </p:spPr>
      </p:pic>
      <p:sp>
        <p:nvSpPr>
          <p:cNvPr id="424" name="Google Shape;424;p23"/>
          <p:cNvSpPr/>
          <p:nvPr/>
        </p:nvSpPr>
        <p:spPr>
          <a:xfrm>
            <a:off x="796025" y="2391924"/>
            <a:ext cx="10609256" cy="1036884"/>
          </a:xfrm>
          <a:prstGeom prst="rect">
            <a:avLst/>
          </a:prstGeom>
          <a:solidFill>
            <a:srgbClr val="02C29F">
              <a:alpha val="10196"/>
            </a:srgbClr>
          </a:solidFill>
          <a:ln>
            <a:noFill/>
          </a:ln>
        </p:spPr>
        <p:txBody>
          <a:bodyPr anchorCtr="0" anchor="t" bIns="45700" lIns="91425" spcFirstLastPara="1" rIns="91425" wrap="square" tIns="0">
            <a:noAutofit/>
          </a:bodyPr>
          <a:lstStyle/>
          <a:p>
            <a:pPr indent="0" lvl="0" marL="0" marR="0" rtl="0" algn="l">
              <a:spcBef>
                <a:spcPts val="0"/>
              </a:spcBef>
              <a:spcAft>
                <a:spcPts val="0"/>
              </a:spcAft>
              <a:buNone/>
            </a:pPr>
            <a:r>
              <a:t/>
            </a:r>
            <a:endParaRPr sz="1700">
              <a:solidFill>
                <a:srgbClr val="353535"/>
              </a:solidFill>
              <a:latin typeface="Arial"/>
              <a:ea typeface="Arial"/>
              <a:cs typeface="Arial"/>
              <a:sym typeface="Arial"/>
            </a:endParaRPr>
          </a:p>
          <a:p>
            <a:pPr indent="0" lvl="0" marL="0" marR="0" rtl="0" algn="l">
              <a:spcBef>
                <a:spcPts val="0"/>
              </a:spcBef>
              <a:spcAft>
                <a:spcPts val="0"/>
              </a:spcAft>
              <a:buNone/>
            </a:pPr>
            <a:r>
              <a:t/>
            </a:r>
            <a:endParaRPr sz="1700">
              <a:solidFill>
                <a:srgbClr val="353535"/>
              </a:solidFill>
              <a:latin typeface="Arial"/>
              <a:ea typeface="Arial"/>
              <a:cs typeface="Arial"/>
              <a:sym typeface="Arial"/>
            </a:endParaRPr>
          </a:p>
        </p:txBody>
      </p:sp>
      <p:sp>
        <p:nvSpPr>
          <p:cNvPr id="425" name="Google Shape;425;p23"/>
          <p:cNvSpPr/>
          <p:nvPr/>
        </p:nvSpPr>
        <p:spPr>
          <a:xfrm>
            <a:off x="611870" y="3561846"/>
            <a:ext cx="4304259" cy="341704"/>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1800">
                <a:solidFill>
                  <a:schemeClr val="dk1"/>
                </a:solidFill>
                <a:latin typeface="Arial"/>
                <a:ea typeface="Arial"/>
                <a:cs typeface="Arial"/>
                <a:sym typeface="Arial"/>
              </a:rPr>
              <a:t>Déclaration </a:t>
            </a:r>
            <a:r>
              <a:rPr b="1" lang="fr-BE" sz="1800">
                <a:solidFill>
                  <a:schemeClr val="dk1"/>
                </a:solidFill>
                <a:latin typeface="Arial"/>
                <a:ea typeface="Arial"/>
                <a:cs typeface="Arial"/>
                <a:sym typeface="Arial"/>
              </a:rPr>
              <a:t>exercice d’imposition 2026 :  </a:t>
            </a:r>
            <a:endParaRPr/>
          </a:p>
        </p:txBody>
      </p:sp>
      <p:pic>
        <p:nvPicPr>
          <p:cNvPr id="426" name="Google Shape;426;p23"/>
          <p:cNvPicPr preferRelativeResize="0"/>
          <p:nvPr/>
        </p:nvPicPr>
        <p:blipFill rotWithShape="1">
          <a:blip r:embed="rId4">
            <a:alphaModFix/>
          </a:blip>
          <a:srcRect b="0" l="0" r="0" t="0"/>
          <a:stretch/>
        </p:blipFill>
        <p:spPr>
          <a:xfrm>
            <a:off x="611870" y="3916522"/>
            <a:ext cx="6096115" cy="2013992"/>
          </a:xfrm>
          <a:prstGeom prst="rect">
            <a:avLst/>
          </a:prstGeom>
          <a:noFill/>
          <a:ln cap="flat" cmpd="sng" w="9525">
            <a:solidFill>
              <a:schemeClr val="accent1"/>
            </a:solidFill>
            <a:prstDash val="solid"/>
            <a:round/>
            <a:headEnd len="sm" w="sm" type="none"/>
            <a:tailEnd len="sm" w="sm" type="none"/>
          </a:ln>
        </p:spPr>
      </p:pic>
      <p:pic>
        <p:nvPicPr>
          <p:cNvPr descr="Terug silhouet" id="427" name="Google Shape;427;p23"/>
          <p:cNvPicPr preferRelativeResize="0"/>
          <p:nvPr/>
        </p:nvPicPr>
        <p:blipFill rotWithShape="1">
          <a:blip r:embed="rId5">
            <a:alphaModFix/>
          </a:blip>
          <a:srcRect b="0" l="0" r="0" t="0"/>
          <a:stretch/>
        </p:blipFill>
        <p:spPr>
          <a:xfrm rot="10500000">
            <a:off x="6553567" y="4466318"/>
            <a:ext cx="1267498" cy="914400"/>
          </a:xfrm>
          <a:prstGeom prst="rect">
            <a:avLst/>
          </a:prstGeom>
          <a:noFill/>
          <a:ln>
            <a:noFill/>
          </a:ln>
        </p:spPr>
      </p:pic>
      <p:sp>
        <p:nvSpPr>
          <p:cNvPr id="428" name="Google Shape;428;p23"/>
          <p:cNvSpPr txBox="1"/>
          <p:nvPr/>
        </p:nvSpPr>
        <p:spPr>
          <a:xfrm>
            <a:off x="7779842" y="3903550"/>
            <a:ext cx="4006067" cy="24468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BE" sz="1800">
                <a:solidFill>
                  <a:srgbClr val="353535"/>
                </a:solidFill>
                <a:latin typeface="Arial"/>
                <a:ea typeface="Arial"/>
                <a:cs typeface="Arial"/>
                <a:sym typeface="Arial"/>
              </a:rPr>
              <a:t>Si l'emprunt a été conclu </a:t>
            </a:r>
            <a:r>
              <a:rPr lang="fr-BE" sz="1800">
                <a:solidFill>
                  <a:schemeClr val="accent1"/>
                </a:solidFill>
                <a:latin typeface="Arial"/>
                <a:ea typeface="Arial"/>
                <a:cs typeface="Arial"/>
                <a:sym typeface="Arial"/>
              </a:rPr>
              <a:t>avant le 1</a:t>
            </a:r>
            <a:r>
              <a:rPr baseline="30000" lang="fr-BE" sz="1800">
                <a:solidFill>
                  <a:schemeClr val="accent1"/>
                </a:solidFill>
                <a:latin typeface="Arial"/>
                <a:ea typeface="Arial"/>
                <a:cs typeface="Arial"/>
                <a:sym typeface="Arial"/>
              </a:rPr>
              <a:t>er</a:t>
            </a:r>
            <a:r>
              <a:rPr lang="fr-BE" sz="1800">
                <a:solidFill>
                  <a:schemeClr val="accent1"/>
                </a:solidFill>
                <a:latin typeface="Arial"/>
                <a:ea typeface="Arial"/>
                <a:cs typeface="Arial"/>
                <a:sym typeface="Arial"/>
              </a:rPr>
              <a:t> janvier 2024</a:t>
            </a:r>
            <a:r>
              <a:rPr lang="fr-BE" sz="1800">
                <a:solidFill>
                  <a:srgbClr val="353535"/>
                </a:solidFill>
                <a:latin typeface="Arial"/>
                <a:ea typeface="Arial"/>
                <a:cs typeface="Arial"/>
                <a:sym typeface="Arial"/>
              </a:rPr>
              <a:t>, il est possible de sauver une partie de l'avantage </a:t>
            </a:r>
            <a:r>
              <a:rPr lang="fr-BE" sz="1800">
                <a:solidFill>
                  <a:schemeClr val="accent1"/>
                </a:solidFill>
                <a:latin typeface="Arial"/>
                <a:ea typeface="Arial"/>
                <a:cs typeface="Arial"/>
                <a:sym typeface="Arial"/>
              </a:rPr>
              <a:t>en basculant </a:t>
            </a:r>
            <a:r>
              <a:rPr lang="fr-BE" sz="1800">
                <a:solidFill>
                  <a:srgbClr val="353535"/>
                </a:solidFill>
                <a:latin typeface="Arial"/>
                <a:ea typeface="Arial"/>
                <a:cs typeface="Arial"/>
                <a:sym typeface="Arial"/>
              </a:rPr>
              <a:t>les remboursements en capital et les assurances-vie </a:t>
            </a:r>
            <a:r>
              <a:rPr lang="fr-BE" sz="1800">
                <a:solidFill>
                  <a:schemeClr val="accent1"/>
                </a:solidFill>
                <a:latin typeface="Arial"/>
                <a:ea typeface="Arial"/>
                <a:cs typeface="Arial"/>
                <a:sym typeface="Arial"/>
              </a:rPr>
              <a:t>vers l’épargne à long terme : </a:t>
            </a:r>
            <a:endParaRPr/>
          </a:p>
          <a:p>
            <a:pPr indent="-285750" lvl="0" marL="285750" marR="0" rtl="0" algn="just">
              <a:spcBef>
                <a:spcPts val="0"/>
              </a:spcBef>
              <a:spcAft>
                <a:spcPts val="0"/>
              </a:spcAft>
              <a:buClr>
                <a:srgbClr val="353535"/>
              </a:buClr>
              <a:buSzPts val="1800"/>
              <a:buFont typeface="Arial"/>
              <a:buChar char="•"/>
            </a:pPr>
            <a:r>
              <a:rPr b="1" lang="fr-BE" sz="1800">
                <a:solidFill>
                  <a:srgbClr val="353535"/>
                </a:solidFill>
                <a:latin typeface="Arial"/>
                <a:ea typeface="Arial"/>
                <a:cs typeface="Arial"/>
                <a:sym typeface="Arial"/>
              </a:rPr>
              <a:t>Capital : </a:t>
            </a:r>
            <a:r>
              <a:rPr lang="fr-BE" sz="1800">
                <a:solidFill>
                  <a:srgbClr val="353535"/>
                </a:solidFill>
                <a:latin typeface="Arial"/>
                <a:ea typeface="Arial"/>
                <a:cs typeface="Arial"/>
                <a:sym typeface="Arial"/>
              </a:rPr>
              <a:t>codes </a:t>
            </a:r>
            <a:r>
              <a:rPr b="1" lang="fr-BE" sz="1800">
                <a:solidFill>
                  <a:srgbClr val="353535"/>
                </a:solidFill>
                <a:latin typeface="Arial"/>
                <a:ea typeface="Arial"/>
                <a:cs typeface="Arial"/>
                <a:sym typeface="Arial"/>
              </a:rPr>
              <a:t>1358/2358 </a:t>
            </a:r>
            <a:endParaRPr/>
          </a:p>
          <a:p>
            <a:pPr indent="-285750" lvl="0" marL="285750" marR="0" rtl="0" algn="just">
              <a:spcBef>
                <a:spcPts val="0"/>
              </a:spcBef>
              <a:spcAft>
                <a:spcPts val="0"/>
              </a:spcAft>
              <a:buClr>
                <a:srgbClr val="353535"/>
              </a:buClr>
              <a:buSzPts val="1800"/>
              <a:buFont typeface="Arial"/>
              <a:buChar char="•"/>
            </a:pPr>
            <a:r>
              <a:rPr b="1" lang="fr-BE" sz="1800">
                <a:solidFill>
                  <a:srgbClr val="353535"/>
                </a:solidFill>
                <a:latin typeface="Arial"/>
                <a:ea typeface="Arial"/>
                <a:cs typeface="Arial"/>
                <a:sym typeface="Arial"/>
              </a:rPr>
              <a:t>Assurance : </a:t>
            </a:r>
            <a:r>
              <a:rPr lang="fr-BE" sz="1800">
                <a:solidFill>
                  <a:srgbClr val="353535"/>
                </a:solidFill>
                <a:latin typeface="Arial"/>
                <a:ea typeface="Arial"/>
                <a:cs typeface="Arial"/>
                <a:sym typeface="Arial"/>
              </a:rPr>
              <a:t>codes</a:t>
            </a:r>
            <a:r>
              <a:rPr b="1" lang="fr-BE" sz="1800">
                <a:solidFill>
                  <a:srgbClr val="353535"/>
                </a:solidFill>
                <a:latin typeface="Arial"/>
                <a:ea typeface="Arial"/>
                <a:cs typeface="Arial"/>
                <a:sym typeface="Arial"/>
              </a:rPr>
              <a:t> 1353/2353 </a:t>
            </a:r>
            <a:endParaRPr/>
          </a:p>
          <a:p>
            <a:pPr indent="-114300" lvl="0" marL="171450" marR="0" rtl="0" algn="just">
              <a:spcBef>
                <a:spcPts val="0"/>
              </a:spcBef>
              <a:spcAft>
                <a:spcPts val="0"/>
              </a:spcAft>
              <a:buClr>
                <a:schemeClr val="dk1"/>
              </a:buClr>
              <a:buSzPts val="900"/>
              <a:buFont typeface="Arial"/>
              <a:buNone/>
            </a:pPr>
            <a:r>
              <a:t/>
            </a:r>
            <a:endParaRPr b="1" sz="900">
              <a:solidFill>
                <a:srgbClr val="353535"/>
              </a:solidFill>
              <a:latin typeface="Arial"/>
              <a:ea typeface="Arial"/>
              <a:cs typeface="Arial"/>
              <a:sym typeface="Arial"/>
            </a:endParaRPr>
          </a:p>
        </p:txBody>
      </p:sp>
      <p:sp>
        <p:nvSpPr>
          <p:cNvPr id="429" name="Google Shape;429;p23"/>
          <p:cNvSpPr/>
          <p:nvPr/>
        </p:nvSpPr>
        <p:spPr>
          <a:xfrm>
            <a:off x="7808409" y="3903550"/>
            <a:ext cx="3948931" cy="2397389"/>
          </a:xfrm>
          <a:prstGeom prst="rect">
            <a:avLst/>
          </a:prstGeom>
          <a:no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0" name="Google Shape;430;p23"/>
          <p:cNvSpPr txBox="1"/>
          <p:nvPr/>
        </p:nvSpPr>
        <p:spPr>
          <a:xfrm>
            <a:off x="762675" y="1834120"/>
            <a:ext cx="2267683" cy="378024"/>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fr-BE" sz="1800">
                <a:solidFill>
                  <a:schemeClr val="lt1"/>
                </a:solidFill>
                <a:latin typeface="Arial"/>
                <a:ea typeface="Arial"/>
                <a:cs typeface="Arial"/>
                <a:sym typeface="Arial"/>
              </a:rPr>
              <a:t>Que reste-t-il alors ?</a:t>
            </a:r>
            <a:r>
              <a:rPr lang="fr-BE" sz="1800">
                <a:solidFill>
                  <a:schemeClr val="lt1"/>
                </a:solidFill>
                <a:latin typeface="Arial"/>
                <a:ea typeface="Arial"/>
                <a:cs typeface="Arial"/>
                <a:sym typeface="Arial"/>
              </a:rPr>
              <a:t> </a:t>
            </a:r>
            <a:endParaRPr/>
          </a:p>
        </p:txBody>
      </p:sp>
      <p:pic>
        <p:nvPicPr>
          <p:cNvPr id="431" name="Google Shape;431;p23"/>
          <p:cNvPicPr preferRelativeResize="0"/>
          <p:nvPr/>
        </p:nvPicPr>
        <p:blipFill rotWithShape="1">
          <a:blip r:embed="rId6">
            <a:alphaModFix/>
          </a:blip>
          <a:srcRect b="0" l="0" r="0" t="0"/>
          <a:stretch/>
        </p:blipFill>
        <p:spPr>
          <a:xfrm>
            <a:off x="960066" y="2447534"/>
            <a:ext cx="501564" cy="449372"/>
          </a:xfrm>
          <a:prstGeom prst="rect">
            <a:avLst/>
          </a:prstGeom>
          <a:noFill/>
          <a:ln>
            <a:noFill/>
          </a:ln>
        </p:spPr>
      </p:pic>
      <p:sp>
        <p:nvSpPr>
          <p:cNvPr id="432" name="Google Shape;432;p23"/>
          <p:cNvSpPr txBox="1"/>
          <p:nvPr/>
        </p:nvSpPr>
        <p:spPr>
          <a:xfrm>
            <a:off x="962177" y="2471785"/>
            <a:ext cx="1044310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2200">
                <a:solidFill>
                  <a:schemeClr val="dk1"/>
                </a:solidFill>
                <a:latin typeface="Arial"/>
                <a:ea typeface="Arial"/>
                <a:cs typeface="Arial"/>
                <a:sym typeface="Arial"/>
              </a:rPr>
              <a:t>       Les codes relatifs aux paiements de capital et aux primes d'assurance-vie relevant de </a:t>
            </a:r>
            <a:r>
              <a:rPr lang="fr-BE" sz="2200">
                <a:solidFill>
                  <a:schemeClr val="accent1"/>
                </a:solidFill>
                <a:latin typeface="Arial"/>
                <a:ea typeface="Arial"/>
                <a:cs typeface="Arial"/>
                <a:sym typeface="Arial"/>
              </a:rPr>
              <a:t>l'épargne à long terme</a:t>
            </a:r>
            <a:r>
              <a:rPr lang="fr-BE" sz="2200">
                <a:solidFill>
                  <a:schemeClr val="dk1"/>
                </a:solidFill>
                <a:latin typeface="Arial"/>
                <a:ea typeface="Arial"/>
                <a:cs typeface="Arial"/>
                <a:sym typeface="Arial"/>
              </a:rPr>
              <a:t> fédérale.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439" name="Google Shape;439;p24"/>
          <p:cNvSpPr/>
          <p:nvPr/>
        </p:nvSpPr>
        <p:spPr>
          <a:xfrm>
            <a:off x="611871" y="1181305"/>
            <a:ext cx="9263649" cy="50437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X – Réductions d'impôt régionales</a:t>
            </a:r>
            <a:endParaRPr/>
          </a:p>
        </p:txBody>
      </p:sp>
      <p:sp>
        <p:nvSpPr>
          <p:cNvPr id="440" name="Google Shape;440;p24"/>
          <p:cNvSpPr/>
          <p:nvPr/>
        </p:nvSpPr>
        <p:spPr>
          <a:xfrm>
            <a:off x="611871" y="1883305"/>
            <a:ext cx="8774109" cy="572974"/>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b="1" i="0" lang="fr-BE" sz="2000" u="none" cap="none" strike="noStrike">
                <a:solidFill>
                  <a:srgbClr val="6E6E6E"/>
                </a:solidFill>
                <a:latin typeface="Arial"/>
                <a:ea typeface="Arial"/>
                <a:cs typeface="Arial"/>
                <a:sym typeface="Arial"/>
              </a:rPr>
              <a:t>FLANDRE</a:t>
            </a:r>
            <a:r>
              <a:rPr b="0" i="0" lang="fr-BE" sz="2000" u="none" cap="none" strike="noStrike">
                <a:solidFill>
                  <a:srgbClr val="6E6E6E"/>
                </a:solidFill>
                <a:latin typeface="Arial"/>
                <a:ea typeface="Arial"/>
                <a:cs typeface="Arial"/>
                <a:sym typeface="Arial"/>
              </a:rPr>
              <a:t>: </a:t>
            </a:r>
            <a:r>
              <a:rPr lang="fr-BE" sz="2000">
                <a:solidFill>
                  <a:schemeClr val="dk1"/>
                </a:solidFill>
                <a:latin typeface="Arial"/>
                <a:ea typeface="Arial"/>
                <a:cs typeface="Arial"/>
                <a:sym typeface="Arial"/>
              </a:rPr>
              <a:t>Réduction supprimées </a:t>
            </a:r>
            <a:r>
              <a:rPr b="0" i="0" lang="fr-BE" sz="2000" u="none" cap="none" strike="noStrike">
                <a:solidFill>
                  <a:srgbClr val="6E6E6E"/>
                </a:solidFill>
                <a:latin typeface="Arial"/>
                <a:ea typeface="Arial"/>
                <a:cs typeface="Arial"/>
                <a:sym typeface="Arial"/>
              </a:rPr>
              <a:t> </a:t>
            </a:r>
            <a:endParaRPr/>
          </a:p>
        </p:txBody>
      </p:sp>
      <p:pic>
        <p:nvPicPr>
          <p:cNvPr id="441" name="Google Shape;441;p24"/>
          <p:cNvPicPr preferRelativeResize="0"/>
          <p:nvPr/>
        </p:nvPicPr>
        <p:blipFill rotWithShape="1">
          <a:blip r:embed="rId3">
            <a:alphaModFix/>
          </a:blip>
          <a:srcRect b="0" l="0" r="0" t="0"/>
          <a:stretch/>
        </p:blipFill>
        <p:spPr>
          <a:xfrm>
            <a:off x="780834" y="1253492"/>
            <a:ext cx="362392" cy="360000"/>
          </a:xfrm>
          <a:prstGeom prst="rect">
            <a:avLst/>
          </a:prstGeom>
          <a:noFill/>
          <a:ln>
            <a:noFill/>
          </a:ln>
        </p:spPr>
      </p:pic>
      <p:sp>
        <p:nvSpPr>
          <p:cNvPr id="442" name="Google Shape;442;p24"/>
          <p:cNvSpPr/>
          <p:nvPr/>
        </p:nvSpPr>
        <p:spPr>
          <a:xfrm>
            <a:off x="611870" y="2475367"/>
            <a:ext cx="5352995" cy="1380520"/>
          </a:xfrm>
          <a:prstGeom prst="rect">
            <a:avLst/>
          </a:prstGeom>
          <a:solidFill>
            <a:srgbClr val="02C29F">
              <a:alpha val="10196"/>
            </a:srgbClr>
          </a:solidFill>
          <a:ln>
            <a:noFill/>
          </a:ln>
        </p:spPr>
        <p:txBody>
          <a:bodyPr anchorCtr="0" anchor="ctr" bIns="45700" lIns="91425" spcFirstLastPara="1" rIns="91425" wrap="square" tIns="0">
            <a:noAutofit/>
          </a:bodyPr>
          <a:lstStyle/>
          <a:p>
            <a:pPr indent="-285750" lvl="2" marL="12001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monuments protégés </a:t>
            </a:r>
            <a:endParaRPr/>
          </a:p>
          <a:p>
            <a:pPr indent="-285750" lvl="2" marL="12001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travail de proximité (chèques ALE);</a:t>
            </a:r>
            <a:endParaRPr/>
          </a:p>
          <a:p>
            <a:pPr indent="-285750" lvl="2" marL="12001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titres-services.</a:t>
            </a:r>
            <a:endParaRPr/>
          </a:p>
        </p:txBody>
      </p:sp>
      <p:sp>
        <p:nvSpPr>
          <p:cNvPr id="443" name="Google Shape;443;p24"/>
          <p:cNvSpPr/>
          <p:nvPr/>
        </p:nvSpPr>
        <p:spPr>
          <a:xfrm>
            <a:off x="611870" y="5804639"/>
            <a:ext cx="8774109" cy="572974"/>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rPr b="1" i="0" lang="fr-BE" sz="2000" u="none" cap="none" strike="noStrike">
                <a:solidFill>
                  <a:srgbClr val="6E6E6E"/>
                </a:solidFill>
                <a:latin typeface="Arial"/>
                <a:ea typeface="Arial"/>
                <a:cs typeface="Arial"/>
                <a:sym typeface="Arial"/>
              </a:rPr>
              <a:t>Bruxelles et Wallonie </a:t>
            </a:r>
            <a:r>
              <a:rPr b="0" i="0" lang="fr-BE" sz="2000" u="none" cap="none" strike="noStrike">
                <a:solidFill>
                  <a:srgbClr val="6E6E6E"/>
                </a:solidFill>
                <a:latin typeface="Arial"/>
                <a:ea typeface="Arial"/>
                <a:cs typeface="Arial"/>
                <a:sym typeface="Arial"/>
              </a:rPr>
              <a:t>– inchang</a:t>
            </a:r>
            <a:r>
              <a:rPr lang="fr-BE" sz="2000">
                <a:solidFill>
                  <a:srgbClr val="6E6E6E"/>
                </a:solidFill>
                <a:latin typeface="Arial"/>
                <a:ea typeface="Arial"/>
                <a:cs typeface="Arial"/>
                <a:sym typeface="Arial"/>
              </a:rPr>
              <a:t>é</a:t>
            </a:r>
            <a:endParaRPr b="0" i="0" sz="2000" u="none" cap="none" strike="noStrike">
              <a:solidFill>
                <a:srgbClr val="6E6E6E"/>
              </a:solidFill>
              <a:latin typeface="Arial"/>
              <a:ea typeface="Arial"/>
              <a:cs typeface="Arial"/>
              <a:sym typeface="Arial"/>
            </a:endParaRPr>
          </a:p>
        </p:txBody>
      </p:sp>
      <p:pic>
        <p:nvPicPr>
          <p:cNvPr id="444" name="Google Shape;444;p24"/>
          <p:cNvPicPr preferRelativeResize="0"/>
          <p:nvPr/>
        </p:nvPicPr>
        <p:blipFill rotWithShape="1">
          <a:blip r:embed="rId4">
            <a:alphaModFix/>
          </a:blip>
          <a:srcRect b="0" l="0" r="0" t="0"/>
          <a:stretch/>
        </p:blipFill>
        <p:spPr>
          <a:xfrm>
            <a:off x="1515528" y="2708174"/>
            <a:ext cx="255621" cy="250372"/>
          </a:xfrm>
          <a:prstGeom prst="rect">
            <a:avLst/>
          </a:prstGeom>
          <a:noFill/>
          <a:ln>
            <a:noFill/>
          </a:ln>
        </p:spPr>
      </p:pic>
      <p:pic>
        <p:nvPicPr>
          <p:cNvPr id="445" name="Google Shape;445;p24"/>
          <p:cNvPicPr preferRelativeResize="0"/>
          <p:nvPr/>
        </p:nvPicPr>
        <p:blipFill rotWithShape="1">
          <a:blip r:embed="rId4">
            <a:alphaModFix/>
          </a:blip>
          <a:srcRect b="0" l="0" r="0" t="0"/>
          <a:stretch/>
        </p:blipFill>
        <p:spPr>
          <a:xfrm>
            <a:off x="1515528" y="2984382"/>
            <a:ext cx="255621" cy="250372"/>
          </a:xfrm>
          <a:prstGeom prst="rect">
            <a:avLst/>
          </a:prstGeom>
          <a:noFill/>
          <a:ln>
            <a:noFill/>
          </a:ln>
        </p:spPr>
      </p:pic>
      <p:pic>
        <p:nvPicPr>
          <p:cNvPr id="446" name="Google Shape;446;p24"/>
          <p:cNvPicPr preferRelativeResize="0"/>
          <p:nvPr/>
        </p:nvPicPr>
        <p:blipFill rotWithShape="1">
          <a:blip r:embed="rId4">
            <a:alphaModFix/>
          </a:blip>
          <a:srcRect b="0" l="0" r="0" t="0"/>
          <a:stretch/>
        </p:blipFill>
        <p:spPr>
          <a:xfrm>
            <a:off x="1515528" y="3260590"/>
            <a:ext cx="255621" cy="250372"/>
          </a:xfrm>
          <a:prstGeom prst="rect">
            <a:avLst/>
          </a:prstGeom>
          <a:noFill/>
          <a:ln>
            <a:noFill/>
          </a:ln>
        </p:spPr>
      </p:pic>
      <p:pic>
        <p:nvPicPr>
          <p:cNvPr id="447" name="Google Shape;447;p24"/>
          <p:cNvPicPr preferRelativeResize="0"/>
          <p:nvPr/>
        </p:nvPicPr>
        <p:blipFill rotWithShape="1">
          <a:blip r:embed="rId5">
            <a:alphaModFix/>
          </a:blip>
          <a:srcRect b="0" l="0" r="0" t="0"/>
          <a:stretch/>
        </p:blipFill>
        <p:spPr>
          <a:xfrm>
            <a:off x="605691" y="3881723"/>
            <a:ext cx="5062237" cy="1808714"/>
          </a:xfrm>
          <a:prstGeom prst="rect">
            <a:avLst/>
          </a:prstGeom>
          <a:noFill/>
          <a:ln>
            <a:noFill/>
          </a:ln>
        </p:spPr>
      </p:pic>
      <p:sp>
        <p:nvSpPr>
          <p:cNvPr id="448" name="Google Shape;448;p24"/>
          <p:cNvSpPr/>
          <p:nvPr/>
        </p:nvSpPr>
        <p:spPr>
          <a:xfrm>
            <a:off x="5735607" y="4527251"/>
            <a:ext cx="848383" cy="517657"/>
          </a:xfrm>
          <a:prstGeom prst="rightArrow">
            <a:avLst>
              <a:gd fmla="val 50000" name="adj1"/>
              <a:gd fmla="val 50000" name="adj2"/>
            </a:avLst>
          </a:prstGeom>
          <a:solidFill>
            <a:schemeClr val="accen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9" name="Google Shape;449;p24"/>
          <p:cNvPicPr preferRelativeResize="0"/>
          <p:nvPr/>
        </p:nvPicPr>
        <p:blipFill rotWithShape="1">
          <a:blip r:embed="rId6">
            <a:alphaModFix/>
          </a:blip>
          <a:srcRect b="0" l="0" r="0" t="0"/>
          <a:stretch/>
        </p:blipFill>
        <p:spPr>
          <a:xfrm>
            <a:off x="6651668" y="4079790"/>
            <a:ext cx="5478017" cy="1364277"/>
          </a:xfrm>
          <a:prstGeom prst="rect">
            <a:avLst/>
          </a:prstGeom>
          <a:noFill/>
          <a:ln>
            <a:noFill/>
          </a:ln>
        </p:spPr>
      </p:pic>
      <p:sp>
        <p:nvSpPr>
          <p:cNvPr id="450" name="Google Shape;450;p24"/>
          <p:cNvSpPr/>
          <p:nvPr/>
        </p:nvSpPr>
        <p:spPr>
          <a:xfrm>
            <a:off x="6651668" y="3716733"/>
            <a:ext cx="2734500" cy="365542"/>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1050">
                <a:solidFill>
                  <a:schemeClr val="dk1"/>
                </a:solidFill>
                <a:latin typeface="Arial"/>
                <a:ea typeface="Arial"/>
                <a:cs typeface="Arial"/>
                <a:sym typeface="Arial"/>
              </a:rPr>
              <a:t>Déclaration exercice d’imposition </a:t>
            </a:r>
            <a:r>
              <a:rPr b="1" lang="fr-BE" sz="1050">
                <a:solidFill>
                  <a:schemeClr val="dk1"/>
                </a:solidFill>
                <a:latin typeface="Arial"/>
                <a:ea typeface="Arial"/>
                <a:cs typeface="Arial"/>
                <a:sym typeface="Arial"/>
              </a:rPr>
              <a:t>2026 : </a:t>
            </a:r>
            <a:r>
              <a:rPr lang="fr-BE" sz="1050">
                <a:solidFill>
                  <a:schemeClr val="dk1"/>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457" name="Google Shape;457;p25"/>
          <p:cNvSpPr/>
          <p:nvPr/>
        </p:nvSpPr>
        <p:spPr>
          <a:xfrm>
            <a:off x="611871" y="1113086"/>
            <a:ext cx="9263649" cy="50437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lang="fr-BE" sz="2200">
                <a:solidFill>
                  <a:srgbClr val="FFFFFF"/>
                </a:solidFill>
                <a:latin typeface="Arial"/>
                <a:ea typeface="Arial"/>
                <a:cs typeface="Arial"/>
                <a:sym typeface="Arial"/>
              </a:rPr>
              <a:t>Cadre X - Réductions d'impôt fédérales : suppression </a:t>
            </a:r>
            <a:endParaRPr/>
          </a:p>
        </p:txBody>
      </p:sp>
      <p:pic>
        <p:nvPicPr>
          <p:cNvPr id="458" name="Google Shape;458;p25"/>
          <p:cNvPicPr preferRelativeResize="0"/>
          <p:nvPr/>
        </p:nvPicPr>
        <p:blipFill rotWithShape="1">
          <a:blip r:embed="rId3">
            <a:alphaModFix/>
          </a:blip>
          <a:srcRect b="0" l="0" r="0" t="0"/>
          <a:stretch/>
        </p:blipFill>
        <p:spPr>
          <a:xfrm>
            <a:off x="780834" y="1253492"/>
            <a:ext cx="362392" cy="360000"/>
          </a:xfrm>
          <a:prstGeom prst="rect">
            <a:avLst/>
          </a:prstGeom>
          <a:noFill/>
          <a:ln>
            <a:noFill/>
          </a:ln>
        </p:spPr>
      </p:pic>
      <p:sp>
        <p:nvSpPr>
          <p:cNvPr id="459" name="Google Shape;459;p25"/>
          <p:cNvSpPr/>
          <p:nvPr/>
        </p:nvSpPr>
        <p:spPr>
          <a:xfrm>
            <a:off x="611871" y="1711849"/>
            <a:ext cx="7137401" cy="2215102"/>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1344/2344 : primes d’assurance protection juridique (fiche 281.63)</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1365/2365 : borne de recharge à domicile (01.09.2021 - 31.08.2024)</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1389 : employé de maison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1346/2346 : actions covid-19 (plus de report possible)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1329/2329 : Pricaf privée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1347, 1367, 1348 : maisons basse énergie/passives/zéro énergie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1323/2323 : fonds de développement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1325/1326 : motos, tricycles ou quadricycles électriques </a:t>
            </a:r>
            <a:endParaRPr/>
          </a:p>
          <a:p>
            <a:pPr indent="0" lvl="1" marL="457200" marR="0" rtl="0" algn="l">
              <a:spcBef>
                <a:spcPts val="0"/>
              </a:spcBef>
              <a:spcAft>
                <a:spcPts val="0"/>
              </a:spcAft>
              <a:buNone/>
            </a:pPr>
            <a:r>
              <a:rPr b="0" i="0" lang="fr-BE" sz="1600" u="none" cap="none" strike="noStrike">
                <a:solidFill>
                  <a:schemeClr val="dk1"/>
                </a:solidFill>
                <a:latin typeface="Arial"/>
                <a:ea typeface="Arial"/>
                <a:cs typeface="Arial"/>
                <a:sym typeface="Arial"/>
              </a:rPr>
              <a:t>1341 : frais d’adoption</a:t>
            </a:r>
            <a:endParaRPr/>
          </a:p>
        </p:txBody>
      </p:sp>
      <p:pic>
        <p:nvPicPr>
          <p:cNvPr id="460" name="Google Shape;460;p25"/>
          <p:cNvPicPr preferRelativeResize="0"/>
          <p:nvPr/>
        </p:nvPicPr>
        <p:blipFill rotWithShape="1">
          <a:blip r:embed="rId4">
            <a:alphaModFix/>
          </a:blip>
          <a:srcRect b="0" l="0" r="0" t="0"/>
          <a:stretch/>
        </p:blipFill>
        <p:spPr>
          <a:xfrm>
            <a:off x="611874" y="1707881"/>
            <a:ext cx="255621" cy="250372"/>
          </a:xfrm>
          <a:prstGeom prst="rect">
            <a:avLst/>
          </a:prstGeom>
          <a:noFill/>
          <a:ln>
            <a:noFill/>
          </a:ln>
        </p:spPr>
      </p:pic>
      <p:pic>
        <p:nvPicPr>
          <p:cNvPr id="461" name="Google Shape;461;p25"/>
          <p:cNvPicPr preferRelativeResize="0"/>
          <p:nvPr/>
        </p:nvPicPr>
        <p:blipFill rotWithShape="1">
          <a:blip r:embed="rId4">
            <a:alphaModFix/>
          </a:blip>
          <a:srcRect b="0" l="0" r="0" t="0"/>
          <a:stretch/>
        </p:blipFill>
        <p:spPr>
          <a:xfrm>
            <a:off x="611874" y="2012844"/>
            <a:ext cx="255621" cy="250372"/>
          </a:xfrm>
          <a:prstGeom prst="rect">
            <a:avLst/>
          </a:prstGeom>
          <a:noFill/>
          <a:ln>
            <a:noFill/>
          </a:ln>
        </p:spPr>
      </p:pic>
      <p:pic>
        <p:nvPicPr>
          <p:cNvPr id="462" name="Google Shape;462;p25"/>
          <p:cNvPicPr preferRelativeResize="0"/>
          <p:nvPr/>
        </p:nvPicPr>
        <p:blipFill rotWithShape="1">
          <a:blip r:embed="rId5">
            <a:alphaModFix/>
          </a:blip>
          <a:srcRect b="0" l="0" r="0" t="0"/>
          <a:stretch/>
        </p:blipFill>
        <p:spPr>
          <a:xfrm>
            <a:off x="3149380" y="3643803"/>
            <a:ext cx="3454620" cy="3115454"/>
          </a:xfrm>
          <a:prstGeom prst="rect">
            <a:avLst/>
          </a:prstGeom>
          <a:noFill/>
          <a:ln>
            <a:noFill/>
          </a:ln>
        </p:spPr>
      </p:pic>
      <p:pic>
        <p:nvPicPr>
          <p:cNvPr id="463" name="Google Shape;463;p25"/>
          <p:cNvPicPr preferRelativeResize="0"/>
          <p:nvPr/>
        </p:nvPicPr>
        <p:blipFill rotWithShape="1">
          <a:blip r:embed="rId4">
            <a:alphaModFix/>
          </a:blip>
          <a:srcRect b="0" l="0" r="0" t="0"/>
          <a:stretch/>
        </p:blipFill>
        <p:spPr>
          <a:xfrm>
            <a:off x="605502" y="2263216"/>
            <a:ext cx="255621" cy="250372"/>
          </a:xfrm>
          <a:prstGeom prst="rect">
            <a:avLst/>
          </a:prstGeom>
          <a:noFill/>
          <a:ln>
            <a:noFill/>
          </a:ln>
        </p:spPr>
      </p:pic>
      <p:pic>
        <p:nvPicPr>
          <p:cNvPr id="464" name="Google Shape;464;p25"/>
          <p:cNvPicPr preferRelativeResize="0"/>
          <p:nvPr/>
        </p:nvPicPr>
        <p:blipFill rotWithShape="1">
          <a:blip r:embed="rId4">
            <a:alphaModFix/>
          </a:blip>
          <a:srcRect b="0" l="0" r="0" t="0"/>
          <a:stretch/>
        </p:blipFill>
        <p:spPr>
          <a:xfrm>
            <a:off x="605500" y="2528069"/>
            <a:ext cx="255621" cy="250372"/>
          </a:xfrm>
          <a:prstGeom prst="rect">
            <a:avLst/>
          </a:prstGeom>
          <a:noFill/>
          <a:ln>
            <a:noFill/>
          </a:ln>
        </p:spPr>
      </p:pic>
      <p:pic>
        <p:nvPicPr>
          <p:cNvPr id="465" name="Google Shape;465;p25"/>
          <p:cNvPicPr preferRelativeResize="0"/>
          <p:nvPr/>
        </p:nvPicPr>
        <p:blipFill rotWithShape="1">
          <a:blip r:embed="rId4">
            <a:alphaModFix/>
          </a:blip>
          <a:srcRect b="0" l="0" r="0" t="0"/>
          <a:stretch/>
        </p:blipFill>
        <p:spPr>
          <a:xfrm>
            <a:off x="605501" y="2796409"/>
            <a:ext cx="255621" cy="250372"/>
          </a:xfrm>
          <a:prstGeom prst="rect">
            <a:avLst/>
          </a:prstGeom>
          <a:noFill/>
          <a:ln>
            <a:noFill/>
          </a:ln>
        </p:spPr>
      </p:pic>
      <p:pic>
        <p:nvPicPr>
          <p:cNvPr id="466" name="Google Shape;466;p25"/>
          <p:cNvPicPr preferRelativeResize="0"/>
          <p:nvPr/>
        </p:nvPicPr>
        <p:blipFill rotWithShape="1">
          <a:blip r:embed="rId4">
            <a:alphaModFix/>
          </a:blip>
          <a:srcRect b="0" l="0" r="0" t="0"/>
          <a:stretch/>
        </p:blipFill>
        <p:spPr>
          <a:xfrm>
            <a:off x="611871" y="3093015"/>
            <a:ext cx="255621" cy="250372"/>
          </a:xfrm>
          <a:prstGeom prst="rect">
            <a:avLst/>
          </a:prstGeom>
          <a:noFill/>
          <a:ln>
            <a:noFill/>
          </a:ln>
        </p:spPr>
      </p:pic>
      <p:pic>
        <p:nvPicPr>
          <p:cNvPr id="467" name="Google Shape;467;p25"/>
          <p:cNvPicPr preferRelativeResize="0"/>
          <p:nvPr/>
        </p:nvPicPr>
        <p:blipFill rotWithShape="1">
          <a:blip r:embed="rId4">
            <a:alphaModFix/>
          </a:blip>
          <a:srcRect b="0" l="0" r="0" t="0"/>
          <a:stretch/>
        </p:blipFill>
        <p:spPr>
          <a:xfrm>
            <a:off x="611871" y="3361355"/>
            <a:ext cx="255621" cy="250372"/>
          </a:xfrm>
          <a:prstGeom prst="rect">
            <a:avLst/>
          </a:prstGeom>
          <a:noFill/>
          <a:ln>
            <a:noFill/>
          </a:ln>
        </p:spPr>
      </p:pic>
      <p:pic>
        <p:nvPicPr>
          <p:cNvPr id="468" name="Google Shape;468;p25"/>
          <p:cNvPicPr preferRelativeResize="0"/>
          <p:nvPr/>
        </p:nvPicPr>
        <p:blipFill rotWithShape="1">
          <a:blip r:embed="rId4">
            <a:alphaModFix/>
          </a:blip>
          <a:srcRect b="0" l="0" r="0" t="0"/>
          <a:stretch/>
        </p:blipFill>
        <p:spPr>
          <a:xfrm>
            <a:off x="617172" y="3643803"/>
            <a:ext cx="255621" cy="250372"/>
          </a:xfrm>
          <a:prstGeom prst="rect">
            <a:avLst/>
          </a:prstGeom>
          <a:noFill/>
          <a:ln>
            <a:noFill/>
          </a:ln>
        </p:spPr>
      </p:pic>
      <p:sp>
        <p:nvSpPr>
          <p:cNvPr id="469" name="Google Shape;469;p25"/>
          <p:cNvSpPr/>
          <p:nvPr/>
        </p:nvSpPr>
        <p:spPr>
          <a:xfrm>
            <a:off x="6900889" y="4887322"/>
            <a:ext cx="848383" cy="517657"/>
          </a:xfrm>
          <a:prstGeom prst="rightArrow">
            <a:avLst>
              <a:gd fmla="val 50000" name="adj1"/>
              <a:gd fmla="val 50000" name="adj2"/>
            </a:avLst>
          </a:prstGeom>
          <a:solidFill>
            <a:schemeClr val="accen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0" name="Google Shape;470;p25"/>
          <p:cNvSpPr/>
          <p:nvPr/>
        </p:nvSpPr>
        <p:spPr>
          <a:xfrm>
            <a:off x="7856116" y="3486541"/>
            <a:ext cx="2734500" cy="365542"/>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1050">
                <a:solidFill>
                  <a:schemeClr val="dk1"/>
                </a:solidFill>
                <a:latin typeface="Arial"/>
                <a:ea typeface="Arial"/>
                <a:cs typeface="Arial"/>
                <a:sym typeface="Arial"/>
              </a:rPr>
              <a:t>Déclaration exercice d’imposition </a:t>
            </a:r>
            <a:r>
              <a:rPr b="1" lang="fr-BE" sz="1050">
                <a:solidFill>
                  <a:schemeClr val="dk1"/>
                </a:solidFill>
                <a:latin typeface="Arial"/>
                <a:ea typeface="Arial"/>
                <a:cs typeface="Arial"/>
                <a:sym typeface="Arial"/>
              </a:rPr>
              <a:t>2026 : </a:t>
            </a:r>
            <a:r>
              <a:rPr lang="fr-BE" sz="1050">
                <a:solidFill>
                  <a:schemeClr val="dk1"/>
                </a:solidFill>
                <a:latin typeface="Arial"/>
                <a:ea typeface="Arial"/>
                <a:cs typeface="Arial"/>
                <a:sym typeface="Arial"/>
              </a:rPr>
              <a:t> </a:t>
            </a:r>
            <a:endParaRPr/>
          </a:p>
        </p:txBody>
      </p:sp>
      <p:pic>
        <p:nvPicPr>
          <p:cNvPr id="471" name="Google Shape;471;p25"/>
          <p:cNvPicPr preferRelativeResize="0"/>
          <p:nvPr/>
        </p:nvPicPr>
        <p:blipFill rotWithShape="1">
          <a:blip r:embed="rId6">
            <a:alphaModFix/>
          </a:blip>
          <a:srcRect b="0" l="0" r="0" t="0"/>
          <a:stretch/>
        </p:blipFill>
        <p:spPr>
          <a:xfrm>
            <a:off x="7856116" y="3768989"/>
            <a:ext cx="4038808" cy="2940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26"/>
          <p:cNvPicPr preferRelativeResize="0"/>
          <p:nvPr/>
        </p:nvPicPr>
        <p:blipFill rotWithShape="1">
          <a:blip r:embed="rId3">
            <a:alphaModFix/>
          </a:blip>
          <a:srcRect b="0" l="0" r="0" t="0"/>
          <a:stretch/>
        </p:blipFill>
        <p:spPr>
          <a:xfrm>
            <a:off x="780834" y="1253492"/>
            <a:ext cx="362392" cy="360000"/>
          </a:xfrm>
          <a:prstGeom prst="rect">
            <a:avLst/>
          </a:prstGeom>
          <a:noFill/>
          <a:ln>
            <a:noFill/>
          </a:ln>
        </p:spPr>
      </p:pic>
      <p:sp>
        <p:nvSpPr>
          <p:cNvPr id="478" name="Google Shape;478;p26"/>
          <p:cNvSpPr/>
          <p:nvPr/>
        </p:nvSpPr>
        <p:spPr>
          <a:xfrm>
            <a:off x="679694" y="1215635"/>
            <a:ext cx="9224370" cy="504374"/>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rgbClr val="FFFFFF"/>
                </a:solidFill>
                <a:latin typeface="Arial"/>
                <a:ea typeface="Arial"/>
                <a:cs typeface="Arial"/>
                <a:sym typeface="Arial"/>
              </a:rPr>
              <a:t>Durée de conservation des documents </a:t>
            </a:r>
            <a:endParaRPr/>
          </a:p>
        </p:txBody>
      </p:sp>
      <p:sp>
        <p:nvSpPr>
          <p:cNvPr id="479" name="Google Shape;479;p26"/>
          <p:cNvSpPr txBox="1"/>
          <p:nvPr/>
        </p:nvSpPr>
        <p:spPr>
          <a:xfrm>
            <a:off x="586924" y="756432"/>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PROCÉDURE</a:t>
            </a:r>
            <a:endParaRPr/>
          </a:p>
        </p:txBody>
      </p:sp>
      <p:sp>
        <p:nvSpPr>
          <p:cNvPr id="480" name="Google Shape;480;p26"/>
          <p:cNvSpPr/>
          <p:nvPr/>
        </p:nvSpPr>
        <p:spPr>
          <a:xfrm>
            <a:off x="1239205" y="2134786"/>
            <a:ext cx="10737581" cy="973169"/>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2300">
                <a:solidFill>
                  <a:schemeClr val="dk1"/>
                </a:solidFill>
                <a:latin typeface="Arial"/>
                <a:ea typeface="Arial"/>
                <a:cs typeface="Arial"/>
                <a:sym typeface="Arial"/>
              </a:rPr>
              <a:t>La </a:t>
            </a:r>
            <a:r>
              <a:rPr lang="fr-BE" sz="2300">
                <a:solidFill>
                  <a:schemeClr val="accent1"/>
                </a:solidFill>
                <a:latin typeface="Arial"/>
                <a:ea typeface="Arial"/>
                <a:cs typeface="Arial"/>
                <a:sym typeface="Arial"/>
              </a:rPr>
              <a:t>durée de conservation fiscale </a:t>
            </a:r>
            <a:r>
              <a:rPr lang="fr-BE" sz="2300">
                <a:solidFill>
                  <a:schemeClr val="dk1"/>
                </a:solidFill>
                <a:latin typeface="Arial"/>
                <a:ea typeface="Arial"/>
                <a:cs typeface="Arial"/>
                <a:sym typeface="Arial"/>
              </a:rPr>
              <a:t>(comptabilité/archives) en matière d'impôts directs a récemment été ramenée de 10 à </a:t>
            </a:r>
            <a:r>
              <a:rPr lang="fr-BE" sz="2300">
                <a:solidFill>
                  <a:schemeClr val="accent1"/>
                </a:solidFill>
                <a:latin typeface="Arial"/>
                <a:ea typeface="Arial"/>
                <a:cs typeface="Arial"/>
                <a:sym typeface="Arial"/>
              </a:rPr>
              <a:t>7 ans </a:t>
            </a:r>
            <a:r>
              <a:rPr lang="fr-BE" sz="2300">
                <a:solidFill>
                  <a:schemeClr val="dk1"/>
                </a:solidFill>
                <a:latin typeface="Arial"/>
                <a:ea typeface="Arial"/>
                <a:cs typeface="Arial"/>
                <a:sym typeface="Arial"/>
              </a:rPr>
              <a:t>à compter de la période d'imposition. </a:t>
            </a:r>
            <a:endParaRPr/>
          </a:p>
        </p:txBody>
      </p:sp>
      <p:pic>
        <p:nvPicPr>
          <p:cNvPr descr="Boeken op een plank silhouet" id="481" name="Google Shape;481;p26"/>
          <p:cNvPicPr preferRelativeResize="0"/>
          <p:nvPr/>
        </p:nvPicPr>
        <p:blipFill rotWithShape="1">
          <a:blip r:embed="rId4">
            <a:alphaModFix/>
          </a:blip>
          <a:srcRect b="0" l="0" r="0" t="0"/>
          <a:stretch/>
        </p:blipFill>
        <p:spPr>
          <a:xfrm>
            <a:off x="376687" y="2137912"/>
            <a:ext cx="741872" cy="741872"/>
          </a:xfrm>
          <a:prstGeom prst="rect">
            <a:avLst/>
          </a:prstGeom>
          <a:noFill/>
          <a:ln>
            <a:noFill/>
          </a:ln>
        </p:spPr>
      </p:pic>
      <p:pic>
        <p:nvPicPr>
          <p:cNvPr descr="Vergrootglas silhouet" id="482" name="Google Shape;482;p26"/>
          <p:cNvPicPr preferRelativeResize="0"/>
          <p:nvPr/>
        </p:nvPicPr>
        <p:blipFill rotWithShape="1">
          <a:blip r:embed="rId5">
            <a:alphaModFix/>
          </a:blip>
          <a:srcRect b="0" l="0" r="0" t="0"/>
          <a:stretch/>
        </p:blipFill>
        <p:spPr>
          <a:xfrm>
            <a:off x="744717" y="1212130"/>
            <a:ext cx="498050" cy="498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7"/>
          <p:cNvSpPr/>
          <p:nvPr/>
        </p:nvSpPr>
        <p:spPr>
          <a:xfrm>
            <a:off x="464874" y="1827000"/>
            <a:ext cx="11262251" cy="3204000"/>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400"/>
              <a:buFont typeface="Arial"/>
              <a:buNone/>
            </a:pPr>
            <a:r>
              <a:rPr b="1" lang="fr-BE" sz="5400">
                <a:solidFill>
                  <a:srgbClr val="FFFFFF"/>
                </a:solidFill>
                <a:latin typeface="Arial"/>
                <a:ea typeface="Arial"/>
                <a:cs typeface="Arial"/>
                <a:sym typeface="Arial"/>
              </a:rPr>
              <a:t>POINTS D’ATTENTION DANS LA DÉCLARATION ET LA PROPOSITION DE DÉCLARATION SIMPLIFIÉE (PDS)</a:t>
            </a:r>
            <a:endParaRPr b="1" i="0" sz="5400" u="none" cap="none" strike="noStrike">
              <a:solidFill>
                <a:srgbClr val="FFFFFF"/>
              </a:solidFill>
              <a:latin typeface="Arial"/>
              <a:ea typeface="Arial"/>
              <a:cs typeface="Arial"/>
              <a:sym typeface="Arial"/>
            </a:endParaRPr>
          </a:p>
        </p:txBody>
      </p:sp>
      <p:sp>
        <p:nvSpPr>
          <p:cNvPr id="489" name="Google Shape;489;p27"/>
          <p:cNvSpPr/>
          <p:nvPr/>
        </p:nvSpPr>
        <p:spPr>
          <a:xfrm>
            <a:off x="1268599" y="552130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490" name="Google Shape;490;p27"/>
          <p:cNvSpPr/>
          <p:nvPr/>
        </p:nvSpPr>
        <p:spPr>
          <a:xfrm>
            <a:off x="-590682" y="440405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491" name="Google Shape;491;p27"/>
          <p:cNvSpPr/>
          <p:nvPr/>
        </p:nvSpPr>
        <p:spPr>
          <a:xfrm>
            <a:off x="1833192" y="6002227"/>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92" name="Google Shape;492;p27"/>
          <p:cNvSpPr/>
          <p:nvPr/>
        </p:nvSpPr>
        <p:spPr>
          <a:xfrm>
            <a:off x="519127" y="5461465"/>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1"/>
          <p:cNvSpPr/>
          <p:nvPr/>
        </p:nvSpPr>
        <p:spPr>
          <a:xfrm>
            <a:off x="1296035" y="1952420"/>
            <a:ext cx="6900230" cy="662940"/>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4800"/>
              <a:buFont typeface="Arial"/>
              <a:buNone/>
            </a:pPr>
            <a:r>
              <a:rPr b="1" i="0" lang="fr-BE" sz="4800" u="none" cap="none" strike="noStrike">
                <a:solidFill>
                  <a:srgbClr val="FFFFFF"/>
                </a:solidFill>
                <a:latin typeface="Arial"/>
                <a:ea typeface="Arial"/>
                <a:cs typeface="Arial"/>
                <a:sym typeface="Arial"/>
              </a:rPr>
              <a:t>Déclaration d’impôt </a:t>
            </a:r>
            <a:r>
              <a:rPr b="1" lang="fr-BE" sz="4800">
                <a:solidFill>
                  <a:srgbClr val="FFFFFF"/>
                </a:solidFill>
                <a:latin typeface="Arial"/>
                <a:ea typeface="Arial"/>
                <a:cs typeface="Arial"/>
                <a:sym typeface="Arial"/>
              </a:rPr>
              <a:t>2026</a:t>
            </a:r>
            <a:endParaRPr b="1" i="0" sz="4800" u="none" cap="none" strike="noStrike">
              <a:solidFill>
                <a:srgbClr val="FFFFFF"/>
              </a:solidFill>
              <a:latin typeface="Arial"/>
              <a:ea typeface="Arial"/>
              <a:cs typeface="Arial"/>
              <a:sym typeface="Arial"/>
            </a:endParaRPr>
          </a:p>
        </p:txBody>
      </p:sp>
      <p:sp>
        <p:nvSpPr>
          <p:cNvPr id="134" name="Google Shape;134;p1"/>
          <p:cNvSpPr/>
          <p:nvPr/>
        </p:nvSpPr>
        <p:spPr>
          <a:xfrm>
            <a:off x="1296034" y="1562944"/>
            <a:ext cx="5200182" cy="312420"/>
          </a:xfrm>
          <a:prstGeom prst="rect">
            <a:avLst/>
          </a:prstGeom>
          <a:solidFill>
            <a:srgbClr val="3E8B8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lang="fr-BE" sz="2000" u="none" cap="none" strike="noStrike">
                <a:solidFill>
                  <a:srgbClr val="FFFFFF"/>
                </a:solidFill>
                <a:latin typeface="Arial"/>
                <a:ea typeface="Arial"/>
                <a:cs typeface="Arial"/>
                <a:sym typeface="Arial"/>
              </a:rPr>
              <a:t>INFORMATION POUR AIDANTS NUMÉRIQUES </a:t>
            </a:r>
            <a:endParaRPr/>
          </a:p>
        </p:txBody>
      </p:sp>
      <p:sp>
        <p:nvSpPr>
          <p:cNvPr id="135" name="Google Shape;135;p1"/>
          <p:cNvSpPr txBox="1"/>
          <p:nvPr/>
        </p:nvSpPr>
        <p:spPr>
          <a:xfrm>
            <a:off x="1296033" y="3053792"/>
            <a:ext cx="25090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B263B"/>
              </a:buClr>
              <a:buSzPts val="1800"/>
              <a:buFont typeface="Arial"/>
              <a:buNone/>
            </a:pPr>
            <a:r>
              <a:rPr lang="fr-BE" sz="1800">
                <a:solidFill>
                  <a:srgbClr val="0B263B"/>
                </a:solidFill>
                <a:latin typeface="Arial"/>
                <a:ea typeface="Arial"/>
                <a:cs typeface="Arial"/>
                <a:sym typeface="Arial"/>
              </a:rPr>
              <a:t>21.05.2026</a:t>
            </a:r>
            <a:r>
              <a:rPr b="0" lang="fr-BE" sz="1800" u="none" cap="none" strike="noStrike">
                <a:solidFill>
                  <a:srgbClr val="0B263B"/>
                </a:solidFill>
                <a:latin typeface="Arial"/>
                <a:ea typeface="Arial"/>
                <a:cs typeface="Arial"/>
                <a:sym typeface="Arial"/>
              </a:rPr>
              <a:t> - Webinaire</a:t>
            </a:r>
            <a:endParaRPr/>
          </a:p>
        </p:txBody>
      </p:sp>
      <p:sp>
        <p:nvSpPr>
          <p:cNvPr id="136" name="Google Shape;136;p1"/>
          <p:cNvSpPr/>
          <p:nvPr/>
        </p:nvSpPr>
        <p:spPr>
          <a:xfrm>
            <a:off x="1296034" y="2688606"/>
            <a:ext cx="5706650" cy="312420"/>
          </a:xfrm>
          <a:prstGeom prst="rect">
            <a:avLst/>
          </a:prstGeom>
          <a:solidFill>
            <a:srgbClr val="3E8B8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lang="fr-BE" sz="2000" cap="none" strike="noStrike">
                <a:solidFill>
                  <a:srgbClr val="FFFFFF"/>
                </a:solidFill>
                <a:latin typeface="Arial"/>
                <a:ea typeface="Arial"/>
                <a:cs typeface="Arial"/>
                <a:sym typeface="Arial"/>
              </a:rPr>
              <a:t>NOUVEAUTÉS, POINTS D’ATTENTION ET CONSEILS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8"/>
          <p:cNvSpPr/>
          <p:nvPr/>
        </p:nvSpPr>
        <p:spPr>
          <a:xfrm>
            <a:off x="4795975" y="3858885"/>
            <a:ext cx="3150241" cy="272803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499" name="Google Shape;499;p28"/>
          <p:cNvSpPr/>
          <p:nvPr/>
        </p:nvSpPr>
        <p:spPr>
          <a:xfrm>
            <a:off x="6819420" y="1635100"/>
            <a:ext cx="3150241" cy="272803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500" name="Google Shape;500;p2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sp>
        <p:nvSpPr>
          <p:cNvPr id="501" name="Google Shape;501;p28"/>
          <p:cNvSpPr/>
          <p:nvPr/>
        </p:nvSpPr>
        <p:spPr>
          <a:xfrm>
            <a:off x="650690" y="1128052"/>
            <a:ext cx="6998723"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 - Compte bancaire et numéro(s) de téléphone</a:t>
            </a:r>
            <a:endParaRPr/>
          </a:p>
        </p:txBody>
      </p:sp>
      <p:pic>
        <p:nvPicPr>
          <p:cNvPr descr="Carte bancaire avec un remplissage uni" id="502" name="Google Shape;502;p28"/>
          <p:cNvPicPr preferRelativeResize="0"/>
          <p:nvPr/>
        </p:nvPicPr>
        <p:blipFill rotWithShape="1">
          <a:blip r:embed="rId3">
            <a:alphaModFix/>
          </a:blip>
          <a:srcRect b="0" l="0" r="0" t="0"/>
          <a:stretch/>
        </p:blipFill>
        <p:spPr>
          <a:xfrm>
            <a:off x="742880" y="1109063"/>
            <a:ext cx="504000" cy="504000"/>
          </a:xfrm>
          <a:prstGeom prst="rect">
            <a:avLst/>
          </a:prstGeom>
          <a:noFill/>
          <a:ln>
            <a:noFill/>
          </a:ln>
        </p:spPr>
      </p:pic>
      <p:pic>
        <p:nvPicPr>
          <p:cNvPr descr="Document silhouet" id="503" name="Google Shape;503;p28"/>
          <p:cNvPicPr preferRelativeResize="0"/>
          <p:nvPr/>
        </p:nvPicPr>
        <p:blipFill rotWithShape="1">
          <a:blip r:embed="rId4">
            <a:alphaModFix/>
          </a:blip>
          <a:srcRect b="0" l="0" r="0" t="0"/>
          <a:stretch/>
        </p:blipFill>
        <p:spPr>
          <a:xfrm>
            <a:off x="4371504" y="2128847"/>
            <a:ext cx="914400" cy="914400"/>
          </a:xfrm>
          <a:prstGeom prst="rect">
            <a:avLst/>
          </a:prstGeom>
          <a:noFill/>
          <a:ln>
            <a:noFill/>
          </a:ln>
        </p:spPr>
      </p:pic>
      <p:pic>
        <p:nvPicPr>
          <p:cNvPr descr="Vergrootglas met effen opvulling" id="504" name="Google Shape;504;p28"/>
          <p:cNvPicPr preferRelativeResize="0"/>
          <p:nvPr/>
        </p:nvPicPr>
        <p:blipFill rotWithShape="1">
          <a:blip r:embed="rId5">
            <a:alphaModFix/>
          </a:blip>
          <a:srcRect b="0" l="0" r="0" t="0"/>
          <a:stretch/>
        </p:blipFill>
        <p:spPr>
          <a:xfrm>
            <a:off x="4689118" y="2412760"/>
            <a:ext cx="982321" cy="982321"/>
          </a:xfrm>
          <a:prstGeom prst="rect">
            <a:avLst/>
          </a:prstGeom>
          <a:noFill/>
          <a:ln>
            <a:noFill/>
          </a:ln>
        </p:spPr>
      </p:pic>
      <p:pic>
        <p:nvPicPr>
          <p:cNvPr descr="Bankcheque silhouet" id="505" name="Google Shape;505;p28"/>
          <p:cNvPicPr preferRelativeResize="0"/>
          <p:nvPr/>
        </p:nvPicPr>
        <p:blipFill rotWithShape="1">
          <a:blip r:embed="rId6">
            <a:alphaModFix/>
          </a:blip>
          <a:srcRect b="0" l="0" r="0" t="0"/>
          <a:stretch/>
        </p:blipFill>
        <p:spPr>
          <a:xfrm>
            <a:off x="7946216" y="1754929"/>
            <a:ext cx="914400" cy="914400"/>
          </a:xfrm>
          <a:prstGeom prst="rect">
            <a:avLst/>
          </a:prstGeom>
          <a:noFill/>
          <a:ln>
            <a:noFill/>
          </a:ln>
        </p:spPr>
      </p:pic>
      <p:pic>
        <p:nvPicPr>
          <p:cNvPr descr="Luidspreker silhouet" id="506" name="Google Shape;506;p28"/>
          <p:cNvPicPr preferRelativeResize="0"/>
          <p:nvPr/>
        </p:nvPicPr>
        <p:blipFill rotWithShape="1">
          <a:blip r:embed="rId7">
            <a:alphaModFix/>
          </a:blip>
          <a:srcRect b="0" l="0" r="0" t="0"/>
          <a:stretch/>
        </p:blipFill>
        <p:spPr>
          <a:xfrm>
            <a:off x="5896764" y="3947630"/>
            <a:ext cx="914400" cy="914400"/>
          </a:xfrm>
          <a:prstGeom prst="rect">
            <a:avLst/>
          </a:prstGeom>
          <a:noFill/>
          <a:ln>
            <a:noFill/>
          </a:ln>
        </p:spPr>
      </p:pic>
      <p:sp>
        <p:nvSpPr>
          <p:cNvPr id="507" name="Google Shape;507;p28"/>
          <p:cNvSpPr/>
          <p:nvPr/>
        </p:nvSpPr>
        <p:spPr>
          <a:xfrm>
            <a:off x="650690" y="2010668"/>
            <a:ext cx="2820321" cy="1652488"/>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chemeClr val="dk1"/>
              </a:buClr>
              <a:buSzPts val="2000"/>
              <a:buFont typeface="Arial"/>
              <a:buNone/>
            </a:pPr>
            <a:r>
              <a:rPr b="1" i="0" lang="fr-BE" sz="2000" u="none" cap="none" strike="noStrike">
                <a:solidFill>
                  <a:schemeClr val="dk1"/>
                </a:solidFill>
                <a:latin typeface="Arial"/>
                <a:ea typeface="Arial"/>
                <a:cs typeface="Arial"/>
                <a:sym typeface="Arial"/>
              </a:rPr>
              <a:t>Contrôler si le numéro de compte bancaire et le numéro de téléphone sont corrects</a:t>
            </a:r>
            <a:endParaRPr/>
          </a:p>
        </p:txBody>
      </p:sp>
      <p:pic>
        <p:nvPicPr>
          <p:cNvPr descr="Sluiten met effen opvulling" id="508" name="Google Shape;508;p28"/>
          <p:cNvPicPr preferRelativeResize="0"/>
          <p:nvPr/>
        </p:nvPicPr>
        <p:blipFill rotWithShape="1">
          <a:blip r:embed="rId8">
            <a:alphaModFix/>
          </a:blip>
          <a:srcRect b="0" l="0" r="0" t="0"/>
          <a:stretch/>
        </p:blipFill>
        <p:spPr>
          <a:xfrm>
            <a:off x="4247618" y="2659648"/>
            <a:ext cx="592062" cy="592060"/>
          </a:xfrm>
          <a:prstGeom prst="rect">
            <a:avLst/>
          </a:prstGeom>
          <a:noFill/>
          <a:ln>
            <a:noFill/>
          </a:ln>
        </p:spPr>
      </p:pic>
      <p:pic>
        <p:nvPicPr>
          <p:cNvPr descr="Pijl-rechts silhouet" id="509" name="Google Shape;509;p28"/>
          <p:cNvPicPr preferRelativeResize="0"/>
          <p:nvPr/>
        </p:nvPicPr>
        <p:blipFill rotWithShape="1">
          <a:blip r:embed="rId9">
            <a:alphaModFix/>
          </a:blip>
          <a:srcRect b="0" l="0" r="0" t="0"/>
          <a:stretch/>
        </p:blipFill>
        <p:spPr>
          <a:xfrm>
            <a:off x="5640832" y="2225920"/>
            <a:ext cx="914400" cy="914400"/>
          </a:xfrm>
          <a:prstGeom prst="rect">
            <a:avLst/>
          </a:prstGeom>
          <a:noFill/>
          <a:ln>
            <a:noFill/>
          </a:ln>
        </p:spPr>
      </p:pic>
      <p:pic>
        <p:nvPicPr>
          <p:cNvPr descr="Pijl-rechts silhouet" id="510" name="Google Shape;510;p28"/>
          <p:cNvPicPr preferRelativeResize="0"/>
          <p:nvPr/>
        </p:nvPicPr>
        <p:blipFill rotWithShape="1">
          <a:blip r:embed="rId9">
            <a:alphaModFix/>
          </a:blip>
          <a:srcRect b="0" l="0" r="0" t="0"/>
          <a:stretch/>
        </p:blipFill>
        <p:spPr>
          <a:xfrm rot="3720678">
            <a:off x="4630237" y="3287641"/>
            <a:ext cx="914400" cy="914400"/>
          </a:xfrm>
          <a:prstGeom prst="rect">
            <a:avLst/>
          </a:prstGeom>
          <a:noFill/>
          <a:ln>
            <a:noFill/>
          </a:ln>
        </p:spPr>
      </p:pic>
      <p:sp>
        <p:nvSpPr>
          <p:cNvPr id="511" name="Google Shape;511;p28"/>
          <p:cNvSpPr txBox="1"/>
          <p:nvPr/>
        </p:nvSpPr>
        <p:spPr>
          <a:xfrm>
            <a:off x="9099196" y="3900311"/>
            <a:ext cx="313310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lt1"/>
                </a:solidFill>
                <a:highlight>
                  <a:srgbClr val="004EA2"/>
                </a:highlight>
                <a:latin typeface="Arial"/>
                <a:ea typeface="Arial"/>
                <a:cs typeface="Arial"/>
                <a:sym typeface="Arial"/>
              </a:rPr>
              <a:t>Changer un n° de compte ? </a:t>
            </a:r>
            <a:endParaRPr b="0" i="0" sz="1800" u="none" cap="none" strike="noStrike">
              <a:solidFill>
                <a:schemeClr val="lt1"/>
              </a:solidFill>
              <a:highlight>
                <a:srgbClr val="004EA2"/>
              </a:highlight>
              <a:latin typeface="Arial"/>
              <a:ea typeface="Arial"/>
              <a:cs typeface="Arial"/>
              <a:sym typeface="Arial"/>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en ligne (via MyMinfin)</a:t>
            </a:r>
            <a:endParaRPr b="0" i="0" sz="1800" u="none" cap="none" strike="noStrike">
              <a:solidFill>
                <a:srgbClr val="6E6E6E"/>
              </a:solidFill>
              <a:latin typeface="Arial"/>
              <a:ea typeface="Arial"/>
              <a:cs typeface="Arial"/>
              <a:sym typeface="Arial"/>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via le formulaire de contact</a:t>
            </a:r>
            <a:endParaRPr b="0" i="0" sz="1800" u="none" cap="none" strike="noStrike">
              <a:solidFill>
                <a:srgbClr val="6E6E6E"/>
              </a:solidFill>
              <a:latin typeface="Arial"/>
              <a:ea typeface="Arial"/>
              <a:cs typeface="Arial"/>
              <a:sym typeface="Arial"/>
            </a:endParaRPr>
          </a:p>
          <a:p>
            <a:pPr indent="-285750" lvl="0" marL="285750" marR="0" rtl="0" algn="l">
              <a:lnSpc>
                <a:spcPct val="100000"/>
              </a:lnSpc>
              <a:spcBef>
                <a:spcPts val="0"/>
              </a:spcBef>
              <a:spcAft>
                <a:spcPts val="0"/>
              </a:spcAft>
              <a:buClr>
                <a:srgbClr val="6E6E6E"/>
              </a:buClr>
              <a:buSzPts val="1800"/>
              <a:buFont typeface="Arial"/>
              <a:buChar char="•"/>
            </a:pPr>
            <a:r>
              <a:rPr lang="fr-BE" sz="1800">
                <a:solidFill>
                  <a:srgbClr val="6E6E6E"/>
                </a:solidFill>
                <a:latin typeface="Arial"/>
                <a:ea typeface="Arial"/>
                <a:cs typeface="Arial"/>
                <a:sym typeface="Arial"/>
              </a:rPr>
              <a:t>par courrier</a:t>
            </a:r>
            <a:endParaRPr b="0" i="0" sz="1800" u="none" cap="none" strike="noStrike">
              <a:solidFill>
                <a:srgbClr val="6E6E6E"/>
              </a:solidFill>
              <a:latin typeface="Arial"/>
              <a:ea typeface="Arial"/>
              <a:cs typeface="Arial"/>
              <a:sym typeface="Arial"/>
            </a:endParaRPr>
          </a:p>
        </p:txBody>
      </p:sp>
      <p:sp>
        <p:nvSpPr>
          <p:cNvPr id="512" name="Google Shape;512;p28"/>
          <p:cNvSpPr txBox="1"/>
          <p:nvPr/>
        </p:nvSpPr>
        <p:spPr>
          <a:xfrm>
            <a:off x="7126187" y="2545910"/>
            <a:ext cx="253670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Modifier le  numéro de compte bancaire</a:t>
            </a:r>
            <a:endParaRPr/>
          </a:p>
        </p:txBody>
      </p:sp>
      <p:sp>
        <p:nvSpPr>
          <p:cNvPr id="513" name="Google Shape;513;p28"/>
          <p:cNvSpPr txBox="1"/>
          <p:nvPr/>
        </p:nvSpPr>
        <p:spPr>
          <a:xfrm>
            <a:off x="5106499" y="4950775"/>
            <a:ext cx="252919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Adapter le numéro de téléphone</a:t>
            </a:r>
            <a:endParaRPr/>
          </a:p>
        </p:txBody>
      </p:sp>
      <p:pic>
        <p:nvPicPr>
          <p:cNvPr id="514" name="Google Shape;514;p28"/>
          <p:cNvPicPr preferRelativeResize="0"/>
          <p:nvPr/>
        </p:nvPicPr>
        <p:blipFill rotWithShape="1">
          <a:blip r:embed="rId10">
            <a:alphaModFix/>
          </a:blip>
          <a:srcRect b="0" l="0" r="0" t="0"/>
          <a:stretch/>
        </p:blipFill>
        <p:spPr>
          <a:xfrm rot="9917853">
            <a:off x="7839003" y="3101741"/>
            <a:ext cx="1018413" cy="1625397"/>
          </a:xfrm>
          <a:prstGeom prst="rect">
            <a:avLst/>
          </a:prstGeom>
          <a:noFill/>
          <a:ln>
            <a:noFill/>
          </a:ln>
        </p:spPr>
      </p:pic>
      <p:sp>
        <p:nvSpPr>
          <p:cNvPr id="515" name="Google Shape;515;p28"/>
          <p:cNvSpPr/>
          <p:nvPr/>
        </p:nvSpPr>
        <p:spPr>
          <a:xfrm>
            <a:off x="9519309" y="5377639"/>
            <a:ext cx="1712617" cy="491890"/>
          </a:xfrm>
          <a:prstGeom prst="rect">
            <a:avLst/>
          </a:prstGeom>
          <a:noFill/>
          <a:ln cap="flat" cmpd="sng" w="57150">
            <a:solidFill>
              <a:schemeClr val="accent1">
                <a:alpha val="80000"/>
              </a:scheme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000" u="sng">
                <a:solidFill>
                  <a:schemeClr val="dk1"/>
                </a:solidFill>
                <a:latin typeface="Arial"/>
                <a:ea typeface="Arial"/>
                <a:cs typeface="Arial"/>
                <a:sym typeface="Arial"/>
                <a:hlinkClick r:id="rId11">
                  <a:extLst>
                    <a:ext uri="{A12FA001-AC4F-418D-AE19-62706E023703}">
                      <ahyp:hlinkClr val="tx"/>
                    </a:ext>
                  </a:extLst>
                </a:hlinkClick>
              </a:rPr>
              <a:t>Plus d’info</a:t>
            </a:r>
            <a:endParaRPr b="1" sz="20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grpSp>
        <p:nvGrpSpPr>
          <p:cNvPr id="521" name="Google Shape;521;p29"/>
          <p:cNvGrpSpPr/>
          <p:nvPr/>
        </p:nvGrpSpPr>
        <p:grpSpPr>
          <a:xfrm flipH="1">
            <a:off x="9508870" y="1557160"/>
            <a:ext cx="2109235" cy="3845359"/>
            <a:chOff x="5917892" y="2308337"/>
            <a:chExt cx="2109235" cy="3845359"/>
          </a:xfrm>
        </p:grpSpPr>
        <p:sp>
          <p:nvSpPr>
            <p:cNvPr id="522" name="Google Shape;522;p29"/>
            <p:cNvSpPr/>
            <p:nvPr/>
          </p:nvSpPr>
          <p:spPr>
            <a:xfrm>
              <a:off x="6327501" y="5728507"/>
              <a:ext cx="1426724" cy="425189"/>
            </a:xfrm>
            <a:prstGeom prst="ellipse">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23" name="Google Shape;523;p29"/>
            <p:cNvGrpSpPr/>
            <p:nvPr/>
          </p:nvGrpSpPr>
          <p:grpSpPr>
            <a:xfrm>
              <a:off x="5917892" y="2308337"/>
              <a:ext cx="2109235" cy="3732576"/>
              <a:chOff x="5917892" y="2308337"/>
              <a:chExt cx="2109235" cy="3732576"/>
            </a:xfrm>
          </p:grpSpPr>
          <p:pic>
            <p:nvPicPr>
              <p:cNvPr descr="Meisje dat bord vasthoudt" id="524" name="Google Shape;524;p29"/>
              <p:cNvPicPr preferRelativeResize="0"/>
              <p:nvPr/>
            </p:nvPicPr>
            <p:blipFill rotWithShape="1">
              <a:blip r:embed="rId3">
                <a:alphaModFix/>
              </a:blip>
              <a:srcRect b="0" l="0" r="0" t="0"/>
              <a:stretch/>
            </p:blipFill>
            <p:spPr>
              <a:xfrm>
                <a:off x="5917892" y="2831207"/>
                <a:ext cx="2109235" cy="3209706"/>
              </a:xfrm>
              <a:prstGeom prst="rect">
                <a:avLst/>
              </a:prstGeom>
              <a:noFill/>
              <a:ln>
                <a:noFill/>
              </a:ln>
            </p:spPr>
          </p:pic>
          <p:pic>
            <p:nvPicPr>
              <p:cNvPr descr="Vrouw met krullend haar" id="525" name="Google Shape;525;p29"/>
              <p:cNvPicPr preferRelativeResize="0"/>
              <p:nvPr/>
            </p:nvPicPr>
            <p:blipFill rotWithShape="1">
              <a:blip r:embed="rId4">
                <a:alphaModFix/>
              </a:blip>
              <a:srcRect b="0" l="0" r="0" t="0"/>
              <a:stretch/>
            </p:blipFill>
            <p:spPr>
              <a:xfrm>
                <a:off x="6420741" y="2308337"/>
                <a:ext cx="1056587" cy="725284"/>
              </a:xfrm>
              <a:prstGeom prst="rect">
                <a:avLst/>
              </a:prstGeom>
              <a:noFill/>
              <a:ln>
                <a:noFill/>
              </a:ln>
            </p:spPr>
          </p:pic>
          <p:pic>
            <p:nvPicPr>
              <p:cNvPr descr="Gezicht van een vrouw" id="526" name="Google Shape;526;p29"/>
              <p:cNvPicPr preferRelativeResize="0"/>
              <p:nvPr/>
            </p:nvPicPr>
            <p:blipFill rotWithShape="1">
              <a:blip r:embed="rId5">
                <a:alphaModFix/>
              </a:blip>
              <a:srcRect b="0" l="0" r="0" t="0"/>
              <a:stretch/>
            </p:blipFill>
            <p:spPr>
              <a:xfrm>
                <a:off x="6869546" y="2638342"/>
                <a:ext cx="277042" cy="294357"/>
              </a:xfrm>
              <a:prstGeom prst="rect">
                <a:avLst/>
              </a:prstGeom>
              <a:noFill/>
              <a:ln>
                <a:noFill/>
              </a:ln>
            </p:spPr>
          </p:pic>
        </p:grpSp>
      </p:grpSp>
      <p:sp>
        <p:nvSpPr>
          <p:cNvPr id="527" name="Google Shape;527;p2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sp>
        <p:nvSpPr>
          <p:cNvPr id="528" name="Google Shape;528;p29"/>
          <p:cNvSpPr/>
          <p:nvPr/>
        </p:nvSpPr>
        <p:spPr>
          <a:xfrm>
            <a:off x="650690" y="1128052"/>
            <a:ext cx="4255265"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 - Charges de famille</a:t>
            </a:r>
            <a:endParaRPr/>
          </a:p>
        </p:txBody>
      </p:sp>
      <p:pic>
        <p:nvPicPr>
          <p:cNvPr id="529" name="Google Shape;529;p29"/>
          <p:cNvPicPr preferRelativeResize="0"/>
          <p:nvPr/>
        </p:nvPicPr>
        <p:blipFill rotWithShape="1">
          <a:blip r:embed="rId6">
            <a:alphaModFix/>
          </a:blip>
          <a:srcRect b="0" l="0" r="0" t="0"/>
          <a:stretch/>
        </p:blipFill>
        <p:spPr>
          <a:xfrm>
            <a:off x="825073" y="1166083"/>
            <a:ext cx="335077" cy="396000"/>
          </a:xfrm>
          <a:prstGeom prst="rect">
            <a:avLst/>
          </a:prstGeom>
          <a:noFill/>
          <a:ln>
            <a:noFill/>
          </a:ln>
        </p:spPr>
      </p:pic>
      <p:pic>
        <p:nvPicPr>
          <p:cNvPr descr="Enfants avec un remplissage uni" id="530" name="Google Shape;530;p29"/>
          <p:cNvPicPr preferRelativeResize="0"/>
          <p:nvPr/>
        </p:nvPicPr>
        <p:blipFill rotWithShape="1">
          <a:blip r:embed="rId7">
            <a:alphaModFix/>
          </a:blip>
          <a:srcRect b="0" l="0" r="0" t="0"/>
          <a:stretch/>
        </p:blipFill>
        <p:spPr>
          <a:xfrm>
            <a:off x="702197" y="1708984"/>
            <a:ext cx="504000" cy="504000"/>
          </a:xfrm>
          <a:prstGeom prst="rect">
            <a:avLst/>
          </a:prstGeom>
          <a:noFill/>
          <a:ln>
            <a:noFill/>
          </a:ln>
        </p:spPr>
      </p:pic>
      <p:sp>
        <p:nvSpPr>
          <p:cNvPr id="531" name="Google Shape;531;p29"/>
          <p:cNvSpPr/>
          <p:nvPr/>
        </p:nvSpPr>
        <p:spPr>
          <a:xfrm>
            <a:off x="650690" y="1711873"/>
            <a:ext cx="3005528"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32" name="Google Shape;532;p29"/>
          <p:cNvSpPr txBox="1"/>
          <p:nvPr/>
        </p:nvSpPr>
        <p:spPr>
          <a:xfrm>
            <a:off x="1206197" y="1745540"/>
            <a:ext cx="290194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Enfants à charge</a:t>
            </a:r>
            <a:endParaRPr/>
          </a:p>
        </p:txBody>
      </p:sp>
      <p:sp>
        <p:nvSpPr>
          <p:cNvPr id="533" name="Google Shape;533;p29"/>
          <p:cNvSpPr/>
          <p:nvPr/>
        </p:nvSpPr>
        <p:spPr>
          <a:xfrm>
            <a:off x="954197" y="2838257"/>
            <a:ext cx="3172091" cy="1127527"/>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rgbClr val="6E6E6E"/>
              </a:buClr>
              <a:buSzPts val="2000"/>
              <a:buFont typeface="Arial"/>
              <a:buNone/>
            </a:pPr>
            <a:r>
              <a:rPr b="1" i="0" lang="fr-BE" sz="2000" u="none" cap="none" strike="noStrike">
                <a:solidFill>
                  <a:srgbClr val="6E6E6E"/>
                </a:solidFill>
                <a:latin typeface="Arial"/>
                <a:ea typeface="Arial"/>
                <a:cs typeface="Arial"/>
                <a:sym typeface="Arial"/>
              </a:rPr>
              <a:t>Descendants, enfants, petits-enfants, enfants en famille d’accueil…</a:t>
            </a:r>
            <a:endParaRPr/>
          </a:p>
        </p:txBody>
      </p:sp>
      <p:sp>
        <p:nvSpPr>
          <p:cNvPr id="534" name="Google Shape;534;p29"/>
          <p:cNvSpPr txBox="1"/>
          <p:nvPr/>
        </p:nvSpPr>
        <p:spPr>
          <a:xfrm rot="-1140228">
            <a:off x="691835" y="2624281"/>
            <a:ext cx="696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lang="fr-BE" sz="1800">
                <a:solidFill>
                  <a:srgbClr val="FFFFFF"/>
                </a:solidFill>
                <a:highlight>
                  <a:srgbClr val="004EA2"/>
                </a:highlight>
                <a:latin typeface="Arial"/>
                <a:ea typeface="Arial"/>
                <a:cs typeface="Arial"/>
                <a:sym typeface="Arial"/>
              </a:rPr>
              <a:t>Qui </a:t>
            </a:r>
            <a:r>
              <a:rPr b="1" i="0" lang="fr-BE" sz="1800" u="none" cap="none" strike="noStrike">
                <a:solidFill>
                  <a:srgbClr val="FFFFFF"/>
                </a:solidFill>
                <a:highlight>
                  <a:srgbClr val="004EA2"/>
                </a:highlight>
                <a:latin typeface="Arial"/>
                <a:ea typeface="Arial"/>
                <a:cs typeface="Arial"/>
                <a:sym typeface="Arial"/>
              </a:rPr>
              <a:t>?</a:t>
            </a:r>
            <a:endParaRPr b="0" i="0" sz="1800" u="none" cap="none" strike="noStrike">
              <a:solidFill>
                <a:srgbClr val="6E6E6E"/>
              </a:solidFill>
              <a:latin typeface="Arial"/>
              <a:ea typeface="Arial"/>
              <a:cs typeface="Arial"/>
              <a:sym typeface="Arial"/>
            </a:endParaRPr>
          </a:p>
        </p:txBody>
      </p:sp>
      <p:sp>
        <p:nvSpPr>
          <p:cNvPr id="535" name="Google Shape;535;p29"/>
          <p:cNvSpPr/>
          <p:nvPr/>
        </p:nvSpPr>
        <p:spPr>
          <a:xfrm>
            <a:off x="936048" y="4375195"/>
            <a:ext cx="3172091" cy="1127527"/>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rgbClr val="6E6E6E"/>
              </a:buClr>
              <a:buSzPts val="2000"/>
              <a:buFont typeface="Arial"/>
              <a:buNone/>
            </a:pPr>
            <a:r>
              <a:rPr b="1" i="0" lang="fr-BE" sz="2000" u="none" cap="none" strike="noStrike">
                <a:solidFill>
                  <a:srgbClr val="6E6E6E"/>
                </a:solidFill>
                <a:latin typeface="Arial"/>
                <a:ea typeface="Arial"/>
                <a:cs typeface="Arial"/>
                <a:sym typeface="Arial"/>
              </a:rPr>
              <a:t>Donne droit à une </a:t>
            </a:r>
            <a:r>
              <a:rPr b="1" i="0" lang="fr-BE" sz="2000" u="none" cap="none" strike="noStrike">
                <a:solidFill>
                  <a:schemeClr val="accent1"/>
                </a:solidFill>
                <a:latin typeface="Arial"/>
                <a:ea typeface="Arial"/>
                <a:cs typeface="Arial"/>
                <a:sym typeface="Arial"/>
              </a:rPr>
              <a:t>majoration </a:t>
            </a:r>
            <a:r>
              <a:rPr b="1" i="0" lang="fr-BE" sz="2000" u="none" cap="none" strike="noStrike">
                <a:solidFill>
                  <a:schemeClr val="dk1"/>
                </a:solidFill>
                <a:latin typeface="Arial"/>
                <a:ea typeface="Arial"/>
                <a:cs typeface="Arial"/>
                <a:sym typeface="Arial"/>
              </a:rPr>
              <a:t>de la </a:t>
            </a:r>
            <a:r>
              <a:rPr b="1" i="0" lang="fr-BE" sz="2000" u="none" cap="none" strike="noStrike">
                <a:solidFill>
                  <a:schemeClr val="accent1"/>
                </a:solidFill>
                <a:latin typeface="Arial"/>
                <a:ea typeface="Arial"/>
                <a:cs typeface="Arial"/>
                <a:sym typeface="Arial"/>
              </a:rPr>
              <a:t>quotité exemptée d’impôt</a:t>
            </a:r>
            <a:endParaRPr/>
          </a:p>
        </p:txBody>
      </p:sp>
      <p:sp>
        <p:nvSpPr>
          <p:cNvPr id="536" name="Google Shape;536;p29"/>
          <p:cNvSpPr txBox="1"/>
          <p:nvPr/>
        </p:nvSpPr>
        <p:spPr>
          <a:xfrm rot="-1140228">
            <a:off x="617515" y="4150471"/>
            <a:ext cx="8232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Quoi ?</a:t>
            </a:r>
            <a:endParaRPr b="0" i="0" sz="1800" u="none" cap="none" strike="noStrike">
              <a:solidFill>
                <a:srgbClr val="6E6E6E"/>
              </a:solidFill>
              <a:latin typeface="Arial"/>
              <a:ea typeface="Arial"/>
              <a:cs typeface="Arial"/>
              <a:sym typeface="Arial"/>
            </a:endParaRPr>
          </a:p>
        </p:txBody>
      </p:sp>
      <p:sp>
        <p:nvSpPr>
          <p:cNvPr id="537" name="Google Shape;537;p29"/>
          <p:cNvSpPr/>
          <p:nvPr/>
        </p:nvSpPr>
        <p:spPr>
          <a:xfrm>
            <a:off x="4651825" y="2797292"/>
            <a:ext cx="4211956" cy="2762850"/>
          </a:xfrm>
          <a:prstGeom prst="rect">
            <a:avLst/>
          </a:prstGeom>
          <a:solidFill>
            <a:srgbClr val="02C29F">
              <a:alpha val="10196"/>
            </a:srgbClr>
          </a:solidFill>
          <a:ln>
            <a:noFill/>
          </a:ln>
        </p:spPr>
        <p:txBody>
          <a:bodyPr anchorCtr="0" anchor="ctr" bIns="45700" lIns="91425" spcFirstLastPara="1" rIns="91425" wrap="square" tIns="0">
            <a:noAutofit/>
          </a:bodyPr>
          <a:lstStyle/>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L’enfant doit faire partie du ménage au 1</a:t>
            </a:r>
            <a:r>
              <a:rPr b="0" baseline="30000" i="0" lang="fr-BE" sz="2000" u="none" cap="none" strike="noStrike">
                <a:solidFill>
                  <a:srgbClr val="6E6E6E"/>
                </a:solidFill>
                <a:latin typeface="Arial"/>
                <a:ea typeface="Arial"/>
                <a:cs typeface="Arial"/>
                <a:sym typeface="Arial"/>
              </a:rPr>
              <a:t>er</a:t>
            </a:r>
            <a:r>
              <a:rPr b="0" i="0" lang="fr-BE" sz="2000" u="none" cap="none" strike="noStrike">
                <a:solidFill>
                  <a:srgbClr val="6E6E6E"/>
                </a:solidFill>
                <a:latin typeface="Arial"/>
                <a:ea typeface="Arial"/>
                <a:cs typeface="Arial"/>
                <a:sym typeface="Arial"/>
              </a:rPr>
              <a:t> janvier </a:t>
            </a:r>
            <a:r>
              <a:rPr b="1" i="0" lang="fr-BE" sz="2000" u="none" cap="none" strike="noStrike">
                <a:solidFill>
                  <a:srgbClr val="6E6E6E"/>
                </a:solidFill>
                <a:latin typeface="Arial"/>
                <a:ea typeface="Arial"/>
                <a:cs typeface="Arial"/>
                <a:sym typeface="Arial"/>
              </a:rPr>
              <a:t>2026</a:t>
            </a:r>
            <a:endParaRPr sz="1800">
              <a:solidFill>
                <a:schemeClr val="lt1"/>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L’enfant ne doit pas avoir des ressources nettes qui dépassent un montant limite de 12.000Euros</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L'enfant ne doit </a:t>
            </a:r>
            <a:r>
              <a:rPr lang="fr-BE" sz="2000">
                <a:solidFill>
                  <a:schemeClr val="accent1"/>
                </a:solidFill>
                <a:latin typeface="Arial"/>
                <a:ea typeface="Arial"/>
                <a:cs typeface="Arial"/>
                <a:sym typeface="Arial"/>
              </a:rPr>
              <a:t>pas </a:t>
            </a:r>
            <a:r>
              <a:rPr lang="fr-BE" sz="2000">
                <a:solidFill>
                  <a:srgbClr val="6E6E6E"/>
                </a:solidFill>
                <a:latin typeface="Arial"/>
                <a:ea typeface="Arial"/>
                <a:cs typeface="Arial"/>
                <a:sym typeface="Arial"/>
              </a:rPr>
              <a:t>recevoir </a:t>
            </a:r>
            <a:r>
              <a:rPr lang="fr-BE" sz="2000">
                <a:solidFill>
                  <a:schemeClr val="accent1"/>
                </a:solidFill>
                <a:latin typeface="Arial"/>
                <a:ea typeface="Arial"/>
                <a:cs typeface="Arial"/>
                <a:sym typeface="Arial"/>
              </a:rPr>
              <a:t>d'allocation de subsistance</a:t>
            </a:r>
            <a:endParaRPr b="0" i="0" sz="2000" u="none" cap="none" strike="noStrike">
              <a:solidFill>
                <a:schemeClr val="accent1"/>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a:t>
            </a:r>
            <a:endParaRPr b="0" i="0" sz="2000" u="none" cap="none" strike="noStrike">
              <a:solidFill>
                <a:srgbClr val="6E6E6E"/>
              </a:solidFill>
              <a:latin typeface="Arial"/>
              <a:ea typeface="Arial"/>
              <a:cs typeface="Arial"/>
              <a:sym typeface="Arial"/>
            </a:endParaRPr>
          </a:p>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p:txBody>
      </p:sp>
      <p:sp>
        <p:nvSpPr>
          <p:cNvPr id="538" name="Google Shape;538;p29"/>
          <p:cNvSpPr txBox="1"/>
          <p:nvPr/>
        </p:nvSpPr>
        <p:spPr>
          <a:xfrm rot="-1140228">
            <a:off x="4231832" y="2710015"/>
            <a:ext cx="162351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lang="fr-BE" sz="1800">
                <a:solidFill>
                  <a:srgbClr val="FFFFFF"/>
                </a:solidFill>
                <a:highlight>
                  <a:srgbClr val="004EA2"/>
                </a:highlight>
                <a:latin typeface="Arial"/>
                <a:ea typeface="Arial"/>
                <a:cs typeface="Arial"/>
                <a:sym typeface="Arial"/>
              </a:rPr>
              <a:t>Conditions </a:t>
            </a:r>
            <a:r>
              <a:rPr b="1" i="0" lang="fr-BE" sz="1800" u="none" cap="none" strike="noStrike">
                <a:solidFill>
                  <a:srgbClr val="FFFFFF"/>
                </a:solidFill>
                <a:highlight>
                  <a:srgbClr val="004EA2"/>
                </a:highlight>
                <a:latin typeface="Arial"/>
                <a:ea typeface="Arial"/>
                <a:cs typeface="Arial"/>
                <a:sym typeface="Arial"/>
              </a:rPr>
              <a:t>?</a:t>
            </a:r>
            <a:endParaRPr b="0" i="0" sz="1800" u="none" cap="none" strike="noStrike">
              <a:solidFill>
                <a:srgbClr val="6E6E6E"/>
              </a:solidFill>
              <a:latin typeface="Arial"/>
              <a:ea typeface="Arial"/>
              <a:cs typeface="Arial"/>
              <a:sym typeface="Arial"/>
            </a:endParaRPr>
          </a:p>
        </p:txBody>
      </p:sp>
      <p:sp>
        <p:nvSpPr>
          <p:cNvPr id="539" name="Google Shape;539;p29"/>
          <p:cNvSpPr/>
          <p:nvPr/>
        </p:nvSpPr>
        <p:spPr>
          <a:xfrm>
            <a:off x="936048" y="5815323"/>
            <a:ext cx="8705370" cy="646986"/>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277813" lvl="0" marL="809625" marR="0" rtl="0" algn="l">
              <a:lnSpc>
                <a:spcPct val="100000"/>
              </a:lnSpc>
              <a:spcBef>
                <a:spcPts val="0"/>
              </a:spcBef>
              <a:spcAft>
                <a:spcPts val="0"/>
              </a:spcAft>
              <a:buClr>
                <a:srgbClr val="6E6E6E"/>
              </a:buClr>
              <a:buSzPts val="1600"/>
              <a:buFont typeface="Arial"/>
              <a:buChar char="•"/>
            </a:pPr>
            <a:r>
              <a:rPr b="0" i="0" lang="fr-BE" sz="1600" u="sng" cap="none" strike="noStrike">
                <a:solidFill>
                  <a:schemeClr val="accent1"/>
                </a:solidFill>
                <a:latin typeface="Arial"/>
                <a:ea typeface="Arial"/>
                <a:cs typeface="Arial"/>
                <a:sym typeface="Arial"/>
                <a:hlinkClick r:id="rId8">
                  <a:extLst>
                    <a:ext uri="{A12FA001-AC4F-418D-AE19-62706E023703}">
                      <ahyp:hlinkClr val="tx"/>
                    </a:ext>
                  </a:extLst>
                </a:hlinkClick>
              </a:rPr>
              <a:t>Utilisez notre application</a:t>
            </a:r>
            <a:r>
              <a:rPr b="0" i="0" lang="fr-BE" sz="1600" u="none" cap="none" strike="noStrike">
                <a:solidFill>
                  <a:schemeClr val="accent1"/>
                </a:solidFill>
                <a:latin typeface="Arial"/>
                <a:ea typeface="Arial"/>
                <a:cs typeface="Arial"/>
                <a:sym typeface="Arial"/>
              </a:rPr>
              <a:t> </a:t>
            </a:r>
            <a:r>
              <a:rPr b="0" i="0" lang="fr-BE" sz="1600" u="none" cap="none" strike="noStrike">
                <a:solidFill>
                  <a:srgbClr val="6E6E6E"/>
                </a:solidFill>
                <a:latin typeface="Arial"/>
                <a:ea typeface="Arial"/>
                <a:cs typeface="Arial"/>
                <a:sym typeface="Arial"/>
              </a:rPr>
              <a:t>pour déterminer les ressources nettes</a:t>
            </a:r>
            <a:endParaRPr/>
          </a:p>
          <a:p>
            <a:pPr indent="-277813" lvl="0" marL="809625" marR="0" rtl="0" algn="l">
              <a:lnSpc>
                <a:spcPct val="100000"/>
              </a:lnSpc>
              <a:spcBef>
                <a:spcPts val="0"/>
              </a:spcBef>
              <a:spcAft>
                <a:spcPts val="0"/>
              </a:spcAft>
              <a:buClr>
                <a:srgbClr val="6E6E6E"/>
              </a:buClr>
              <a:buSzPts val="1600"/>
              <a:buFont typeface="Arial"/>
              <a:buChar char="•"/>
            </a:pPr>
            <a:r>
              <a:rPr b="0" i="0" lang="fr-BE" sz="1600" u="none" cap="none" strike="noStrike">
                <a:solidFill>
                  <a:schemeClr val="accent1"/>
                </a:solidFill>
                <a:latin typeface="Arial"/>
                <a:ea typeface="Arial"/>
                <a:cs typeface="Arial"/>
                <a:sym typeface="Arial"/>
              </a:rPr>
              <a:t>Aide en ligne dans Tax-on-web </a:t>
            </a:r>
            <a:r>
              <a:rPr b="0" i="0" lang="fr-BE" sz="1600" u="none" cap="none" strike="noStrike">
                <a:solidFill>
                  <a:srgbClr val="6E6E6E"/>
                </a:solidFill>
                <a:latin typeface="Arial"/>
                <a:ea typeface="Arial"/>
                <a:cs typeface="Arial"/>
                <a:sym typeface="Arial"/>
              </a:rPr>
              <a:t>pour modifier les enfants à charge</a:t>
            </a:r>
            <a:endParaRPr/>
          </a:p>
        </p:txBody>
      </p:sp>
      <p:pic>
        <p:nvPicPr>
          <p:cNvPr id="540" name="Google Shape;540;p29"/>
          <p:cNvPicPr preferRelativeResize="0"/>
          <p:nvPr/>
        </p:nvPicPr>
        <p:blipFill rotWithShape="1">
          <a:blip r:embed="rId9">
            <a:alphaModFix/>
          </a:blip>
          <a:srcRect b="0" l="0" r="0" t="0"/>
          <a:stretch/>
        </p:blipFill>
        <p:spPr>
          <a:xfrm>
            <a:off x="1040221" y="5922816"/>
            <a:ext cx="432000" cy="432000"/>
          </a:xfrm>
          <a:prstGeom prst="rect">
            <a:avLst/>
          </a:prstGeom>
          <a:noFill/>
          <a:ln>
            <a:noFill/>
          </a:ln>
        </p:spPr>
      </p:pic>
      <p:sp>
        <p:nvSpPr>
          <p:cNvPr id="541" name="Google Shape;541;p29"/>
          <p:cNvSpPr txBox="1"/>
          <p:nvPr/>
        </p:nvSpPr>
        <p:spPr>
          <a:xfrm>
            <a:off x="9430941" y="2595045"/>
            <a:ext cx="231204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u="sng">
                <a:solidFill>
                  <a:schemeClr val="dk1"/>
                </a:solidFill>
                <a:latin typeface="Arial"/>
                <a:ea typeface="Arial"/>
                <a:cs typeface="Arial"/>
                <a:sym typeface="Arial"/>
                <a:hlinkClick r:id="rId10">
                  <a:extLst>
                    <a:ext uri="{A12FA001-AC4F-418D-AE19-62706E023703}">
                      <ahyp:hlinkClr val="tx"/>
                    </a:ext>
                  </a:extLst>
                </a:hlinkClick>
              </a:rPr>
              <a:t>Plus d’info sur les enfants à charge</a:t>
            </a:r>
            <a:endParaRPr sz="18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548" name="Google Shape;548;p30"/>
          <p:cNvSpPr/>
          <p:nvPr/>
        </p:nvSpPr>
        <p:spPr>
          <a:xfrm>
            <a:off x="2523797" y="3422383"/>
            <a:ext cx="4211956" cy="2762850"/>
          </a:xfrm>
          <a:prstGeom prst="rect">
            <a:avLst/>
          </a:prstGeom>
          <a:solidFill>
            <a:srgbClr val="02C29F">
              <a:alpha val="10196"/>
            </a:srgbClr>
          </a:solidFill>
          <a:ln>
            <a:noFill/>
          </a:ln>
        </p:spPr>
        <p:txBody>
          <a:bodyPr anchorCtr="0" anchor="t" bIns="45700" lIns="91425" spcFirstLastPara="1" rIns="91425" wrap="square" tIns="7200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Pour les enfants </a:t>
            </a:r>
            <a:r>
              <a:rPr b="0" i="0" lang="fr-BE" sz="2000" u="none" cap="none" strike="noStrike">
                <a:solidFill>
                  <a:schemeClr val="accent1"/>
                </a:solidFill>
                <a:latin typeface="Arial"/>
                <a:ea typeface="Arial"/>
                <a:cs typeface="Arial"/>
                <a:sym typeface="Arial"/>
              </a:rPr>
              <a:t>logés à parts égales</a:t>
            </a:r>
            <a:r>
              <a:rPr b="0" i="0" lang="fr-BE" sz="2000" u="none" cap="none" strike="noStrike">
                <a:solidFill>
                  <a:srgbClr val="6E6E6E"/>
                </a:solidFill>
                <a:latin typeface="Arial"/>
                <a:ea typeface="Arial"/>
                <a:cs typeface="Arial"/>
                <a:sym typeface="Arial"/>
              </a:rPr>
              <a:t> chez les deux parents : répartition de l’avantage si les conditions sont remplies</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Enfants à charge sous le régime de la coparentalité </a:t>
            </a:r>
            <a:br>
              <a:rPr b="0" i="0" lang="fr-BE" sz="2000" u="none" cap="none" strike="noStrike">
                <a:solidFill>
                  <a:srgbClr val="6E6E6E"/>
                </a:solidFill>
                <a:latin typeface="Arial"/>
                <a:ea typeface="Arial"/>
                <a:cs typeface="Arial"/>
                <a:sym typeface="Arial"/>
              </a:rPr>
            </a:br>
            <a:r>
              <a:rPr b="0" i="0" lang="fr-BE" sz="2000" u="none" cap="none" strike="noStrike">
                <a:solidFill>
                  <a:srgbClr val="6E6E6E"/>
                </a:solidFill>
                <a:latin typeface="Arial"/>
                <a:ea typeface="Arial"/>
                <a:cs typeface="Arial"/>
                <a:sym typeface="Arial"/>
              </a:rPr>
              <a:t>⇨ remplir le </a:t>
            </a:r>
            <a:r>
              <a:rPr b="0" i="0" lang="fr-BE" sz="2000" u="none" cap="none" strike="noStrike">
                <a:solidFill>
                  <a:schemeClr val="accent1"/>
                </a:solidFill>
                <a:latin typeface="Arial"/>
                <a:ea typeface="Arial"/>
                <a:cs typeface="Arial"/>
                <a:sym typeface="Arial"/>
              </a:rPr>
              <a:t>code 1034 </a:t>
            </a:r>
            <a:r>
              <a:rPr b="0" i="0" lang="fr-BE" sz="2000" u="none" cap="none" strike="noStrike">
                <a:solidFill>
                  <a:srgbClr val="6E6E6E"/>
                </a:solidFill>
                <a:latin typeface="Arial"/>
                <a:ea typeface="Arial"/>
                <a:cs typeface="Arial"/>
                <a:sym typeface="Arial"/>
              </a:rPr>
              <a:t>(sinon le </a:t>
            </a:r>
            <a:r>
              <a:rPr b="0" i="0" lang="fr-BE" sz="2000" u="none" cap="none" strike="noStrike">
                <a:solidFill>
                  <a:schemeClr val="accent1"/>
                </a:solidFill>
                <a:latin typeface="Arial"/>
                <a:ea typeface="Arial"/>
                <a:cs typeface="Arial"/>
                <a:sym typeface="Arial"/>
              </a:rPr>
              <a:t>code 1036</a:t>
            </a:r>
            <a:r>
              <a:rPr b="0" i="0" lang="fr-BE" sz="2000" u="none" cap="none" strike="noStrike">
                <a:solidFill>
                  <a:srgbClr val="6E6E6E"/>
                </a:solidFill>
                <a:latin typeface="Arial"/>
                <a:ea typeface="Arial"/>
                <a:cs typeface="Arial"/>
                <a:sym typeface="Arial"/>
              </a:rPr>
              <a:t>) </a:t>
            </a:r>
            <a:endParaRPr/>
          </a:p>
          <a:p>
            <a:pPr indent="-215900" lvl="0" marL="34290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549" name="Google Shape;549;p30"/>
          <p:cNvSpPr txBox="1"/>
          <p:nvPr/>
        </p:nvSpPr>
        <p:spPr>
          <a:xfrm>
            <a:off x="3314455" y="2990236"/>
            <a:ext cx="27298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Coparentalité fiscale ? </a:t>
            </a:r>
            <a:endParaRPr/>
          </a:p>
        </p:txBody>
      </p:sp>
      <p:sp>
        <p:nvSpPr>
          <p:cNvPr id="550" name="Google Shape;550;p30"/>
          <p:cNvSpPr txBox="1"/>
          <p:nvPr/>
        </p:nvSpPr>
        <p:spPr>
          <a:xfrm>
            <a:off x="7062785" y="2704611"/>
            <a:ext cx="463466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Ni marié et ni cohabitant légal : </a:t>
            </a:r>
            <a:br>
              <a:rPr b="1" i="0" lang="fr-BE" sz="2000" u="none" cap="none" strike="noStrike">
                <a:solidFill>
                  <a:srgbClr val="FFFFFF"/>
                </a:solidFill>
                <a:highlight>
                  <a:srgbClr val="004EA2"/>
                </a:highlight>
                <a:latin typeface="Arial"/>
                <a:ea typeface="Arial"/>
                <a:cs typeface="Arial"/>
                <a:sym typeface="Arial"/>
              </a:rPr>
            </a:br>
            <a:r>
              <a:rPr b="1" i="0" lang="fr-BE" sz="2000" u="none" cap="none" strike="noStrike">
                <a:solidFill>
                  <a:srgbClr val="FFFFFF"/>
                </a:solidFill>
                <a:highlight>
                  <a:srgbClr val="004EA2"/>
                </a:highlight>
                <a:latin typeface="Arial"/>
                <a:ea typeface="Arial"/>
                <a:cs typeface="Arial"/>
                <a:sym typeface="Arial"/>
              </a:rPr>
              <a:t>à charge chez quel partenaire ? </a:t>
            </a:r>
            <a:endParaRPr/>
          </a:p>
        </p:txBody>
      </p:sp>
      <p:sp>
        <p:nvSpPr>
          <p:cNvPr id="551" name="Google Shape;551;p30"/>
          <p:cNvSpPr/>
          <p:nvPr/>
        </p:nvSpPr>
        <p:spPr>
          <a:xfrm>
            <a:off x="7274138" y="3422383"/>
            <a:ext cx="4211956" cy="2762850"/>
          </a:xfrm>
          <a:prstGeom prst="rect">
            <a:avLst/>
          </a:prstGeom>
          <a:solidFill>
            <a:srgbClr val="02C29F">
              <a:alpha val="10196"/>
            </a:srgbClr>
          </a:solidFill>
          <a:ln>
            <a:noFill/>
          </a:ln>
        </p:spPr>
        <p:txBody>
          <a:bodyPr anchorCtr="0" anchor="t" bIns="45700" lIns="91425" spcFirstLastPara="1" rIns="91425" wrap="square" tIns="72000">
            <a:noAutofit/>
          </a:bodyPr>
          <a:lstStyle/>
          <a:p>
            <a:pPr indent="-215900" lvl="0" marL="34290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a:p>
            <a:pPr indent="-215900" lvl="0" marL="342900" marR="0" rtl="0" algn="l">
              <a:lnSpc>
                <a:spcPct val="100000"/>
              </a:lnSpc>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Un enfant peut uniquement être </a:t>
            </a:r>
            <a:r>
              <a:rPr b="0" i="0" lang="fr-BE" sz="2000" u="none" cap="none" strike="noStrike">
                <a:solidFill>
                  <a:schemeClr val="accent1"/>
                </a:solidFill>
                <a:latin typeface="Arial"/>
                <a:ea typeface="Arial"/>
                <a:cs typeface="Arial"/>
                <a:sym typeface="Arial"/>
              </a:rPr>
              <a:t>à charge d'une seule personne</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Généralement, plus favorable chez le partenaire avec les revenus les plus élevés</a:t>
            </a:r>
            <a:endParaRPr/>
          </a:p>
          <a:p>
            <a:pPr indent="-215900" lvl="0" marL="34290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p:txBody>
      </p:sp>
      <p:grpSp>
        <p:nvGrpSpPr>
          <p:cNvPr id="552" name="Google Shape;552;p30"/>
          <p:cNvGrpSpPr/>
          <p:nvPr/>
        </p:nvGrpSpPr>
        <p:grpSpPr>
          <a:xfrm>
            <a:off x="257978" y="2358410"/>
            <a:ext cx="1910797" cy="4153979"/>
            <a:chOff x="245112" y="2140267"/>
            <a:chExt cx="1910797" cy="4153979"/>
          </a:xfrm>
        </p:grpSpPr>
        <p:sp>
          <p:nvSpPr>
            <p:cNvPr id="553" name="Google Shape;553;p30"/>
            <p:cNvSpPr/>
            <p:nvPr/>
          </p:nvSpPr>
          <p:spPr>
            <a:xfrm>
              <a:off x="415637" y="5869057"/>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54" name="Google Shape;554;p30"/>
            <p:cNvGrpSpPr/>
            <p:nvPr/>
          </p:nvGrpSpPr>
          <p:grpSpPr>
            <a:xfrm>
              <a:off x="245112" y="2140267"/>
              <a:ext cx="1910797" cy="3994639"/>
              <a:chOff x="245112" y="2140267"/>
              <a:chExt cx="1910797" cy="3994639"/>
            </a:xfrm>
          </p:grpSpPr>
          <p:pic>
            <p:nvPicPr>
              <p:cNvPr descr="Jongen die bord vasthoudt" id="555" name="Google Shape;555;p30"/>
              <p:cNvPicPr preferRelativeResize="0"/>
              <p:nvPr/>
            </p:nvPicPr>
            <p:blipFill rotWithShape="1">
              <a:blip r:embed="rId3">
                <a:alphaModFix/>
              </a:blip>
              <a:srcRect b="0" l="0" r="0" t="0"/>
              <a:stretch/>
            </p:blipFill>
            <p:spPr>
              <a:xfrm>
                <a:off x="245112" y="2558503"/>
                <a:ext cx="1910797" cy="3576403"/>
              </a:xfrm>
              <a:prstGeom prst="rect">
                <a:avLst/>
              </a:prstGeom>
              <a:noFill/>
              <a:ln>
                <a:noFill/>
              </a:ln>
            </p:spPr>
          </p:pic>
          <p:pic>
            <p:nvPicPr>
              <p:cNvPr descr="Man met kort haar" id="556" name="Google Shape;556;p30"/>
              <p:cNvPicPr preferRelativeResize="0"/>
              <p:nvPr/>
            </p:nvPicPr>
            <p:blipFill rotWithShape="1">
              <a:blip r:embed="rId4">
                <a:alphaModFix/>
              </a:blip>
              <a:srcRect b="0" l="0" r="0" t="0"/>
              <a:stretch/>
            </p:blipFill>
            <p:spPr>
              <a:xfrm>
                <a:off x="905235" y="2140267"/>
                <a:ext cx="552159" cy="667934"/>
              </a:xfrm>
              <a:prstGeom prst="rect">
                <a:avLst/>
              </a:prstGeom>
              <a:noFill/>
              <a:ln>
                <a:noFill/>
              </a:ln>
            </p:spPr>
          </p:pic>
          <p:pic>
            <p:nvPicPr>
              <p:cNvPr descr="Blij gezicht" id="557" name="Google Shape;557;p30"/>
              <p:cNvPicPr preferRelativeResize="0"/>
              <p:nvPr/>
            </p:nvPicPr>
            <p:blipFill rotWithShape="1">
              <a:blip r:embed="rId5">
                <a:alphaModFix/>
              </a:blip>
              <a:srcRect b="0" l="0" r="0" t="0"/>
              <a:stretch/>
            </p:blipFill>
            <p:spPr>
              <a:xfrm>
                <a:off x="1120010" y="2401340"/>
                <a:ext cx="276921" cy="285575"/>
              </a:xfrm>
              <a:prstGeom prst="rect">
                <a:avLst/>
              </a:prstGeom>
              <a:noFill/>
              <a:ln>
                <a:noFill/>
              </a:ln>
            </p:spPr>
          </p:pic>
        </p:grpSp>
      </p:grpSp>
      <p:sp>
        <p:nvSpPr>
          <p:cNvPr id="558" name="Google Shape;558;p30"/>
          <p:cNvSpPr txBox="1"/>
          <p:nvPr/>
        </p:nvSpPr>
        <p:spPr>
          <a:xfrm>
            <a:off x="384565" y="3522981"/>
            <a:ext cx="169572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6">
                  <a:extLst>
                    <a:ext uri="{A12FA001-AC4F-418D-AE19-62706E023703}">
                      <ahyp:hlinkClr val="tx"/>
                    </a:ext>
                  </a:extLst>
                </a:hlinkClick>
              </a:rPr>
              <a:t>Plus d’info sur la coparentalité fiscale</a:t>
            </a:r>
            <a:endParaRPr sz="1600">
              <a:solidFill>
                <a:schemeClr val="dk1"/>
              </a:solidFill>
              <a:latin typeface="Arial"/>
              <a:ea typeface="Arial"/>
              <a:cs typeface="Arial"/>
              <a:sym typeface="Arial"/>
            </a:endParaRPr>
          </a:p>
        </p:txBody>
      </p:sp>
      <p:sp>
        <p:nvSpPr>
          <p:cNvPr id="559" name="Google Shape;559;p30"/>
          <p:cNvSpPr/>
          <p:nvPr/>
        </p:nvSpPr>
        <p:spPr>
          <a:xfrm>
            <a:off x="650690" y="1128052"/>
            <a:ext cx="4175752"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 - Charges de famille</a:t>
            </a:r>
            <a:endParaRPr/>
          </a:p>
        </p:txBody>
      </p:sp>
      <p:pic>
        <p:nvPicPr>
          <p:cNvPr id="560" name="Google Shape;560;p30"/>
          <p:cNvPicPr preferRelativeResize="0"/>
          <p:nvPr/>
        </p:nvPicPr>
        <p:blipFill rotWithShape="1">
          <a:blip r:embed="rId7">
            <a:alphaModFix/>
          </a:blip>
          <a:srcRect b="0" l="0" r="0" t="0"/>
          <a:stretch/>
        </p:blipFill>
        <p:spPr>
          <a:xfrm>
            <a:off x="825073" y="1166083"/>
            <a:ext cx="335077" cy="396000"/>
          </a:xfrm>
          <a:prstGeom prst="rect">
            <a:avLst/>
          </a:prstGeom>
          <a:noFill/>
          <a:ln>
            <a:noFill/>
          </a:ln>
        </p:spPr>
      </p:pic>
      <p:pic>
        <p:nvPicPr>
          <p:cNvPr descr="Enfants avec un remplissage uni" id="561" name="Google Shape;561;p30"/>
          <p:cNvPicPr preferRelativeResize="0"/>
          <p:nvPr/>
        </p:nvPicPr>
        <p:blipFill rotWithShape="1">
          <a:blip r:embed="rId8">
            <a:alphaModFix/>
          </a:blip>
          <a:srcRect b="0" l="0" r="0" t="0"/>
          <a:stretch/>
        </p:blipFill>
        <p:spPr>
          <a:xfrm>
            <a:off x="702197" y="1708984"/>
            <a:ext cx="504000" cy="504000"/>
          </a:xfrm>
          <a:prstGeom prst="rect">
            <a:avLst/>
          </a:prstGeom>
          <a:noFill/>
          <a:ln>
            <a:noFill/>
          </a:ln>
        </p:spPr>
      </p:pic>
      <p:sp>
        <p:nvSpPr>
          <p:cNvPr id="562" name="Google Shape;562;p30"/>
          <p:cNvSpPr/>
          <p:nvPr/>
        </p:nvSpPr>
        <p:spPr>
          <a:xfrm>
            <a:off x="650690" y="1711873"/>
            <a:ext cx="3005528"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63" name="Google Shape;563;p30"/>
          <p:cNvSpPr txBox="1"/>
          <p:nvPr/>
        </p:nvSpPr>
        <p:spPr>
          <a:xfrm>
            <a:off x="1206197" y="1745540"/>
            <a:ext cx="290194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Enfants à charge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pic>
        <p:nvPicPr>
          <p:cNvPr descr="Enfants avec un remplissage uni" id="570" name="Google Shape;570;p31"/>
          <p:cNvPicPr preferRelativeResize="0"/>
          <p:nvPr/>
        </p:nvPicPr>
        <p:blipFill rotWithShape="1">
          <a:blip r:embed="rId3">
            <a:alphaModFix/>
          </a:blip>
          <a:srcRect b="0" l="0" r="0" t="0"/>
          <a:stretch/>
        </p:blipFill>
        <p:spPr>
          <a:xfrm>
            <a:off x="702197" y="1708984"/>
            <a:ext cx="504000" cy="504000"/>
          </a:xfrm>
          <a:prstGeom prst="rect">
            <a:avLst/>
          </a:prstGeom>
          <a:noFill/>
          <a:ln>
            <a:noFill/>
          </a:ln>
        </p:spPr>
      </p:pic>
      <p:sp>
        <p:nvSpPr>
          <p:cNvPr id="571" name="Google Shape;571;p31"/>
          <p:cNvSpPr/>
          <p:nvPr/>
        </p:nvSpPr>
        <p:spPr>
          <a:xfrm>
            <a:off x="650690" y="1693736"/>
            <a:ext cx="8142328" cy="427392"/>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72" name="Google Shape;572;p31"/>
          <p:cNvSpPr txBox="1"/>
          <p:nvPr/>
        </p:nvSpPr>
        <p:spPr>
          <a:xfrm>
            <a:off x="1201491" y="1745540"/>
            <a:ext cx="792403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2200">
                <a:solidFill>
                  <a:srgbClr val="00AAA5"/>
                </a:solidFill>
                <a:latin typeface="Arial"/>
                <a:ea typeface="Arial"/>
                <a:cs typeface="Arial"/>
                <a:sym typeface="Arial"/>
              </a:rPr>
              <a:t>Personnes à charge </a:t>
            </a:r>
            <a:r>
              <a:rPr b="0" i="0" lang="fr-BE" sz="2200" u="none" cap="none" strike="noStrike">
                <a:solidFill>
                  <a:srgbClr val="00AAA5"/>
                </a:solidFill>
                <a:latin typeface="Arial"/>
                <a:ea typeface="Arial"/>
                <a:cs typeface="Arial"/>
                <a:sym typeface="Arial"/>
              </a:rPr>
              <a:t>en situation de dépendance de 66 ans et +</a:t>
            </a:r>
            <a:endParaRPr b="0" i="0" sz="2200" u="none" cap="none" strike="noStrike">
              <a:solidFill>
                <a:srgbClr val="FF0000"/>
              </a:solidFill>
              <a:latin typeface="Arial"/>
              <a:ea typeface="Arial"/>
              <a:cs typeface="Arial"/>
              <a:sym typeface="Arial"/>
            </a:endParaRPr>
          </a:p>
        </p:txBody>
      </p:sp>
      <p:sp>
        <p:nvSpPr>
          <p:cNvPr id="573" name="Google Shape;573;p31"/>
          <p:cNvSpPr/>
          <p:nvPr/>
        </p:nvSpPr>
        <p:spPr>
          <a:xfrm>
            <a:off x="4857053" y="2422659"/>
            <a:ext cx="4744184" cy="3750696"/>
          </a:xfrm>
          <a:prstGeom prst="rect">
            <a:avLst/>
          </a:prstGeom>
          <a:solidFill>
            <a:srgbClr val="02C29F">
              <a:alpha val="10196"/>
            </a:srgbClr>
          </a:solidFill>
          <a:ln>
            <a:noFill/>
          </a:ln>
        </p:spPr>
        <p:txBody>
          <a:bodyPr anchorCtr="0" anchor="t" bIns="45700" lIns="91425" spcFirstLastPara="1" rIns="91425" wrap="square" tIns="72000">
            <a:noAutofit/>
          </a:bodyPr>
          <a:lstStyle/>
          <a:p>
            <a:pPr indent="0" lvl="0" marL="0" marR="0" rtl="0" algn="l">
              <a:lnSpc>
                <a:spcPct val="100000"/>
              </a:lnSpc>
              <a:spcBef>
                <a:spcPts val="0"/>
              </a:spcBef>
              <a:spcAft>
                <a:spcPts val="0"/>
              </a:spcAft>
              <a:buNone/>
            </a:pPr>
            <a:r>
              <a:t/>
            </a:r>
            <a:endParaRPr b="0" i="0" sz="500" u="none" cap="none" strike="noStrike">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Doivent faire partie du ménage au 1</a:t>
            </a:r>
            <a:r>
              <a:rPr b="0" baseline="30000" i="0" lang="fr-BE" sz="2000" u="none" cap="none" strike="noStrike">
                <a:solidFill>
                  <a:srgbClr val="6E6E6E"/>
                </a:solidFill>
                <a:latin typeface="Arial"/>
                <a:ea typeface="Arial"/>
                <a:cs typeface="Arial"/>
                <a:sym typeface="Arial"/>
              </a:rPr>
              <a:t>er</a:t>
            </a:r>
            <a:r>
              <a:rPr b="0" i="0" lang="fr-BE" sz="2000" u="none" cap="none" strike="noStrike">
                <a:solidFill>
                  <a:srgbClr val="6E6E6E"/>
                </a:solidFill>
                <a:latin typeface="Arial"/>
                <a:ea typeface="Arial"/>
                <a:cs typeface="Arial"/>
                <a:sym typeface="Arial"/>
              </a:rPr>
              <a:t> janvier 2026</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Montant maximum des ressources nettes 4.100 euros (*)</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Ne pas recevoir </a:t>
            </a:r>
            <a:r>
              <a:rPr lang="fr-BE" sz="2000">
                <a:solidFill>
                  <a:schemeClr val="accent1"/>
                </a:solidFill>
                <a:latin typeface="Arial"/>
                <a:ea typeface="Arial"/>
                <a:cs typeface="Arial"/>
                <a:sym typeface="Arial"/>
              </a:rPr>
              <a:t>d'allocation de subsistance</a:t>
            </a:r>
            <a:r>
              <a:rPr lang="fr-BE" sz="2000">
                <a:solidFill>
                  <a:srgbClr val="6E6E6E"/>
                </a:solidFill>
                <a:latin typeface="Arial"/>
                <a:ea typeface="Arial"/>
                <a:cs typeface="Arial"/>
                <a:sym typeface="Arial"/>
              </a:rPr>
              <a:t> ou d'allocation équivalente.</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a:t>
            </a:r>
            <a:endParaRPr/>
          </a:p>
          <a:p>
            <a:pPr indent="0" lvl="0" marL="0" marR="0" rtl="0" algn="l">
              <a:spcBef>
                <a:spcPts val="0"/>
              </a:spcBef>
              <a:spcAft>
                <a:spcPts val="0"/>
              </a:spcAft>
              <a:buNone/>
            </a:pPr>
            <a:r>
              <a:rPr lang="fr-BE" sz="2000">
                <a:solidFill>
                  <a:srgbClr val="FF0000"/>
                </a:solidFill>
                <a:latin typeface="Arial"/>
                <a:ea typeface="Arial"/>
                <a:cs typeface="Arial"/>
                <a:sym typeface="Arial"/>
              </a:rPr>
              <a:t>(*) Exclusion de la 1</a:t>
            </a:r>
            <a:r>
              <a:rPr baseline="30000" lang="fr-BE" sz="2000">
                <a:solidFill>
                  <a:srgbClr val="FF0000"/>
                </a:solidFill>
                <a:latin typeface="Arial"/>
                <a:ea typeface="Arial"/>
                <a:cs typeface="Arial"/>
                <a:sym typeface="Arial"/>
              </a:rPr>
              <a:t>re</a:t>
            </a:r>
            <a:r>
              <a:rPr lang="fr-BE" sz="2000">
                <a:solidFill>
                  <a:srgbClr val="FF0000"/>
                </a:solidFill>
                <a:latin typeface="Arial"/>
                <a:ea typeface="Arial"/>
                <a:cs typeface="Arial"/>
                <a:sym typeface="Arial"/>
              </a:rPr>
              <a:t> tranche de 33.050 euros (pensions, rentes et allocations assimilées)</a:t>
            </a:r>
            <a:endParaRPr/>
          </a:p>
        </p:txBody>
      </p:sp>
      <p:sp>
        <p:nvSpPr>
          <p:cNvPr id="574" name="Google Shape;574;p31"/>
          <p:cNvSpPr txBox="1"/>
          <p:nvPr/>
        </p:nvSpPr>
        <p:spPr>
          <a:xfrm rot="-430181">
            <a:off x="4521719" y="2206510"/>
            <a:ext cx="144669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1" i="0" lang="fr-BE" sz="1600" u="none" cap="none" strike="noStrike">
                <a:solidFill>
                  <a:srgbClr val="FFFFFF"/>
                </a:solidFill>
                <a:highlight>
                  <a:srgbClr val="004EA2"/>
                </a:highlight>
                <a:latin typeface="Arial"/>
                <a:ea typeface="Arial"/>
                <a:cs typeface="Arial"/>
                <a:sym typeface="Arial"/>
              </a:rPr>
              <a:t>Conditions ?</a:t>
            </a:r>
            <a:endParaRPr b="0" i="0" sz="1600" u="none" cap="none" strike="noStrike">
              <a:solidFill>
                <a:srgbClr val="6E6E6E"/>
              </a:solidFill>
              <a:latin typeface="Arial"/>
              <a:ea typeface="Arial"/>
              <a:cs typeface="Arial"/>
              <a:sym typeface="Arial"/>
            </a:endParaRPr>
          </a:p>
        </p:txBody>
      </p:sp>
      <p:sp>
        <p:nvSpPr>
          <p:cNvPr id="575" name="Google Shape;575;p31"/>
          <p:cNvSpPr/>
          <p:nvPr/>
        </p:nvSpPr>
        <p:spPr>
          <a:xfrm>
            <a:off x="730519" y="2276393"/>
            <a:ext cx="3868092" cy="3982288"/>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9000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Ascendants : parents, grands-parents, arrière-grands-parents</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(Demi-)frères et (demi-) sœurs</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Personnes chez qui la personne était à charge étant enfant</a:t>
            </a:r>
            <a:endParaRPr/>
          </a:p>
          <a:p>
            <a:pPr indent="-342900" lvl="0" marL="342900" marR="0" rtl="0" algn="l">
              <a:lnSpc>
                <a:spcPct val="100000"/>
              </a:lnSpc>
              <a:spcBef>
                <a:spcPts val="0"/>
              </a:spcBef>
              <a:spcAft>
                <a:spcPts val="0"/>
              </a:spcAft>
              <a:buClr>
                <a:srgbClr val="6E6E6E"/>
              </a:buClr>
              <a:buSzPts val="2000"/>
              <a:buFont typeface="Arial"/>
              <a:buChar char="•"/>
            </a:pPr>
            <a:r>
              <a:rPr b="1" lang="fr-BE" sz="2000">
                <a:solidFill>
                  <a:srgbClr val="6E6E6E"/>
                </a:solidFill>
                <a:latin typeface="Arial"/>
                <a:ea typeface="Arial"/>
                <a:cs typeface="Arial"/>
                <a:sym typeface="Arial"/>
              </a:rPr>
              <a:t>Personnes en situation de dépendance </a:t>
            </a:r>
            <a:r>
              <a:rPr lang="fr-BE" sz="2000">
                <a:solidFill>
                  <a:srgbClr val="6E6E6E"/>
                </a:solidFill>
                <a:latin typeface="Arial"/>
                <a:ea typeface="Arial"/>
                <a:cs typeface="Arial"/>
                <a:sym typeface="Arial"/>
              </a:rPr>
              <a:t>et ayant </a:t>
            </a:r>
            <a:r>
              <a:rPr b="1" lang="fr-BE" sz="2000">
                <a:solidFill>
                  <a:srgbClr val="6E6E6E"/>
                </a:solidFill>
                <a:latin typeface="Arial"/>
                <a:ea typeface="Arial"/>
                <a:cs typeface="Arial"/>
                <a:sym typeface="Arial"/>
              </a:rPr>
              <a:t>66 ans au 1</a:t>
            </a:r>
            <a:r>
              <a:rPr b="1" baseline="30000" lang="fr-BE" sz="2000">
                <a:solidFill>
                  <a:srgbClr val="6E6E6E"/>
                </a:solidFill>
                <a:latin typeface="Arial"/>
                <a:ea typeface="Arial"/>
                <a:cs typeface="Arial"/>
                <a:sym typeface="Arial"/>
              </a:rPr>
              <a:t>er</a:t>
            </a:r>
            <a:r>
              <a:rPr b="1" lang="fr-BE" sz="2000">
                <a:solidFill>
                  <a:srgbClr val="6E6E6E"/>
                </a:solidFill>
                <a:latin typeface="Arial"/>
                <a:ea typeface="Arial"/>
                <a:cs typeface="Arial"/>
                <a:sym typeface="Arial"/>
              </a:rPr>
              <a:t> janvier </a:t>
            </a:r>
            <a:r>
              <a:rPr lang="fr-BE" sz="2000">
                <a:solidFill>
                  <a:srgbClr val="6E6E6E"/>
                </a:solidFill>
                <a:latin typeface="Arial"/>
                <a:ea typeface="Arial"/>
                <a:cs typeface="Arial"/>
                <a:sym typeface="Arial"/>
              </a:rPr>
              <a:t>de l’exercice d’imposition</a:t>
            </a:r>
            <a:endParaRPr b="0" i="0" sz="2000" u="none" cap="none" strike="noStrike">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FF0000"/>
              </a:buClr>
              <a:buSzPts val="2000"/>
              <a:buFont typeface="Arial"/>
              <a:buChar char="•"/>
            </a:pPr>
            <a:r>
              <a:rPr b="0" i="0" lang="fr-BE" sz="2000" u="none" cap="none" strike="noStrike">
                <a:solidFill>
                  <a:srgbClr val="FF0000"/>
                </a:solidFill>
                <a:latin typeface="Arial"/>
                <a:ea typeface="Arial"/>
                <a:cs typeface="Arial"/>
                <a:sym typeface="Arial"/>
              </a:rPr>
              <a:t>Jamais le conjoint ou cohabitant légal</a:t>
            </a:r>
            <a:endParaRPr/>
          </a:p>
        </p:txBody>
      </p:sp>
      <p:sp>
        <p:nvSpPr>
          <p:cNvPr id="576" name="Google Shape;576;p31"/>
          <p:cNvSpPr txBox="1"/>
          <p:nvPr/>
        </p:nvSpPr>
        <p:spPr>
          <a:xfrm rot="-1140228">
            <a:off x="412067" y="2224509"/>
            <a:ext cx="696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Qui ?</a:t>
            </a:r>
            <a:endParaRPr b="0" i="0" sz="1800" u="none" cap="none" strike="noStrike">
              <a:solidFill>
                <a:srgbClr val="6E6E6E"/>
              </a:solidFill>
              <a:latin typeface="Arial"/>
              <a:ea typeface="Arial"/>
              <a:cs typeface="Arial"/>
              <a:sym typeface="Arial"/>
            </a:endParaRPr>
          </a:p>
        </p:txBody>
      </p:sp>
      <p:sp>
        <p:nvSpPr>
          <p:cNvPr id="577" name="Google Shape;577;p31"/>
          <p:cNvSpPr/>
          <p:nvPr/>
        </p:nvSpPr>
        <p:spPr>
          <a:xfrm>
            <a:off x="992611" y="6353553"/>
            <a:ext cx="7573873" cy="37457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0" lvl="0" marL="360362" marR="0" rtl="0" algn="l">
              <a:spcBef>
                <a:spcPts val="0"/>
              </a:spcBef>
              <a:spcAft>
                <a:spcPts val="0"/>
              </a:spcAft>
              <a:buNone/>
            </a:pPr>
            <a:r>
              <a:rPr lang="fr-BE" sz="1600">
                <a:solidFill>
                  <a:schemeClr val="dk1"/>
                </a:solidFill>
                <a:latin typeface="Arial"/>
                <a:ea typeface="Arial"/>
                <a:cs typeface="Arial"/>
                <a:sym typeface="Arial"/>
              </a:rPr>
              <a:t>Utilisez notre </a:t>
            </a:r>
            <a:r>
              <a:rPr lang="fr-BE" sz="1600" u="sng">
                <a:solidFill>
                  <a:srgbClr val="1F89CE"/>
                </a:solidFill>
                <a:latin typeface="Arial"/>
                <a:ea typeface="Arial"/>
                <a:cs typeface="Arial"/>
                <a:sym typeface="Arial"/>
                <a:hlinkClick r:id="rId4">
                  <a:extLst>
                    <a:ext uri="{A12FA001-AC4F-418D-AE19-62706E023703}">
                      <ahyp:hlinkClr val="tx"/>
                    </a:ext>
                  </a:extLst>
                </a:hlinkClick>
              </a:rPr>
              <a:t>application</a:t>
            </a:r>
            <a:r>
              <a:rPr lang="fr-BE" sz="1600">
                <a:solidFill>
                  <a:srgbClr val="1F89CE"/>
                </a:solidFill>
                <a:latin typeface="Arial"/>
                <a:ea typeface="Arial"/>
                <a:cs typeface="Arial"/>
                <a:sym typeface="Arial"/>
              </a:rPr>
              <a:t> </a:t>
            </a:r>
            <a:r>
              <a:rPr lang="fr-BE" sz="1600">
                <a:solidFill>
                  <a:schemeClr val="dk1"/>
                </a:solidFill>
                <a:latin typeface="Arial"/>
                <a:ea typeface="Arial"/>
                <a:cs typeface="Arial"/>
                <a:sym typeface="Arial"/>
              </a:rPr>
              <a:t>pour déterminer les ressources nettes</a:t>
            </a:r>
            <a:endParaRPr b="0" i="0" sz="1600" u="none" cap="none" strike="noStrike">
              <a:solidFill>
                <a:schemeClr val="dk1"/>
              </a:solidFill>
              <a:latin typeface="Arial"/>
              <a:ea typeface="Arial"/>
              <a:cs typeface="Arial"/>
              <a:sym typeface="Arial"/>
            </a:endParaRPr>
          </a:p>
        </p:txBody>
      </p:sp>
      <p:pic>
        <p:nvPicPr>
          <p:cNvPr id="578" name="Google Shape;578;p31"/>
          <p:cNvPicPr preferRelativeResize="0"/>
          <p:nvPr/>
        </p:nvPicPr>
        <p:blipFill rotWithShape="1">
          <a:blip r:embed="rId5">
            <a:alphaModFix/>
          </a:blip>
          <a:srcRect b="0" l="0" r="0" t="0"/>
          <a:stretch/>
        </p:blipFill>
        <p:spPr>
          <a:xfrm>
            <a:off x="1055411" y="6390053"/>
            <a:ext cx="273013" cy="301569"/>
          </a:xfrm>
          <a:prstGeom prst="rect">
            <a:avLst/>
          </a:prstGeom>
          <a:noFill/>
          <a:ln>
            <a:noFill/>
          </a:ln>
        </p:spPr>
      </p:pic>
      <p:grpSp>
        <p:nvGrpSpPr>
          <p:cNvPr id="579" name="Google Shape;579;p31"/>
          <p:cNvGrpSpPr/>
          <p:nvPr/>
        </p:nvGrpSpPr>
        <p:grpSpPr>
          <a:xfrm flipH="1">
            <a:off x="9609014" y="1708984"/>
            <a:ext cx="1910797" cy="4167405"/>
            <a:chOff x="3953704" y="2198885"/>
            <a:chExt cx="1910797" cy="4167405"/>
          </a:xfrm>
        </p:grpSpPr>
        <p:sp>
          <p:nvSpPr>
            <p:cNvPr id="580" name="Google Shape;580;p31"/>
            <p:cNvSpPr/>
            <p:nvPr/>
          </p:nvSpPr>
          <p:spPr>
            <a:xfrm>
              <a:off x="4147813" y="5941101"/>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81" name="Google Shape;581;p31"/>
            <p:cNvGrpSpPr/>
            <p:nvPr/>
          </p:nvGrpSpPr>
          <p:grpSpPr>
            <a:xfrm>
              <a:off x="3953704" y="2198885"/>
              <a:ext cx="1910797" cy="4025377"/>
              <a:chOff x="3953704" y="2198885"/>
              <a:chExt cx="1910797" cy="4025377"/>
            </a:xfrm>
          </p:grpSpPr>
          <p:pic>
            <p:nvPicPr>
              <p:cNvPr descr="Jongen die bord vasthoudt" id="582" name="Google Shape;582;p31"/>
              <p:cNvPicPr preferRelativeResize="0"/>
              <p:nvPr/>
            </p:nvPicPr>
            <p:blipFill rotWithShape="1">
              <a:blip r:embed="rId6">
                <a:alphaModFix/>
              </a:blip>
              <a:srcRect b="0" l="0" r="0" t="0"/>
              <a:stretch/>
            </p:blipFill>
            <p:spPr>
              <a:xfrm>
                <a:off x="3953704" y="2647859"/>
                <a:ext cx="1910797" cy="3576403"/>
              </a:xfrm>
              <a:prstGeom prst="rect">
                <a:avLst/>
              </a:prstGeom>
              <a:noFill/>
              <a:ln>
                <a:noFill/>
              </a:ln>
            </p:spPr>
          </p:pic>
          <p:pic>
            <p:nvPicPr>
              <p:cNvPr descr="Jongen met een vlakke bovenkant" id="583" name="Google Shape;583;p31"/>
              <p:cNvPicPr preferRelativeResize="0"/>
              <p:nvPr/>
            </p:nvPicPr>
            <p:blipFill rotWithShape="1">
              <a:blip r:embed="rId7">
                <a:alphaModFix/>
              </a:blip>
              <a:srcRect b="0" l="0" r="0" t="0"/>
              <a:stretch/>
            </p:blipFill>
            <p:spPr>
              <a:xfrm>
                <a:off x="4575727" y="2198885"/>
                <a:ext cx="620422" cy="700191"/>
              </a:xfrm>
              <a:prstGeom prst="rect">
                <a:avLst/>
              </a:prstGeom>
              <a:noFill/>
              <a:ln>
                <a:noFill/>
              </a:ln>
            </p:spPr>
          </p:pic>
          <p:pic>
            <p:nvPicPr>
              <p:cNvPr descr="Blij gezicht" id="584" name="Google Shape;584;p31"/>
              <p:cNvPicPr preferRelativeResize="0"/>
              <p:nvPr/>
            </p:nvPicPr>
            <p:blipFill rotWithShape="1">
              <a:blip r:embed="rId8">
                <a:alphaModFix/>
              </a:blip>
              <a:srcRect b="0" l="0" r="0" t="0"/>
              <a:stretch/>
            </p:blipFill>
            <p:spPr>
              <a:xfrm>
                <a:off x="4855495" y="2533902"/>
                <a:ext cx="265987" cy="274299"/>
              </a:xfrm>
              <a:prstGeom prst="rect">
                <a:avLst/>
              </a:prstGeom>
              <a:noFill/>
              <a:ln>
                <a:noFill/>
              </a:ln>
            </p:spPr>
          </p:pic>
        </p:grpSp>
      </p:grpSp>
      <p:sp>
        <p:nvSpPr>
          <p:cNvPr id="585" name="Google Shape;585;p31"/>
          <p:cNvSpPr txBox="1"/>
          <p:nvPr/>
        </p:nvSpPr>
        <p:spPr>
          <a:xfrm>
            <a:off x="9659567" y="2922928"/>
            <a:ext cx="180191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9">
                  <a:extLst>
                    <a:ext uri="{A12FA001-AC4F-418D-AE19-62706E023703}">
                      <ahyp:hlinkClr val="tx"/>
                    </a:ext>
                  </a:extLst>
                </a:hlinkClick>
              </a:rPr>
              <a:t>Plus d’info sur les autres personnes à charge</a:t>
            </a:r>
            <a:endParaRPr sz="1600">
              <a:solidFill>
                <a:schemeClr val="dk1"/>
              </a:solidFill>
              <a:latin typeface="Arial"/>
              <a:ea typeface="Arial"/>
              <a:cs typeface="Arial"/>
              <a:sym typeface="Arial"/>
            </a:endParaRPr>
          </a:p>
        </p:txBody>
      </p:sp>
      <p:sp>
        <p:nvSpPr>
          <p:cNvPr id="586" name="Google Shape;586;p31"/>
          <p:cNvSpPr/>
          <p:nvPr/>
        </p:nvSpPr>
        <p:spPr>
          <a:xfrm>
            <a:off x="650690" y="1128052"/>
            <a:ext cx="4310924"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 - Charges de famille</a:t>
            </a:r>
            <a:endParaRPr/>
          </a:p>
        </p:txBody>
      </p:sp>
      <p:pic>
        <p:nvPicPr>
          <p:cNvPr id="587" name="Google Shape;587;p31"/>
          <p:cNvPicPr preferRelativeResize="0"/>
          <p:nvPr/>
        </p:nvPicPr>
        <p:blipFill rotWithShape="1">
          <a:blip r:embed="rId10">
            <a:alphaModFix/>
          </a:blip>
          <a:srcRect b="0" l="0" r="0" t="0"/>
          <a:stretch/>
        </p:blipFill>
        <p:spPr>
          <a:xfrm>
            <a:off x="825073" y="1166083"/>
            <a:ext cx="335077" cy="39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2"/>
          <p:cNvSpPr/>
          <p:nvPr/>
        </p:nvSpPr>
        <p:spPr>
          <a:xfrm>
            <a:off x="3116505" y="5926070"/>
            <a:ext cx="7241027" cy="37457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0" lvl="0" marL="360362" marR="0" rtl="0" algn="l">
              <a:spcBef>
                <a:spcPts val="0"/>
              </a:spcBef>
              <a:spcAft>
                <a:spcPts val="0"/>
              </a:spcAft>
              <a:buNone/>
            </a:pPr>
            <a:r>
              <a:rPr lang="fr-BE" sz="1600">
                <a:solidFill>
                  <a:schemeClr val="dk1"/>
                </a:solidFill>
                <a:latin typeface="Arial"/>
                <a:ea typeface="Arial"/>
                <a:cs typeface="Arial"/>
                <a:sym typeface="Arial"/>
              </a:rPr>
              <a:t>Utilisez notre </a:t>
            </a:r>
            <a:r>
              <a:rPr lang="fr-BE" sz="1600" u="sng">
                <a:solidFill>
                  <a:srgbClr val="1F89CE"/>
                </a:solidFill>
                <a:latin typeface="Arial"/>
                <a:ea typeface="Arial"/>
                <a:cs typeface="Arial"/>
                <a:sym typeface="Arial"/>
                <a:hlinkClick r:id="rId3">
                  <a:extLst>
                    <a:ext uri="{A12FA001-AC4F-418D-AE19-62706E023703}">
                      <ahyp:hlinkClr val="tx"/>
                    </a:ext>
                  </a:extLst>
                </a:hlinkClick>
              </a:rPr>
              <a:t>application</a:t>
            </a:r>
            <a:r>
              <a:rPr lang="fr-BE" sz="1600">
                <a:solidFill>
                  <a:srgbClr val="1F89CE"/>
                </a:solidFill>
                <a:latin typeface="Arial"/>
                <a:ea typeface="Arial"/>
                <a:cs typeface="Arial"/>
                <a:sym typeface="Arial"/>
              </a:rPr>
              <a:t> </a:t>
            </a:r>
            <a:r>
              <a:rPr lang="fr-BE" sz="1600">
                <a:solidFill>
                  <a:schemeClr val="dk1"/>
                </a:solidFill>
                <a:latin typeface="Arial"/>
                <a:ea typeface="Arial"/>
                <a:cs typeface="Arial"/>
                <a:sym typeface="Arial"/>
              </a:rPr>
              <a:t>pour déterminer les ressources nettes</a:t>
            </a:r>
            <a:endParaRPr/>
          </a:p>
        </p:txBody>
      </p:sp>
      <p:sp>
        <p:nvSpPr>
          <p:cNvPr id="594" name="Google Shape;594;p32"/>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pic>
        <p:nvPicPr>
          <p:cNvPr descr="Enfants avec un remplissage uni" id="595" name="Google Shape;595;p32"/>
          <p:cNvPicPr preferRelativeResize="0"/>
          <p:nvPr/>
        </p:nvPicPr>
        <p:blipFill rotWithShape="1">
          <a:blip r:embed="rId4">
            <a:alphaModFix/>
          </a:blip>
          <a:srcRect b="0" l="0" r="0" t="0"/>
          <a:stretch/>
        </p:blipFill>
        <p:spPr>
          <a:xfrm>
            <a:off x="702197" y="1708984"/>
            <a:ext cx="504000" cy="504000"/>
          </a:xfrm>
          <a:prstGeom prst="rect">
            <a:avLst/>
          </a:prstGeom>
          <a:noFill/>
          <a:ln>
            <a:noFill/>
          </a:ln>
        </p:spPr>
      </p:pic>
      <p:sp>
        <p:nvSpPr>
          <p:cNvPr id="596" name="Google Shape;596;p32"/>
          <p:cNvSpPr/>
          <p:nvPr/>
        </p:nvSpPr>
        <p:spPr>
          <a:xfrm>
            <a:off x="650689" y="1711873"/>
            <a:ext cx="3902261"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97" name="Google Shape;597;p32"/>
          <p:cNvSpPr txBox="1"/>
          <p:nvPr/>
        </p:nvSpPr>
        <p:spPr>
          <a:xfrm>
            <a:off x="1206196" y="1745540"/>
            <a:ext cx="339156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Autres personnes à charge</a:t>
            </a:r>
            <a:endParaRPr/>
          </a:p>
        </p:txBody>
      </p:sp>
      <p:sp>
        <p:nvSpPr>
          <p:cNvPr id="598" name="Google Shape;598;p32"/>
          <p:cNvSpPr/>
          <p:nvPr/>
        </p:nvSpPr>
        <p:spPr>
          <a:xfrm>
            <a:off x="6551453" y="2858149"/>
            <a:ext cx="4211956" cy="2891690"/>
          </a:xfrm>
          <a:prstGeom prst="rect">
            <a:avLst/>
          </a:prstGeom>
          <a:solidFill>
            <a:srgbClr val="02C29F">
              <a:alpha val="10196"/>
            </a:srgbClr>
          </a:solidFill>
          <a:ln>
            <a:noFill/>
          </a:ln>
        </p:spPr>
        <p:txBody>
          <a:bodyPr anchorCtr="0" anchor="t" bIns="45700" lIns="91425" spcFirstLastPara="1" rIns="91425" wrap="square" tIns="72000">
            <a:noAutofit/>
          </a:bodyPr>
          <a:lstStyle/>
          <a:p>
            <a:pPr indent="0" lvl="0" marL="0" marR="0" rtl="0" algn="l">
              <a:lnSpc>
                <a:spcPct val="100000"/>
              </a:lnSpc>
              <a:spcBef>
                <a:spcPts val="0"/>
              </a:spcBef>
              <a:spcAft>
                <a:spcPts val="0"/>
              </a:spcAft>
              <a:buNone/>
            </a:pPr>
            <a:r>
              <a:t/>
            </a:r>
            <a:endParaRPr b="0" i="0" sz="500" u="none" cap="none" strike="noStrike">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Doivent faire partie du ménage au 1</a:t>
            </a:r>
            <a:r>
              <a:rPr b="0" baseline="30000" i="0" lang="fr-BE" sz="2000" u="none" cap="none" strike="noStrike">
                <a:solidFill>
                  <a:srgbClr val="6E6E6E"/>
                </a:solidFill>
                <a:latin typeface="Arial"/>
                <a:ea typeface="Arial"/>
                <a:cs typeface="Arial"/>
                <a:sym typeface="Arial"/>
              </a:rPr>
              <a:t>er</a:t>
            </a:r>
            <a:r>
              <a:rPr b="0" i="0" lang="fr-BE" sz="2000" u="none" cap="none" strike="noStrike">
                <a:solidFill>
                  <a:srgbClr val="6E6E6E"/>
                </a:solidFill>
                <a:latin typeface="Arial"/>
                <a:ea typeface="Arial"/>
                <a:cs typeface="Arial"/>
                <a:sym typeface="Arial"/>
              </a:rPr>
              <a:t> janvier 2026</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Montant maximum des ressources nettes 4.100Eur</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Ne pas recevoir </a:t>
            </a:r>
            <a:r>
              <a:rPr lang="fr-BE" sz="2000">
                <a:solidFill>
                  <a:schemeClr val="accent1"/>
                </a:solidFill>
                <a:latin typeface="Arial"/>
                <a:ea typeface="Arial"/>
                <a:cs typeface="Arial"/>
                <a:sym typeface="Arial"/>
              </a:rPr>
              <a:t>d'allocation de subsistance</a:t>
            </a:r>
            <a:r>
              <a:rPr lang="fr-BE" sz="2000">
                <a:solidFill>
                  <a:srgbClr val="6E6E6E"/>
                </a:solidFill>
                <a:latin typeface="Arial"/>
                <a:ea typeface="Arial"/>
                <a:cs typeface="Arial"/>
                <a:sym typeface="Arial"/>
              </a:rPr>
              <a:t> ou d'allocation équivalente.</a:t>
            </a:r>
            <a:endParaRPr sz="2000">
              <a:solidFill>
                <a:srgbClr val="6E6E6E"/>
              </a:solidFill>
              <a:latin typeface="Arial"/>
              <a:ea typeface="Arial"/>
              <a:cs typeface="Arial"/>
              <a:sym typeface="Arial"/>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a:t>
            </a:r>
            <a:endParaRPr/>
          </a:p>
        </p:txBody>
      </p:sp>
      <p:sp>
        <p:nvSpPr>
          <p:cNvPr id="599" name="Google Shape;599;p32"/>
          <p:cNvSpPr txBox="1"/>
          <p:nvPr/>
        </p:nvSpPr>
        <p:spPr>
          <a:xfrm rot="-1140228">
            <a:off x="6342408" y="2579799"/>
            <a:ext cx="162351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Conditions ?</a:t>
            </a:r>
            <a:endParaRPr b="0" i="0" sz="1800" u="none" cap="none" strike="noStrike">
              <a:solidFill>
                <a:srgbClr val="6E6E6E"/>
              </a:solidFill>
              <a:latin typeface="Arial"/>
              <a:ea typeface="Arial"/>
              <a:cs typeface="Arial"/>
              <a:sym typeface="Arial"/>
            </a:endParaRPr>
          </a:p>
        </p:txBody>
      </p:sp>
      <p:sp>
        <p:nvSpPr>
          <p:cNvPr id="600" name="Google Shape;600;p32"/>
          <p:cNvSpPr/>
          <p:nvPr/>
        </p:nvSpPr>
        <p:spPr>
          <a:xfrm>
            <a:off x="2693392" y="2911346"/>
            <a:ext cx="3172091" cy="2891691"/>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9000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Ascendants : parents, grands-parents, arrière-grands-parents</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(Demi-)frères et (demi-) sœurs</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Personnes chez qui on était à charge enfant</a:t>
            </a:r>
            <a:endParaRPr/>
          </a:p>
          <a:p>
            <a:pPr indent="-342900" lvl="0" marL="342900" marR="0" rtl="0" algn="l">
              <a:lnSpc>
                <a:spcPct val="100000"/>
              </a:lnSpc>
              <a:spcBef>
                <a:spcPts val="0"/>
              </a:spcBef>
              <a:spcAft>
                <a:spcPts val="0"/>
              </a:spcAft>
              <a:buClr>
                <a:srgbClr val="FF0000"/>
              </a:buClr>
              <a:buSzPts val="2000"/>
              <a:buFont typeface="Arial"/>
              <a:buChar char="•"/>
            </a:pPr>
            <a:r>
              <a:rPr b="0" i="0" lang="fr-BE" sz="2000" u="none" cap="none" strike="noStrike">
                <a:solidFill>
                  <a:srgbClr val="FF0000"/>
                </a:solidFill>
                <a:latin typeface="Arial"/>
                <a:ea typeface="Arial"/>
                <a:cs typeface="Arial"/>
                <a:sym typeface="Arial"/>
              </a:rPr>
              <a:t>Jamais le conjoint ou cohabitant légal</a:t>
            </a:r>
            <a:endParaRPr/>
          </a:p>
        </p:txBody>
      </p:sp>
      <p:sp>
        <p:nvSpPr>
          <p:cNvPr id="601" name="Google Shape;601;p32"/>
          <p:cNvSpPr txBox="1"/>
          <p:nvPr/>
        </p:nvSpPr>
        <p:spPr>
          <a:xfrm rot="-1140228">
            <a:off x="2378588" y="2745183"/>
            <a:ext cx="6967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Qui ?</a:t>
            </a:r>
            <a:endParaRPr b="0" i="0" sz="1800" u="none" cap="none" strike="noStrike">
              <a:solidFill>
                <a:srgbClr val="6E6E6E"/>
              </a:solidFill>
              <a:latin typeface="Arial"/>
              <a:ea typeface="Arial"/>
              <a:cs typeface="Arial"/>
              <a:sym typeface="Arial"/>
            </a:endParaRPr>
          </a:p>
        </p:txBody>
      </p:sp>
      <p:pic>
        <p:nvPicPr>
          <p:cNvPr id="602" name="Google Shape;602;p32"/>
          <p:cNvPicPr preferRelativeResize="0"/>
          <p:nvPr/>
        </p:nvPicPr>
        <p:blipFill rotWithShape="1">
          <a:blip r:embed="rId5">
            <a:alphaModFix/>
          </a:blip>
          <a:srcRect b="0" l="0" r="0" t="0"/>
          <a:stretch/>
        </p:blipFill>
        <p:spPr>
          <a:xfrm>
            <a:off x="3239908" y="5999072"/>
            <a:ext cx="301569" cy="301569"/>
          </a:xfrm>
          <a:prstGeom prst="rect">
            <a:avLst/>
          </a:prstGeom>
          <a:noFill/>
          <a:ln>
            <a:noFill/>
          </a:ln>
        </p:spPr>
      </p:pic>
      <p:grpSp>
        <p:nvGrpSpPr>
          <p:cNvPr id="603" name="Google Shape;603;p32"/>
          <p:cNvGrpSpPr/>
          <p:nvPr/>
        </p:nvGrpSpPr>
        <p:grpSpPr>
          <a:xfrm flipH="1">
            <a:off x="473192" y="2558425"/>
            <a:ext cx="1910797" cy="4167405"/>
            <a:chOff x="3953704" y="2198885"/>
            <a:chExt cx="1910797" cy="4167405"/>
          </a:xfrm>
        </p:grpSpPr>
        <p:sp>
          <p:nvSpPr>
            <p:cNvPr id="604" name="Google Shape;604;p32"/>
            <p:cNvSpPr/>
            <p:nvPr/>
          </p:nvSpPr>
          <p:spPr>
            <a:xfrm>
              <a:off x="4147813" y="5941101"/>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05" name="Google Shape;605;p32"/>
            <p:cNvGrpSpPr/>
            <p:nvPr/>
          </p:nvGrpSpPr>
          <p:grpSpPr>
            <a:xfrm>
              <a:off x="3953704" y="2198885"/>
              <a:ext cx="1910797" cy="4025377"/>
              <a:chOff x="3953704" y="2198885"/>
              <a:chExt cx="1910797" cy="4025377"/>
            </a:xfrm>
          </p:grpSpPr>
          <p:pic>
            <p:nvPicPr>
              <p:cNvPr descr="Jongen die bord vasthoudt" id="606" name="Google Shape;606;p32"/>
              <p:cNvPicPr preferRelativeResize="0"/>
              <p:nvPr/>
            </p:nvPicPr>
            <p:blipFill rotWithShape="1">
              <a:blip r:embed="rId6">
                <a:alphaModFix/>
              </a:blip>
              <a:srcRect b="0" l="0" r="0" t="0"/>
              <a:stretch/>
            </p:blipFill>
            <p:spPr>
              <a:xfrm>
                <a:off x="3953704" y="2647859"/>
                <a:ext cx="1910797" cy="3576403"/>
              </a:xfrm>
              <a:prstGeom prst="rect">
                <a:avLst/>
              </a:prstGeom>
              <a:noFill/>
              <a:ln>
                <a:noFill/>
              </a:ln>
            </p:spPr>
          </p:pic>
          <p:pic>
            <p:nvPicPr>
              <p:cNvPr descr="Jongen met een vlakke bovenkant" id="607" name="Google Shape;607;p32"/>
              <p:cNvPicPr preferRelativeResize="0"/>
              <p:nvPr/>
            </p:nvPicPr>
            <p:blipFill rotWithShape="1">
              <a:blip r:embed="rId7">
                <a:alphaModFix/>
              </a:blip>
              <a:srcRect b="0" l="0" r="0" t="0"/>
              <a:stretch/>
            </p:blipFill>
            <p:spPr>
              <a:xfrm>
                <a:off x="4575727" y="2198885"/>
                <a:ext cx="620422" cy="700191"/>
              </a:xfrm>
              <a:prstGeom prst="rect">
                <a:avLst/>
              </a:prstGeom>
              <a:noFill/>
              <a:ln>
                <a:noFill/>
              </a:ln>
            </p:spPr>
          </p:pic>
          <p:pic>
            <p:nvPicPr>
              <p:cNvPr descr="Blij gezicht" id="608" name="Google Shape;608;p32"/>
              <p:cNvPicPr preferRelativeResize="0"/>
              <p:nvPr/>
            </p:nvPicPr>
            <p:blipFill rotWithShape="1">
              <a:blip r:embed="rId8">
                <a:alphaModFix/>
              </a:blip>
              <a:srcRect b="0" l="0" r="0" t="0"/>
              <a:stretch/>
            </p:blipFill>
            <p:spPr>
              <a:xfrm>
                <a:off x="4855495" y="2533902"/>
                <a:ext cx="265987" cy="274299"/>
              </a:xfrm>
              <a:prstGeom prst="rect">
                <a:avLst/>
              </a:prstGeom>
              <a:noFill/>
              <a:ln>
                <a:noFill/>
              </a:ln>
            </p:spPr>
          </p:pic>
        </p:grpSp>
      </p:grpSp>
      <p:sp>
        <p:nvSpPr>
          <p:cNvPr id="609" name="Google Shape;609;p32"/>
          <p:cNvSpPr txBox="1"/>
          <p:nvPr/>
        </p:nvSpPr>
        <p:spPr>
          <a:xfrm>
            <a:off x="519633" y="3823023"/>
            <a:ext cx="180191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9">
                  <a:extLst>
                    <a:ext uri="{A12FA001-AC4F-418D-AE19-62706E023703}">
                      <ahyp:hlinkClr val="tx"/>
                    </a:ext>
                  </a:extLst>
                </a:hlinkClick>
              </a:rPr>
              <a:t>Plus d’info sur les autres personnes à charge</a:t>
            </a:r>
            <a:endParaRPr sz="1600">
              <a:solidFill>
                <a:schemeClr val="dk1"/>
              </a:solidFill>
              <a:latin typeface="Arial"/>
              <a:ea typeface="Arial"/>
              <a:cs typeface="Arial"/>
              <a:sym typeface="Arial"/>
            </a:endParaRPr>
          </a:p>
        </p:txBody>
      </p:sp>
      <p:sp>
        <p:nvSpPr>
          <p:cNvPr id="610" name="Google Shape;610;p32"/>
          <p:cNvSpPr/>
          <p:nvPr/>
        </p:nvSpPr>
        <p:spPr>
          <a:xfrm>
            <a:off x="650690" y="1128052"/>
            <a:ext cx="4001135"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 Charges de famille</a:t>
            </a:r>
            <a:endParaRPr/>
          </a:p>
        </p:txBody>
      </p:sp>
      <p:pic>
        <p:nvPicPr>
          <p:cNvPr id="611" name="Google Shape;611;p32"/>
          <p:cNvPicPr preferRelativeResize="0"/>
          <p:nvPr/>
        </p:nvPicPr>
        <p:blipFill rotWithShape="1">
          <a:blip r:embed="rId10">
            <a:alphaModFix/>
          </a:blip>
          <a:srcRect b="0" l="0" r="0" t="0"/>
          <a:stretch/>
        </p:blipFill>
        <p:spPr>
          <a:xfrm>
            <a:off x="825073" y="1166083"/>
            <a:ext cx="335077" cy="39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sp>
        <p:nvSpPr>
          <p:cNvPr id="618" name="Google Shape;618;p33"/>
          <p:cNvSpPr/>
          <p:nvPr/>
        </p:nvSpPr>
        <p:spPr>
          <a:xfrm>
            <a:off x="650689" y="1128052"/>
            <a:ext cx="444200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III - Revenus immobiliers</a:t>
            </a:r>
            <a:endParaRPr/>
          </a:p>
        </p:txBody>
      </p:sp>
      <p:sp>
        <p:nvSpPr>
          <p:cNvPr id="619" name="Google Shape;619;p33"/>
          <p:cNvSpPr/>
          <p:nvPr/>
        </p:nvSpPr>
        <p:spPr>
          <a:xfrm>
            <a:off x="650688" y="1711873"/>
            <a:ext cx="4270561" cy="504000"/>
          </a:xfrm>
          <a:prstGeom prst="roundRect">
            <a:avLst>
              <a:gd fmla="val 16667" name="adj"/>
            </a:avLst>
          </a:prstGeom>
          <a:noFill/>
          <a:ln cap="flat" cmpd="sng" w="12700">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20" name="Google Shape;620;p33"/>
          <p:cNvSpPr txBox="1"/>
          <p:nvPr/>
        </p:nvSpPr>
        <p:spPr>
          <a:xfrm>
            <a:off x="1206196" y="1745540"/>
            <a:ext cx="388650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Biens immobiliers à l’étranger</a:t>
            </a:r>
            <a:endParaRPr/>
          </a:p>
        </p:txBody>
      </p:sp>
      <p:pic>
        <p:nvPicPr>
          <p:cNvPr descr="Maison avec un remplissage uni" id="621" name="Google Shape;621;p33"/>
          <p:cNvPicPr preferRelativeResize="0"/>
          <p:nvPr/>
        </p:nvPicPr>
        <p:blipFill rotWithShape="1">
          <a:blip r:embed="rId3">
            <a:alphaModFix/>
          </a:blip>
          <a:srcRect b="0" l="0" r="0" t="0"/>
          <a:stretch/>
        </p:blipFill>
        <p:spPr>
          <a:xfrm>
            <a:off x="796028" y="1139754"/>
            <a:ext cx="432000" cy="432000"/>
          </a:xfrm>
          <a:prstGeom prst="rect">
            <a:avLst/>
          </a:prstGeom>
          <a:noFill/>
          <a:ln>
            <a:noFill/>
          </a:ln>
        </p:spPr>
      </p:pic>
      <p:pic>
        <p:nvPicPr>
          <p:cNvPr id="622" name="Google Shape;622;p33"/>
          <p:cNvPicPr preferRelativeResize="0"/>
          <p:nvPr/>
        </p:nvPicPr>
        <p:blipFill rotWithShape="1">
          <a:blip r:embed="rId4">
            <a:alphaModFix/>
          </a:blip>
          <a:srcRect b="0" l="0" r="0" t="0"/>
          <a:stretch/>
        </p:blipFill>
        <p:spPr>
          <a:xfrm>
            <a:off x="796028" y="1780389"/>
            <a:ext cx="361187" cy="361187"/>
          </a:xfrm>
          <a:prstGeom prst="rect">
            <a:avLst/>
          </a:prstGeom>
          <a:noFill/>
          <a:ln>
            <a:noFill/>
          </a:ln>
        </p:spPr>
      </p:pic>
      <p:sp>
        <p:nvSpPr>
          <p:cNvPr id="623" name="Google Shape;623;p33"/>
          <p:cNvSpPr/>
          <p:nvPr/>
        </p:nvSpPr>
        <p:spPr>
          <a:xfrm>
            <a:off x="650688" y="2431406"/>
            <a:ext cx="3138855" cy="649426"/>
          </a:xfrm>
          <a:prstGeom prst="rect">
            <a:avLst/>
          </a:prstGeom>
          <a:noFill/>
          <a:ln>
            <a:noFill/>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À déclarer obligatoirement</a:t>
            </a:r>
            <a:endParaRPr/>
          </a:p>
        </p:txBody>
      </p:sp>
      <p:pic>
        <p:nvPicPr>
          <p:cNvPr descr="Lijn met pijl: curve in tegenwijzerzin met effen opvulling" id="624" name="Google Shape;624;p33"/>
          <p:cNvPicPr preferRelativeResize="0"/>
          <p:nvPr/>
        </p:nvPicPr>
        <p:blipFill rotWithShape="1">
          <a:blip r:embed="rId5">
            <a:alphaModFix/>
          </a:blip>
          <a:srcRect b="0" l="0" r="0" t="0"/>
          <a:stretch/>
        </p:blipFill>
        <p:spPr>
          <a:xfrm rot="8813835">
            <a:off x="738846" y="3130200"/>
            <a:ext cx="914400" cy="914400"/>
          </a:xfrm>
          <a:prstGeom prst="rect">
            <a:avLst/>
          </a:prstGeom>
          <a:noFill/>
          <a:ln>
            <a:noFill/>
          </a:ln>
        </p:spPr>
      </p:pic>
      <p:pic>
        <p:nvPicPr>
          <p:cNvPr descr="Lijn met pijl: curve in tegenwijzerzin met effen opvulling" id="625" name="Google Shape;625;p33"/>
          <p:cNvPicPr preferRelativeResize="0"/>
          <p:nvPr/>
        </p:nvPicPr>
        <p:blipFill rotWithShape="1">
          <a:blip r:embed="rId5">
            <a:alphaModFix/>
          </a:blip>
          <a:srcRect b="0" l="0" r="0" t="0"/>
          <a:stretch/>
        </p:blipFill>
        <p:spPr>
          <a:xfrm rot="8813835">
            <a:off x="770827" y="4286194"/>
            <a:ext cx="914400" cy="914400"/>
          </a:xfrm>
          <a:prstGeom prst="rect">
            <a:avLst/>
          </a:prstGeom>
          <a:noFill/>
          <a:ln>
            <a:noFill/>
          </a:ln>
        </p:spPr>
      </p:pic>
      <p:sp>
        <p:nvSpPr>
          <p:cNvPr id="626" name="Google Shape;626;p33"/>
          <p:cNvSpPr txBox="1"/>
          <p:nvPr/>
        </p:nvSpPr>
        <p:spPr>
          <a:xfrm>
            <a:off x="1670336" y="3217358"/>
            <a:ext cx="313885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b="0" i="0" lang="fr-BE" sz="1800" u="none" cap="none" strike="noStrike">
                <a:solidFill>
                  <a:srgbClr val="004EA2"/>
                </a:solidFill>
                <a:latin typeface="Arial"/>
                <a:ea typeface="Arial"/>
                <a:cs typeface="Arial"/>
                <a:sym typeface="Arial"/>
              </a:rPr>
              <a:t>Signalement préalable </a:t>
            </a:r>
            <a:r>
              <a:rPr b="0" i="0" lang="fr-BE" sz="1800" u="none" cap="none" strike="noStrike">
                <a:solidFill>
                  <a:schemeClr val="dk1"/>
                </a:solidFill>
                <a:latin typeface="Arial"/>
                <a:ea typeface="Arial"/>
                <a:cs typeface="Arial"/>
                <a:sym typeface="Arial"/>
              </a:rPr>
              <a:t>(et obligatoire) du bien pour en connaître le </a:t>
            </a:r>
            <a:r>
              <a:rPr b="1" i="0" lang="fr-BE" sz="1800" u="none" cap="none" strike="noStrike">
                <a:solidFill>
                  <a:schemeClr val="lt1"/>
                </a:solidFill>
                <a:highlight>
                  <a:srgbClr val="004EA2"/>
                </a:highlight>
                <a:latin typeface="Arial"/>
                <a:ea typeface="Arial"/>
                <a:cs typeface="Arial"/>
                <a:sym typeface="Arial"/>
              </a:rPr>
              <a:t>revenu cadastral</a:t>
            </a:r>
            <a:endParaRPr/>
          </a:p>
        </p:txBody>
      </p:sp>
      <p:sp>
        <p:nvSpPr>
          <p:cNvPr id="627" name="Google Shape;627;p33"/>
          <p:cNvSpPr txBox="1"/>
          <p:nvPr/>
        </p:nvSpPr>
        <p:spPr>
          <a:xfrm>
            <a:off x="1670336" y="4623217"/>
            <a:ext cx="25812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Mentionner ce revenu cadastral </a:t>
            </a:r>
            <a:r>
              <a:rPr b="0" i="0" lang="fr-BE" sz="1800" u="none" cap="none" strike="noStrike">
                <a:solidFill>
                  <a:schemeClr val="dk1"/>
                </a:solidFill>
                <a:latin typeface="Arial"/>
                <a:ea typeface="Arial"/>
                <a:cs typeface="Arial"/>
                <a:sym typeface="Arial"/>
              </a:rPr>
              <a:t>dans la</a:t>
            </a:r>
            <a:r>
              <a:rPr b="0" i="0" lang="fr-BE" sz="1800" u="none" cap="none" strike="noStrike">
                <a:solidFill>
                  <a:schemeClr val="accent1"/>
                </a:solidFill>
                <a:latin typeface="Arial"/>
                <a:ea typeface="Arial"/>
                <a:cs typeface="Arial"/>
                <a:sym typeface="Arial"/>
              </a:rPr>
              <a:t> déclaration d’impôt</a:t>
            </a:r>
            <a:endParaRPr/>
          </a:p>
        </p:txBody>
      </p:sp>
      <p:pic>
        <p:nvPicPr>
          <p:cNvPr descr="Pijl-rechts silhouet" id="628" name="Google Shape;628;p33"/>
          <p:cNvPicPr preferRelativeResize="0"/>
          <p:nvPr/>
        </p:nvPicPr>
        <p:blipFill rotWithShape="1">
          <a:blip r:embed="rId6">
            <a:alphaModFix/>
          </a:blip>
          <a:srcRect b="0" l="0" r="0" t="0"/>
          <a:stretch/>
        </p:blipFill>
        <p:spPr>
          <a:xfrm>
            <a:off x="4674217" y="3182600"/>
            <a:ext cx="968189" cy="914400"/>
          </a:xfrm>
          <a:prstGeom prst="rect">
            <a:avLst/>
          </a:prstGeom>
          <a:noFill/>
          <a:ln>
            <a:noFill/>
          </a:ln>
        </p:spPr>
      </p:pic>
      <p:sp>
        <p:nvSpPr>
          <p:cNvPr id="629" name="Google Shape;629;p33"/>
          <p:cNvSpPr txBox="1"/>
          <p:nvPr/>
        </p:nvSpPr>
        <p:spPr>
          <a:xfrm>
            <a:off x="7907086" y="3062489"/>
            <a:ext cx="25812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Revenu cadastral ensuite disponible dans MyMinfin</a:t>
            </a:r>
            <a:endParaRPr b="0" i="0" sz="1800" u="none" cap="none" strike="noStrike">
              <a:solidFill>
                <a:srgbClr val="6E6E6E"/>
              </a:solidFill>
              <a:latin typeface="Arial"/>
              <a:ea typeface="Arial"/>
              <a:cs typeface="Arial"/>
              <a:sym typeface="Arial"/>
            </a:endParaRPr>
          </a:p>
        </p:txBody>
      </p:sp>
      <p:sp>
        <p:nvSpPr>
          <p:cNvPr id="630" name="Google Shape;630;p33"/>
          <p:cNvSpPr txBox="1"/>
          <p:nvPr/>
        </p:nvSpPr>
        <p:spPr>
          <a:xfrm>
            <a:off x="5685979" y="4218013"/>
            <a:ext cx="3578235"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b="0" i="0" lang="fr-BE" sz="1800" u="none" cap="none" strike="noStrike">
                <a:solidFill>
                  <a:srgbClr val="004EA2"/>
                </a:solidFill>
                <a:latin typeface="Arial"/>
                <a:ea typeface="Arial"/>
                <a:cs typeface="Arial"/>
                <a:sym typeface="Arial"/>
              </a:rPr>
              <a:t>Pré-remplissage </a:t>
            </a:r>
            <a:r>
              <a:rPr b="0" i="0" lang="fr-BE" sz="1800" u="none" cap="none" strike="noStrike">
                <a:solidFill>
                  <a:schemeClr val="dk1"/>
                </a:solidFill>
                <a:latin typeface="Arial"/>
                <a:ea typeface="Arial"/>
                <a:cs typeface="Arial"/>
                <a:sym typeface="Arial"/>
              </a:rPr>
              <a:t>dans certains cas</a:t>
            </a:r>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Seulement dans la déclaration </a:t>
            </a:r>
            <a:br>
              <a:rPr b="0" i="0" lang="fr-BE" sz="1800" u="none" cap="none" strike="noStrike">
                <a:solidFill>
                  <a:srgbClr val="6E6E6E"/>
                </a:solidFill>
                <a:latin typeface="Arial"/>
                <a:ea typeface="Arial"/>
                <a:cs typeface="Arial"/>
                <a:sym typeface="Arial"/>
              </a:rPr>
            </a:br>
            <a:r>
              <a:rPr b="0" i="0" lang="fr-BE" sz="1800" u="none" cap="none" strike="noStrike">
                <a:solidFill>
                  <a:srgbClr val="6E6E6E"/>
                </a:solidFill>
                <a:latin typeface="Arial"/>
                <a:ea typeface="Arial"/>
                <a:cs typeface="Arial"/>
                <a:sym typeface="Arial"/>
              </a:rPr>
              <a:t>(via Tax-on-web)</a:t>
            </a:r>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Pour les situations stable (par exemple,  pas de déménagement) </a:t>
            </a:r>
            <a:endParaRPr/>
          </a:p>
        </p:txBody>
      </p:sp>
      <p:sp>
        <p:nvSpPr>
          <p:cNvPr id="631" name="Google Shape;631;p33"/>
          <p:cNvSpPr txBox="1"/>
          <p:nvPr/>
        </p:nvSpPr>
        <p:spPr>
          <a:xfrm rot="-239660">
            <a:off x="8779663" y="3853680"/>
            <a:ext cx="20074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lang="fr-BE" sz="1800">
                <a:solidFill>
                  <a:srgbClr val="FFFFFF"/>
                </a:solidFill>
                <a:highlight>
                  <a:srgbClr val="004EA2"/>
                </a:highlight>
                <a:latin typeface="Arial"/>
                <a:ea typeface="Arial"/>
                <a:cs typeface="Arial"/>
                <a:sym typeface="Arial"/>
              </a:rPr>
              <a:t>S</a:t>
            </a:r>
            <a:r>
              <a:rPr b="1" i="0" lang="fr-BE" sz="1800" u="none" cap="none" strike="noStrike">
                <a:solidFill>
                  <a:srgbClr val="FFFFFF"/>
                </a:solidFill>
                <a:highlight>
                  <a:srgbClr val="004EA2"/>
                </a:highlight>
                <a:latin typeface="Arial"/>
                <a:ea typeface="Arial"/>
                <a:cs typeface="Arial"/>
                <a:sym typeface="Arial"/>
              </a:rPr>
              <a:t>ous 24 heures</a:t>
            </a:r>
            <a:endParaRPr b="0" i="0" sz="1800" u="none" cap="none" strike="noStrike">
              <a:solidFill>
                <a:srgbClr val="6E6E6E"/>
              </a:solidFill>
              <a:latin typeface="Arial"/>
              <a:ea typeface="Arial"/>
              <a:cs typeface="Arial"/>
              <a:sym typeface="Arial"/>
            </a:endParaRPr>
          </a:p>
        </p:txBody>
      </p:sp>
      <p:pic>
        <p:nvPicPr>
          <p:cNvPr descr="Pijl-rechts silhouet" id="632" name="Google Shape;632;p33"/>
          <p:cNvPicPr preferRelativeResize="0"/>
          <p:nvPr/>
        </p:nvPicPr>
        <p:blipFill rotWithShape="1">
          <a:blip r:embed="rId6">
            <a:alphaModFix/>
          </a:blip>
          <a:srcRect b="0" l="0" r="0" t="0"/>
          <a:stretch/>
        </p:blipFill>
        <p:spPr>
          <a:xfrm>
            <a:off x="4632030" y="4666891"/>
            <a:ext cx="968189" cy="914400"/>
          </a:xfrm>
          <a:prstGeom prst="rect">
            <a:avLst/>
          </a:prstGeom>
          <a:noFill/>
          <a:ln>
            <a:noFill/>
          </a:ln>
        </p:spPr>
      </p:pic>
      <p:sp>
        <p:nvSpPr>
          <p:cNvPr id="633" name="Google Shape;633;p33"/>
          <p:cNvSpPr/>
          <p:nvPr/>
        </p:nvSpPr>
        <p:spPr>
          <a:xfrm>
            <a:off x="650688" y="6048482"/>
            <a:ext cx="4158503" cy="646986"/>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0" lvl="0" marL="448945" marR="0" rtl="0" algn="l">
              <a:spcBef>
                <a:spcPts val="0"/>
              </a:spcBef>
              <a:spcAft>
                <a:spcPts val="0"/>
              </a:spcAft>
              <a:buNone/>
            </a:pPr>
            <a:r>
              <a:rPr lang="fr-BE" sz="1600">
                <a:solidFill>
                  <a:schemeClr val="dk1"/>
                </a:solidFill>
                <a:latin typeface="Arial"/>
                <a:ea typeface="Arial"/>
                <a:cs typeface="Arial"/>
                <a:sym typeface="Arial"/>
              </a:rPr>
              <a:t>Vous avez droit à une exonération ? Plus d’informations dans notre </a:t>
            </a:r>
            <a:r>
              <a:rPr lang="fr-BE" sz="1600" u="sng">
                <a:solidFill>
                  <a:schemeClr val="dk1"/>
                </a:solidFill>
                <a:latin typeface="Arial"/>
                <a:ea typeface="Arial"/>
                <a:cs typeface="Arial"/>
                <a:sym typeface="Arial"/>
                <a:hlinkClick r:id="rId7">
                  <a:extLst>
                    <a:ext uri="{A12FA001-AC4F-418D-AE19-62706E023703}">
                      <ahyp:hlinkClr val="tx"/>
                    </a:ext>
                  </a:extLst>
                </a:hlinkClick>
              </a:rPr>
              <a:t>application</a:t>
            </a:r>
            <a:endParaRPr sz="1600">
              <a:solidFill>
                <a:schemeClr val="dk1"/>
              </a:solidFill>
              <a:latin typeface="Arial"/>
              <a:ea typeface="Arial"/>
              <a:cs typeface="Arial"/>
              <a:sym typeface="Arial"/>
            </a:endParaRPr>
          </a:p>
        </p:txBody>
      </p:sp>
      <p:pic>
        <p:nvPicPr>
          <p:cNvPr id="634" name="Google Shape;634;p33"/>
          <p:cNvPicPr preferRelativeResize="0"/>
          <p:nvPr/>
        </p:nvPicPr>
        <p:blipFill rotWithShape="1">
          <a:blip r:embed="rId8">
            <a:alphaModFix/>
          </a:blip>
          <a:srcRect b="0" l="0" r="0" t="0"/>
          <a:stretch/>
        </p:blipFill>
        <p:spPr>
          <a:xfrm>
            <a:off x="796028" y="6221248"/>
            <a:ext cx="325985" cy="301453"/>
          </a:xfrm>
          <a:prstGeom prst="rect">
            <a:avLst/>
          </a:prstGeom>
          <a:noFill/>
          <a:ln>
            <a:noFill/>
          </a:ln>
        </p:spPr>
      </p:pic>
      <p:grpSp>
        <p:nvGrpSpPr>
          <p:cNvPr id="635" name="Google Shape;635;p33"/>
          <p:cNvGrpSpPr/>
          <p:nvPr/>
        </p:nvGrpSpPr>
        <p:grpSpPr>
          <a:xfrm flipH="1">
            <a:off x="9975926" y="1377113"/>
            <a:ext cx="2109235" cy="3750804"/>
            <a:chOff x="7919471" y="2596696"/>
            <a:chExt cx="2109235" cy="3750804"/>
          </a:xfrm>
        </p:grpSpPr>
        <p:sp>
          <p:nvSpPr>
            <p:cNvPr id="636" name="Google Shape;636;p33"/>
            <p:cNvSpPr/>
            <p:nvPr/>
          </p:nvSpPr>
          <p:spPr>
            <a:xfrm>
              <a:off x="8313900" y="5922311"/>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37" name="Google Shape;637;p33"/>
            <p:cNvGrpSpPr/>
            <p:nvPr/>
          </p:nvGrpSpPr>
          <p:grpSpPr>
            <a:xfrm>
              <a:off x="7919471" y="2596696"/>
              <a:ext cx="2109235" cy="3645753"/>
              <a:chOff x="7919471" y="2596696"/>
              <a:chExt cx="2109235" cy="3645753"/>
            </a:xfrm>
          </p:grpSpPr>
          <p:pic>
            <p:nvPicPr>
              <p:cNvPr descr="Meisje dat bord vasthoudt" id="638" name="Google Shape;638;p33"/>
              <p:cNvPicPr preferRelativeResize="0"/>
              <p:nvPr/>
            </p:nvPicPr>
            <p:blipFill rotWithShape="1">
              <a:blip r:embed="rId9">
                <a:alphaModFix/>
              </a:blip>
              <a:srcRect b="0" l="0" r="0" t="0"/>
              <a:stretch/>
            </p:blipFill>
            <p:spPr>
              <a:xfrm>
                <a:off x="7919471" y="3032743"/>
                <a:ext cx="2109235" cy="3209706"/>
              </a:xfrm>
              <a:prstGeom prst="rect">
                <a:avLst/>
              </a:prstGeom>
              <a:noFill/>
              <a:ln>
                <a:noFill/>
              </a:ln>
            </p:spPr>
          </p:pic>
          <p:pic>
            <p:nvPicPr>
              <p:cNvPr descr="Vrouw met pony" id="639" name="Google Shape;639;p33"/>
              <p:cNvPicPr preferRelativeResize="0"/>
              <p:nvPr/>
            </p:nvPicPr>
            <p:blipFill rotWithShape="1">
              <a:blip r:embed="rId10">
                <a:alphaModFix/>
              </a:blip>
              <a:srcRect b="0" l="0" r="0" t="0"/>
              <a:stretch/>
            </p:blipFill>
            <p:spPr>
              <a:xfrm>
                <a:off x="8598597" y="2596696"/>
                <a:ext cx="710734" cy="640538"/>
              </a:xfrm>
              <a:prstGeom prst="rect">
                <a:avLst/>
              </a:prstGeom>
              <a:noFill/>
              <a:ln>
                <a:noFill/>
              </a:ln>
            </p:spPr>
          </p:pic>
        </p:grpSp>
        <p:pic>
          <p:nvPicPr>
            <p:cNvPr descr="Blij gezicht" id="640" name="Google Shape;640;p33"/>
            <p:cNvPicPr preferRelativeResize="0"/>
            <p:nvPr/>
          </p:nvPicPr>
          <p:blipFill rotWithShape="1">
            <a:blip r:embed="rId11">
              <a:alphaModFix/>
            </a:blip>
            <a:srcRect b="0" l="0" r="0" t="0"/>
            <a:stretch/>
          </p:blipFill>
          <p:spPr>
            <a:xfrm>
              <a:off x="8897566" y="2852998"/>
              <a:ext cx="270056" cy="278496"/>
            </a:xfrm>
            <a:prstGeom prst="rect">
              <a:avLst/>
            </a:prstGeom>
            <a:noFill/>
            <a:ln>
              <a:noFill/>
            </a:ln>
          </p:spPr>
        </p:pic>
      </p:grpSp>
      <p:pic>
        <p:nvPicPr>
          <p:cNvPr descr="Lijn met pijl: curve in tegenwijzerzin silhouet" id="641" name="Google Shape;641;p33"/>
          <p:cNvPicPr preferRelativeResize="0"/>
          <p:nvPr/>
        </p:nvPicPr>
        <p:blipFill rotWithShape="1">
          <a:blip r:embed="rId12">
            <a:alphaModFix/>
          </a:blip>
          <a:srcRect b="0" l="0" r="0" t="0"/>
          <a:stretch/>
        </p:blipFill>
        <p:spPr>
          <a:xfrm rot="6733295">
            <a:off x="7054346" y="3527897"/>
            <a:ext cx="914400" cy="914400"/>
          </a:xfrm>
          <a:prstGeom prst="rect">
            <a:avLst/>
          </a:prstGeom>
          <a:noFill/>
          <a:ln>
            <a:noFill/>
          </a:ln>
        </p:spPr>
      </p:pic>
      <p:sp>
        <p:nvSpPr>
          <p:cNvPr id="642" name="Google Shape;642;p33"/>
          <p:cNvSpPr txBox="1"/>
          <p:nvPr/>
        </p:nvSpPr>
        <p:spPr>
          <a:xfrm>
            <a:off x="10185534" y="2249422"/>
            <a:ext cx="169001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13">
                  <a:extLst>
                    <a:ext uri="{A12FA001-AC4F-418D-AE19-62706E023703}">
                      <ahyp:hlinkClr val="tx"/>
                    </a:ext>
                  </a:extLst>
                </a:hlinkClick>
              </a:rPr>
              <a:t>Plus d’info sur les biens immobiliers à l’étranger</a:t>
            </a:r>
            <a:endParaRPr/>
          </a:p>
        </p:txBody>
      </p:sp>
      <p:sp>
        <p:nvSpPr>
          <p:cNvPr id="643" name="Google Shape;643;p33"/>
          <p:cNvSpPr txBox="1"/>
          <p:nvPr/>
        </p:nvSpPr>
        <p:spPr>
          <a:xfrm>
            <a:off x="5642406" y="3129711"/>
            <a:ext cx="19380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Faire la démarche via MyMinfin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650" name="Google Shape;650;p34"/>
          <p:cNvSpPr/>
          <p:nvPr/>
        </p:nvSpPr>
        <p:spPr>
          <a:xfrm>
            <a:off x="650688" y="1711873"/>
            <a:ext cx="7972220"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51" name="Google Shape;651;p34"/>
          <p:cNvSpPr txBox="1"/>
          <p:nvPr/>
        </p:nvSpPr>
        <p:spPr>
          <a:xfrm>
            <a:off x="1206195" y="1745540"/>
            <a:ext cx="753822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Propriétaire d’un autre bien immobilier que l’habitation propre</a:t>
            </a:r>
            <a:endParaRPr/>
          </a:p>
        </p:txBody>
      </p:sp>
      <p:sp>
        <p:nvSpPr>
          <p:cNvPr id="652" name="Google Shape;652;p34"/>
          <p:cNvSpPr/>
          <p:nvPr/>
        </p:nvSpPr>
        <p:spPr>
          <a:xfrm>
            <a:off x="1052595" y="2411296"/>
            <a:ext cx="5437673" cy="1139063"/>
          </a:xfrm>
          <a:prstGeom prst="rect">
            <a:avLst/>
          </a:prstGeom>
          <a:noFill/>
          <a:ln>
            <a:noFill/>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Contrôler si les données du bien sont correctes</a:t>
            </a:r>
            <a:endParaRPr/>
          </a:p>
        </p:txBody>
      </p:sp>
      <p:sp>
        <p:nvSpPr>
          <p:cNvPr id="653" name="Google Shape;653;p34"/>
          <p:cNvSpPr txBox="1"/>
          <p:nvPr/>
        </p:nvSpPr>
        <p:spPr>
          <a:xfrm>
            <a:off x="6041708" y="3993976"/>
            <a:ext cx="25812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2000"/>
              <a:buFont typeface="Arial"/>
              <a:buNone/>
            </a:pPr>
            <a:r>
              <a:rPr b="0" i="0" lang="fr-BE" sz="2000" u="none" cap="none" strike="noStrike">
                <a:solidFill>
                  <a:srgbClr val="004EA2"/>
                </a:solidFill>
                <a:latin typeface="Arial"/>
                <a:ea typeface="Arial"/>
                <a:cs typeface="Arial"/>
                <a:sym typeface="Arial"/>
              </a:rPr>
              <a:t>Données à adapter ?</a:t>
            </a:r>
            <a:endParaRPr/>
          </a:p>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Utilise</a:t>
            </a:r>
            <a:r>
              <a:rPr lang="fr-BE" sz="2000">
                <a:solidFill>
                  <a:srgbClr val="6E6E6E"/>
                </a:solidFill>
                <a:latin typeface="Arial"/>
                <a:ea typeface="Arial"/>
                <a:cs typeface="Arial"/>
                <a:sym typeface="Arial"/>
              </a:rPr>
              <a:t>r</a:t>
            </a:r>
            <a:r>
              <a:rPr b="0" i="0" lang="fr-BE" sz="2000" u="none" cap="none" strike="noStrike">
                <a:solidFill>
                  <a:srgbClr val="6E6E6E"/>
                </a:solidFill>
                <a:latin typeface="Arial"/>
                <a:ea typeface="Arial"/>
                <a:cs typeface="Arial"/>
                <a:sym typeface="Arial"/>
              </a:rPr>
              <a:t> l’aide en ligne dans Tax-on-web</a:t>
            </a:r>
            <a:endParaRPr/>
          </a:p>
        </p:txBody>
      </p:sp>
      <p:sp>
        <p:nvSpPr>
          <p:cNvPr id="654" name="Google Shape;654;p34"/>
          <p:cNvSpPr txBox="1"/>
          <p:nvPr/>
        </p:nvSpPr>
        <p:spPr>
          <a:xfrm>
            <a:off x="1141233" y="3957219"/>
            <a:ext cx="3534475"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2000"/>
              <a:buFont typeface="Arial"/>
              <a:buNone/>
            </a:pPr>
            <a:r>
              <a:rPr b="0" i="0" lang="fr-BE" sz="2000" u="none" cap="none" strike="noStrike">
                <a:solidFill>
                  <a:srgbClr val="004EA2"/>
                </a:solidFill>
                <a:latin typeface="Arial"/>
                <a:ea typeface="Arial"/>
                <a:cs typeface="Arial"/>
                <a:sym typeface="Arial"/>
              </a:rPr>
              <a:t>Pas propriétaire durant l’année complète ? </a:t>
            </a:r>
            <a:endParaRPr/>
          </a:p>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Indique</a:t>
            </a:r>
            <a:r>
              <a:rPr lang="fr-BE" sz="2000">
                <a:solidFill>
                  <a:srgbClr val="6E6E6E"/>
                </a:solidFill>
                <a:latin typeface="Arial"/>
                <a:ea typeface="Arial"/>
                <a:cs typeface="Arial"/>
                <a:sym typeface="Arial"/>
              </a:rPr>
              <a:t>r</a:t>
            </a:r>
            <a:r>
              <a:rPr b="0" i="0" lang="fr-BE" sz="2000" u="none" cap="none" strike="noStrike">
                <a:solidFill>
                  <a:srgbClr val="6E6E6E"/>
                </a:solidFill>
                <a:latin typeface="Arial"/>
                <a:ea typeface="Arial"/>
                <a:cs typeface="Arial"/>
                <a:sym typeface="Arial"/>
              </a:rPr>
              <a:t> le revenu cadastral par rapport à la période de propriété</a:t>
            </a:r>
            <a:endParaRPr/>
          </a:p>
        </p:txBody>
      </p:sp>
      <p:pic>
        <p:nvPicPr>
          <p:cNvPr descr="Pijl-rechts silhouet" id="655" name="Google Shape;655;p34"/>
          <p:cNvPicPr preferRelativeResize="0"/>
          <p:nvPr/>
        </p:nvPicPr>
        <p:blipFill rotWithShape="1">
          <a:blip r:embed="rId3">
            <a:alphaModFix/>
          </a:blip>
          <a:srcRect b="0" l="0" r="0" t="0"/>
          <a:stretch/>
        </p:blipFill>
        <p:spPr>
          <a:xfrm>
            <a:off x="4845126" y="4089627"/>
            <a:ext cx="968189" cy="914400"/>
          </a:xfrm>
          <a:prstGeom prst="rect">
            <a:avLst/>
          </a:prstGeom>
          <a:noFill/>
          <a:ln>
            <a:noFill/>
          </a:ln>
        </p:spPr>
      </p:pic>
      <p:pic>
        <p:nvPicPr>
          <p:cNvPr descr="Ville contour" id="656" name="Google Shape;656;p34"/>
          <p:cNvPicPr preferRelativeResize="0"/>
          <p:nvPr/>
        </p:nvPicPr>
        <p:blipFill rotWithShape="1">
          <a:blip r:embed="rId4">
            <a:alphaModFix/>
          </a:blip>
          <a:srcRect b="0" l="0" r="0" t="0"/>
          <a:stretch/>
        </p:blipFill>
        <p:spPr>
          <a:xfrm>
            <a:off x="680866" y="1666009"/>
            <a:ext cx="576000" cy="576000"/>
          </a:xfrm>
          <a:prstGeom prst="rect">
            <a:avLst/>
          </a:prstGeom>
          <a:noFill/>
          <a:ln>
            <a:noFill/>
          </a:ln>
        </p:spPr>
      </p:pic>
      <p:pic>
        <p:nvPicPr>
          <p:cNvPr descr="Document silhouet" id="657" name="Google Shape;657;p34"/>
          <p:cNvPicPr preferRelativeResize="0"/>
          <p:nvPr/>
        </p:nvPicPr>
        <p:blipFill rotWithShape="1">
          <a:blip r:embed="rId5">
            <a:alphaModFix/>
          </a:blip>
          <a:srcRect b="0" l="0" r="0" t="0"/>
          <a:stretch/>
        </p:blipFill>
        <p:spPr>
          <a:xfrm>
            <a:off x="505188" y="2603958"/>
            <a:ext cx="576000" cy="576000"/>
          </a:xfrm>
          <a:prstGeom prst="rect">
            <a:avLst/>
          </a:prstGeom>
          <a:noFill/>
          <a:ln>
            <a:noFill/>
          </a:ln>
        </p:spPr>
      </p:pic>
      <p:pic>
        <p:nvPicPr>
          <p:cNvPr descr="Vergrootglas met effen opvulling" id="658" name="Google Shape;658;p34"/>
          <p:cNvPicPr preferRelativeResize="0"/>
          <p:nvPr/>
        </p:nvPicPr>
        <p:blipFill rotWithShape="1">
          <a:blip r:embed="rId6">
            <a:alphaModFix/>
          </a:blip>
          <a:srcRect b="0" l="0" r="0" t="0"/>
          <a:stretch/>
        </p:blipFill>
        <p:spPr>
          <a:xfrm>
            <a:off x="531053" y="2819585"/>
            <a:ext cx="544449" cy="544449"/>
          </a:xfrm>
          <a:prstGeom prst="rect">
            <a:avLst/>
          </a:prstGeom>
          <a:noFill/>
          <a:ln>
            <a:noFill/>
          </a:ln>
        </p:spPr>
      </p:pic>
      <p:pic>
        <p:nvPicPr>
          <p:cNvPr descr="Maandkalender silhouet" id="659" name="Google Shape;659;p34"/>
          <p:cNvPicPr preferRelativeResize="0"/>
          <p:nvPr/>
        </p:nvPicPr>
        <p:blipFill rotWithShape="1">
          <a:blip r:embed="rId7">
            <a:alphaModFix/>
          </a:blip>
          <a:srcRect b="0" l="0" r="0" t="0"/>
          <a:stretch/>
        </p:blipFill>
        <p:spPr>
          <a:xfrm>
            <a:off x="467290" y="3949877"/>
            <a:ext cx="690412" cy="690412"/>
          </a:xfrm>
          <a:prstGeom prst="rect">
            <a:avLst/>
          </a:prstGeom>
          <a:noFill/>
          <a:ln>
            <a:noFill/>
          </a:ln>
        </p:spPr>
      </p:pic>
      <p:sp>
        <p:nvSpPr>
          <p:cNvPr id="660" name="Google Shape;660;p34"/>
          <p:cNvSpPr/>
          <p:nvPr/>
        </p:nvSpPr>
        <p:spPr>
          <a:xfrm rot="-870744">
            <a:off x="586206" y="4233771"/>
            <a:ext cx="452579" cy="167841"/>
          </a:xfrm>
          <a:prstGeom prst="ellipse">
            <a:avLst/>
          </a:prstGeom>
          <a:noFill/>
          <a:ln cap="flat" cmpd="sng" w="12700">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61" name="Google Shape;661;p34"/>
          <p:cNvGrpSpPr/>
          <p:nvPr/>
        </p:nvGrpSpPr>
        <p:grpSpPr>
          <a:xfrm flipH="1">
            <a:off x="9488691" y="1643418"/>
            <a:ext cx="2022443" cy="4357470"/>
            <a:chOff x="2108690" y="2222367"/>
            <a:chExt cx="1910797" cy="4116917"/>
          </a:xfrm>
        </p:grpSpPr>
        <p:sp>
          <p:nvSpPr>
            <p:cNvPr id="662" name="Google Shape;662;p34"/>
            <p:cNvSpPr/>
            <p:nvPr/>
          </p:nvSpPr>
          <p:spPr>
            <a:xfrm>
              <a:off x="2284235" y="5914095"/>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63" name="Google Shape;663;p34"/>
            <p:cNvGrpSpPr/>
            <p:nvPr/>
          </p:nvGrpSpPr>
          <p:grpSpPr>
            <a:xfrm>
              <a:off x="2108690" y="2222367"/>
              <a:ext cx="1910797" cy="3957217"/>
              <a:chOff x="2108690" y="2222367"/>
              <a:chExt cx="1910797" cy="3957217"/>
            </a:xfrm>
          </p:grpSpPr>
          <p:pic>
            <p:nvPicPr>
              <p:cNvPr descr="Jongen die bord vasthoudt" id="664" name="Google Shape;664;p34"/>
              <p:cNvPicPr preferRelativeResize="0"/>
              <p:nvPr/>
            </p:nvPicPr>
            <p:blipFill rotWithShape="1">
              <a:blip r:embed="rId8">
                <a:alphaModFix/>
              </a:blip>
              <a:srcRect b="0" l="0" r="0" t="0"/>
              <a:stretch/>
            </p:blipFill>
            <p:spPr>
              <a:xfrm>
                <a:off x="2108690" y="2603181"/>
                <a:ext cx="1910797" cy="3576403"/>
              </a:xfrm>
              <a:prstGeom prst="rect">
                <a:avLst/>
              </a:prstGeom>
              <a:noFill/>
              <a:ln>
                <a:noFill/>
              </a:ln>
            </p:spPr>
          </p:pic>
          <p:pic>
            <p:nvPicPr>
              <p:cNvPr descr="Bejaarde man zonder haar" id="665" name="Google Shape;665;p34"/>
              <p:cNvPicPr preferRelativeResize="0"/>
              <p:nvPr/>
            </p:nvPicPr>
            <p:blipFill rotWithShape="1">
              <a:blip r:embed="rId9">
                <a:alphaModFix/>
              </a:blip>
              <a:srcRect b="0" l="0" r="0" t="0"/>
              <a:stretch/>
            </p:blipFill>
            <p:spPr>
              <a:xfrm>
                <a:off x="2811878" y="2222367"/>
                <a:ext cx="539257" cy="608839"/>
              </a:xfrm>
              <a:prstGeom prst="rect">
                <a:avLst/>
              </a:prstGeom>
              <a:noFill/>
              <a:ln>
                <a:noFill/>
              </a:ln>
            </p:spPr>
          </p:pic>
          <p:pic>
            <p:nvPicPr>
              <p:cNvPr descr="Lachend gezicht" id="666" name="Google Shape;666;p34"/>
              <p:cNvPicPr preferRelativeResize="0"/>
              <p:nvPr/>
            </p:nvPicPr>
            <p:blipFill rotWithShape="1">
              <a:blip r:embed="rId10">
                <a:alphaModFix/>
              </a:blip>
              <a:srcRect b="0" l="0" r="0" t="0"/>
              <a:stretch/>
            </p:blipFill>
            <p:spPr>
              <a:xfrm>
                <a:off x="2994986" y="2438154"/>
                <a:ext cx="287967" cy="296966"/>
              </a:xfrm>
              <a:prstGeom prst="rect">
                <a:avLst/>
              </a:prstGeom>
              <a:noFill/>
              <a:ln>
                <a:noFill/>
              </a:ln>
            </p:spPr>
          </p:pic>
        </p:grpSp>
      </p:grpSp>
      <p:sp>
        <p:nvSpPr>
          <p:cNvPr id="667" name="Google Shape;667;p34"/>
          <p:cNvSpPr txBox="1"/>
          <p:nvPr/>
        </p:nvSpPr>
        <p:spPr>
          <a:xfrm>
            <a:off x="9529562" y="2690895"/>
            <a:ext cx="196305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11">
                  <a:extLst>
                    <a:ext uri="{A12FA001-AC4F-418D-AE19-62706E023703}">
                      <ahyp:hlinkClr val="tx"/>
                    </a:ext>
                  </a:extLst>
                </a:hlinkClick>
              </a:rPr>
              <a:t>Propriétaire d’un autre bien immobilier que l’habitation propre ? </a:t>
            </a:r>
            <a:endParaRPr sz="1600">
              <a:solidFill>
                <a:schemeClr val="dk1"/>
              </a:solidFill>
              <a:latin typeface="Arial"/>
              <a:ea typeface="Arial"/>
              <a:cs typeface="Arial"/>
              <a:sym typeface="Arial"/>
            </a:endParaRPr>
          </a:p>
        </p:txBody>
      </p:sp>
      <p:sp>
        <p:nvSpPr>
          <p:cNvPr id="668" name="Google Shape;668;p34"/>
          <p:cNvSpPr/>
          <p:nvPr/>
        </p:nvSpPr>
        <p:spPr>
          <a:xfrm>
            <a:off x="650689" y="1128052"/>
            <a:ext cx="4442857"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III - Revenus immobiliers</a:t>
            </a:r>
            <a:endParaRPr/>
          </a:p>
        </p:txBody>
      </p:sp>
      <p:pic>
        <p:nvPicPr>
          <p:cNvPr descr="Maison avec un remplissage uni" id="669" name="Google Shape;669;p34"/>
          <p:cNvPicPr preferRelativeResize="0"/>
          <p:nvPr/>
        </p:nvPicPr>
        <p:blipFill rotWithShape="1">
          <a:blip r:embed="rId12">
            <a:alphaModFix/>
          </a:blip>
          <a:srcRect b="0" l="0" r="0" t="0"/>
          <a:stretch/>
        </p:blipFill>
        <p:spPr>
          <a:xfrm>
            <a:off x="796028" y="1139754"/>
            <a:ext cx="432000" cy="432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676" name="Google Shape;676;p35"/>
          <p:cNvSpPr/>
          <p:nvPr/>
        </p:nvSpPr>
        <p:spPr>
          <a:xfrm>
            <a:off x="650690" y="1128052"/>
            <a:ext cx="5831390"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Cadres IV &amp; V </a:t>
            </a:r>
            <a:r>
              <a:rPr lang="fr-BE" sz="2200">
                <a:solidFill>
                  <a:srgbClr val="FFFFFF"/>
                </a:solidFill>
                <a:latin typeface="Arial"/>
                <a:ea typeface="Arial"/>
                <a:cs typeface="Arial"/>
                <a:sym typeface="Arial"/>
              </a:rPr>
              <a:t>- </a:t>
            </a:r>
            <a:r>
              <a:rPr b="0" i="0" lang="fr-BE" sz="2200" u="none" cap="none" strike="noStrike">
                <a:solidFill>
                  <a:srgbClr val="FFFFFF"/>
                </a:solidFill>
                <a:latin typeface="Arial"/>
                <a:ea typeface="Arial"/>
                <a:cs typeface="Arial"/>
                <a:sym typeface="Arial"/>
              </a:rPr>
              <a:t>Rémunérations &amp; pensions</a:t>
            </a:r>
            <a:endParaRPr/>
          </a:p>
        </p:txBody>
      </p:sp>
      <p:sp>
        <p:nvSpPr>
          <p:cNvPr id="677" name="Google Shape;677;p35"/>
          <p:cNvSpPr/>
          <p:nvPr/>
        </p:nvSpPr>
        <p:spPr>
          <a:xfrm>
            <a:off x="650688" y="1711873"/>
            <a:ext cx="5337362"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8" name="Google Shape;678;p35"/>
          <p:cNvSpPr txBox="1"/>
          <p:nvPr/>
        </p:nvSpPr>
        <p:spPr>
          <a:xfrm>
            <a:off x="1206195" y="1745540"/>
            <a:ext cx="484535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Rémunérations &amp; pensions à l’étranger</a:t>
            </a:r>
            <a:endParaRPr/>
          </a:p>
        </p:txBody>
      </p:sp>
      <p:sp>
        <p:nvSpPr>
          <p:cNvPr id="679" name="Google Shape;679;p35"/>
          <p:cNvSpPr/>
          <p:nvPr/>
        </p:nvSpPr>
        <p:spPr>
          <a:xfrm>
            <a:off x="1096613" y="2564047"/>
            <a:ext cx="3977805" cy="613800"/>
          </a:xfrm>
          <a:prstGeom prst="rect">
            <a:avLst/>
          </a:prstGeom>
          <a:noFill/>
          <a:ln>
            <a:noFill/>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Déclaration des revenus mondiaux</a:t>
            </a:r>
            <a:endParaRPr/>
          </a:p>
        </p:txBody>
      </p:sp>
      <p:pic>
        <p:nvPicPr>
          <p:cNvPr id="680" name="Google Shape;680;p35"/>
          <p:cNvPicPr preferRelativeResize="0"/>
          <p:nvPr/>
        </p:nvPicPr>
        <p:blipFill rotWithShape="1">
          <a:blip r:embed="rId3">
            <a:alphaModFix/>
          </a:blip>
          <a:srcRect b="0" l="0" r="0" t="0"/>
          <a:stretch/>
        </p:blipFill>
        <p:spPr>
          <a:xfrm>
            <a:off x="830102" y="1238083"/>
            <a:ext cx="327600" cy="252000"/>
          </a:xfrm>
          <a:prstGeom prst="rect">
            <a:avLst/>
          </a:prstGeom>
          <a:noFill/>
          <a:ln>
            <a:noFill/>
          </a:ln>
        </p:spPr>
      </p:pic>
      <p:pic>
        <p:nvPicPr>
          <p:cNvPr id="681" name="Google Shape;681;p35"/>
          <p:cNvPicPr preferRelativeResize="0"/>
          <p:nvPr/>
        </p:nvPicPr>
        <p:blipFill rotWithShape="1">
          <a:blip r:embed="rId4">
            <a:alphaModFix/>
          </a:blip>
          <a:srcRect b="0" l="0" r="0" t="0"/>
          <a:stretch/>
        </p:blipFill>
        <p:spPr>
          <a:xfrm>
            <a:off x="802285" y="1768937"/>
            <a:ext cx="377017" cy="377017"/>
          </a:xfrm>
          <a:prstGeom prst="rect">
            <a:avLst/>
          </a:prstGeom>
          <a:noFill/>
          <a:ln>
            <a:noFill/>
          </a:ln>
        </p:spPr>
      </p:pic>
      <p:pic>
        <p:nvPicPr>
          <p:cNvPr descr="Lijn met pijl: curve in tegenwijzerzin met effen opvulling" id="682" name="Google Shape;682;p35"/>
          <p:cNvPicPr preferRelativeResize="0"/>
          <p:nvPr/>
        </p:nvPicPr>
        <p:blipFill rotWithShape="1">
          <a:blip r:embed="rId5">
            <a:alphaModFix/>
          </a:blip>
          <a:srcRect b="0" l="0" r="0" t="0"/>
          <a:stretch/>
        </p:blipFill>
        <p:spPr>
          <a:xfrm rot="8813835">
            <a:off x="3225696" y="3222955"/>
            <a:ext cx="914400" cy="914400"/>
          </a:xfrm>
          <a:prstGeom prst="rect">
            <a:avLst/>
          </a:prstGeom>
          <a:noFill/>
          <a:ln>
            <a:noFill/>
          </a:ln>
        </p:spPr>
      </p:pic>
      <p:sp>
        <p:nvSpPr>
          <p:cNvPr id="683" name="Google Shape;683;p35"/>
          <p:cNvSpPr txBox="1"/>
          <p:nvPr/>
        </p:nvSpPr>
        <p:spPr>
          <a:xfrm>
            <a:off x="4105044" y="3070505"/>
            <a:ext cx="313885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2000"/>
              <a:buFont typeface="Arial"/>
              <a:buNone/>
            </a:pPr>
            <a:r>
              <a:rPr b="0" i="0" lang="fr-BE" sz="2000" u="none" cap="none" strike="noStrike">
                <a:solidFill>
                  <a:srgbClr val="004EA2"/>
                </a:solidFill>
                <a:latin typeface="Arial"/>
                <a:ea typeface="Arial"/>
                <a:cs typeface="Arial"/>
                <a:sym typeface="Arial"/>
              </a:rPr>
              <a:t>Revenus étrangers :</a:t>
            </a:r>
            <a:endParaRPr/>
          </a:p>
          <a:p>
            <a:pPr indent="-342900" lvl="0" marL="342900" marR="0" rtl="0" algn="l">
              <a:lnSpc>
                <a:spcPct val="100000"/>
              </a:lnSpc>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t</a:t>
            </a:r>
            <a:r>
              <a:rPr b="0" i="0" lang="fr-BE" sz="2000" u="none" cap="none" strike="noStrike">
                <a:solidFill>
                  <a:srgbClr val="6E6E6E"/>
                </a:solidFill>
                <a:latin typeface="Arial"/>
                <a:ea typeface="Arial"/>
                <a:cs typeface="Arial"/>
                <a:sym typeface="Arial"/>
              </a:rPr>
              <a:t>oujours à déclarer</a:t>
            </a:r>
            <a:endParaRPr/>
          </a:p>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sont parfois exonérés </a:t>
            </a:r>
            <a:endParaRPr/>
          </a:p>
        </p:txBody>
      </p:sp>
      <p:grpSp>
        <p:nvGrpSpPr>
          <p:cNvPr id="684" name="Google Shape;684;p35"/>
          <p:cNvGrpSpPr/>
          <p:nvPr/>
        </p:nvGrpSpPr>
        <p:grpSpPr>
          <a:xfrm>
            <a:off x="120853" y="2953867"/>
            <a:ext cx="2073697" cy="3800835"/>
            <a:chOff x="9999337" y="408660"/>
            <a:chExt cx="2073697" cy="3800835"/>
          </a:xfrm>
        </p:grpSpPr>
        <p:sp>
          <p:nvSpPr>
            <p:cNvPr id="685" name="Google Shape;685;p35"/>
            <p:cNvSpPr/>
            <p:nvPr/>
          </p:nvSpPr>
          <p:spPr>
            <a:xfrm>
              <a:off x="10355906" y="3784306"/>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Vrouw die een bord vasthoudt" id="686" name="Google Shape;686;p35"/>
            <p:cNvPicPr preferRelativeResize="0"/>
            <p:nvPr/>
          </p:nvPicPr>
          <p:blipFill rotWithShape="1">
            <a:blip r:embed="rId6">
              <a:alphaModFix/>
            </a:blip>
            <a:srcRect b="0" l="0" r="0" t="0"/>
            <a:stretch/>
          </p:blipFill>
          <p:spPr>
            <a:xfrm>
              <a:off x="9999337" y="408660"/>
              <a:ext cx="2073697" cy="3666537"/>
            </a:xfrm>
            <a:prstGeom prst="rect">
              <a:avLst/>
            </a:prstGeom>
            <a:noFill/>
            <a:ln>
              <a:noFill/>
            </a:ln>
            <a:effectLst>
              <a:outerShdw blurRad="50800" rotWithShape="0" algn="t" dir="5400000" dist="38100">
                <a:srgbClr val="000000">
                  <a:alpha val="40000"/>
                </a:srgbClr>
              </a:outerShdw>
            </a:effectLst>
          </p:spPr>
        </p:pic>
      </p:grpSp>
      <p:sp>
        <p:nvSpPr>
          <p:cNvPr id="687" name="Google Shape;687;p35"/>
          <p:cNvSpPr txBox="1"/>
          <p:nvPr/>
        </p:nvSpPr>
        <p:spPr>
          <a:xfrm>
            <a:off x="3668592" y="4253575"/>
            <a:ext cx="3251614"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2000"/>
              <a:buFont typeface="Arial"/>
              <a:buNone/>
            </a:pPr>
            <a:r>
              <a:rPr b="0" i="0" lang="fr-BE" sz="2000" u="none" cap="none" strike="noStrike">
                <a:solidFill>
                  <a:srgbClr val="004EA2"/>
                </a:solidFill>
                <a:latin typeface="Arial"/>
                <a:ea typeface="Arial"/>
                <a:cs typeface="Arial"/>
                <a:sym typeface="Arial"/>
              </a:rPr>
              <a:t>Compléter la déclaration :</a:t>
            </a:r>
            <a:endParaRPr/>
          </a:p>
          <a:p>
            <a:pPr indent="-179388" lvl="1" marL="179388"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rubrique 0.2 (cadre IV) rubrique C (cadre V)</a:t>
            </a:r>
            <a:endParaRPr/>
          </a:p>
          <a:p>
            <a:pPr indent="-179388" lvl="1" marL="179388"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en prouvant que les conditions sont remplies pour l’exonération d’impôt</a:t>
            </a:r>
            <a:endParaRPr/>
          </a:p>
        </p:txBody>
      </p:sp>
      <p:sp>
        <p:nvSpPr>
          <p:cNvPr id="688" name="Google Shape;688;p35"/>
          <p:cNvSpPr/>
          <p:nvPr/>
        </p:nvSpPr>
        <p:spPr>
          <a:xfrm rot="-576209">
            <a:off x="5702909" y="3694915"/>
            <a:ext cx="1400388" cy="458547"/>
          </a:xfrm>
          <a:prstGeom prst="ellipse">
            <a:avLst/>
          </a:prstGeom>
          <a:noFill/>
          <a:ln cap="flat" cmpd="sng" w="1905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89" name="Google Shape;689;p35"/>
          <p:cNvSpPr/>
          <p:nvPr/>
        </p:nvSpPr>
        <p:spPr>
          <a:xfrm>
            <a:off x="7624212" y="3377930"/>
            <a:ext cx="4170758" cy="1485490"/>
          </a:xfrm>
          <a:prstGeom prst="rect">
            <a:avLst/>
          </a:prstGeom>
          <a:solidFill>
            <a:srgbClr val="02C29F">
              <a:alpha val="10196"/>
            </a:srgbClr>
          </a:solidFill>
          <a:ln>
            <a:noFill/>
          </a:ln>
        </p:spPr>
        <p:txBody>
          <a:bodyPr anchorCtr="0" anchor="t" bIns="45700" lIns="91425" spcFirstLastPara="1" rIns="91425" wrap="square" tIns="72000">
            <a:noAutofit/>
          </a:bodyPr>
          <a:lstStyle/>
          <a:p>
            <a:pPr indent="0" lvl="0" marL="0" marR="0" rtl="0" algn="ctr">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a:p>
            <a:pPr indent="0" lvl="0" marL="0" marR="0" rtl="0" algn="ctr">
              <a:spcBef>
                <a:spcPts val="0"/>
              </a:spcBef>
              <a:spcAft>
                <a:spcPts val="0"/>
              </a:spcAft>
              <a:buNone/>
            </a:pPr>
            <a:r>
              <a:rPr b="0" i="0" lang="fr-BE" sz="2000" u="none" cap="none" strike="noStrike">
                <a:solidFill>
                  <a:srgbClr val="6E6E6E"/>
                </a:solidFill>
                <a:latin typeface="Arial"/>
                <a:ea typeface="Arial"/>
                <a:cs typeface="Arial"/>
                <a:sym typeface="Arial"/>
              </a:rPr>
              <a:t>Même si les revenus sont exonérés, ils sont pris en compte pour le calcul de l’impôt</a:t>
            </a:r>
            <a:r>
              <a:rPr lang="fr-BE" sz="2000">
                <a:solidFill>
                  <a:srgbClr val="6E6E6E"/>
                </a:solidFill>
                <a:latin typeface="Arial"/>
                <a:ea typeface="Arial"/>
                <a:cs typeface="Arial"/>
                <a:sym typeface="Arial"/>
              </a:rPr>
              <a:t> sur vos autres revenus</a:t>
            </a:r>
            <a:endParaRPr b="0" i="0" sz="2000" u="none" cap="none" strike="noStrike">
              <a:solidFill>
                <a:srgbClr val="6E6E6E"/>
              </a:solidFill>
              <a:latin typeface="Arial"/>
              <a:ea typeface="Arial"/>
              <a:cs typeface="Arial"/>
              <a:sym typeface="Arial"/>
            </a:endParaRPr>
          </a:p>
        </p:txBody>
      </p:sp>
      <p:pic>
        <p:nvPicPr>
          <p:cNvPr descr="Avertissement contour" id="690" name="Google Shape;690;p35"/>
          <p:cNvPicPr preferRelativeResize="0"/>
          <p:nvPr/>
        </p:nvPicPr>
        <p:blipFill rotWithShape="1">
          <a:blip r:embed="rId7">
            <a:alphaModFix/>
          </a:blip>
          <a:srcRect b="0" l="0" r="0" t="0"/>
          <a:stretch/>
        </p:blipFill>
        <p:spPr>
          <a:xfrm>
            <a:off x="9534706" y="3429000"/>
            <a:ext cx="349770" cy="349770"/>
          </a:xfrm>
          <a:prstGeom prst="rect">
            <a:avLst/>
          </a:prstGeom>
          <a:noFill/>
          <a:ln>
            <a:noFill/>
          </a:ln>
        </p:spPr>
      </p:pic>
      <p:sp>
        <p:nvSpPr>
          <p:cNvPr id="691" name="Google Shape;691;p35"/>
          <p:cNvSpPr/>
          <p:nvPr/>
        </p:nvSpPr>
        <p:spPr>
          <a:xfrm>
            <a:off x="7624212" y="5029334"/>
            <a:ext cx="4170758" cy="91940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0" lvl="0" marL="449263" marR="0" rtl="0" algn="l">
              <a:spcBef>
                <a:spcPts val="0"/>
              </a:spcBef>
              <a:spcAft>
                <a:spcPts val="0"/>
              </a:spcAft>
              <a:buNone/>
            </a:pPr>
            <a:r>
              <a:rPr lang="fr-BE" sz="1600" u="sng">
                <a:solidFill>
                  <a:srgbClr val="1F89CE"/>
                </a:solidFill>
                <a:latin typeface="Arial"/>
                <a:ea typeface="Arial"/>
                <a:cs typeface="Arial"/>
                <a:sym typeface="Arial"/>
                <a:hlinkClick r:id="rId8">
                  <a:extLst>
                    <a:ext uri="{A12FA001-AC4F-418D-AE19-62706E023703}">
                      <ahyp:hlinkClr val="tx"/>
                    </a:ext>
                  </a:extLst>
                </a:hlinkClick>
              </a:rPr>
              <a:t>Utilisez notre application</a:t>
            </a:r>
            <a:r>
              <a:rPr lang="fr-BE" sz="1600">
                <a:solidFill>
                  <a:srgbClr val="004EA2"/>
                </a:solidFill>
                <a:latin typeface="Arial"/>
                <a:ea typeface="Arial"/>
                <a:cs typeface="Arial"/>
                <a:sym typeface="Arial"/>
              </a:rPr>
              <a:t> pour déterminer le régime fiscal (et le code de la déclaration) en Belgique</a:t>
            </a:r>
            <a:endParaRPr sz="1600">
              <a:solidFill>
                <a:schemeClr val="dk1"/>
              </a:solidFill>
              <a:latin typeface="Arial"/>
              <a:ea typeface="Arial"/>
              <a:cs typeface="Arial"/>
              <a:sym typeface="Arial"/>
            </a:endParaRPr>
          </a:p>
        </p:txBody>
      </p:sp>
      <p:pic>
        <p:nvPicPr>
          <p:cNvPr id="692" name="Google Shape;692;p35"/>
          <p:cNvPicPr preferRelativeResize="0"/>
          <p:nvPr/>
        </p:nvPicPr>
        <p:blipFill rotWithShape="1">
          <a:blip r:embed="rId9">
            <a:alphaModFix/>
          </a:blip>
          <a:srcRect b="0" l="0" r="0" t="0"/>
          <a:stretch/>
        </p:blipFill>
        <p:spPr>
          <a:xfrm>
            <a:off x="7719876" y="5383331"/>
            <a:ext cx="432000" cy="399490"/>
          </a:xfrm>
          <a:prstGeom prst="rect">
            <a:avLst/>
          </a:prstGeom>
          <a:noFill/>
          <a:ln>
            <a:noFill/>
          </a:ln>
        </p:spPr>
      </p:pic>
      <p:pic>
        <p:nvPicPr>
          <p:cNvPr descr="Terug silhouet" id="693" name="Google Shape;693;p35"/>
          <p:cNvPicPr preferRelativeResize="0"/>
          <p:nvPr/>
        </p:nvPicPr>
        <p:blipFill rotWithShape="1">
          <a:blip r:embed="rId10">
            <a:alphaModFix/>
          </a:blip>
          <a:srcRect b="0" l="0" r="0" t="0"/>
          <a:stretch/>
        </p:blipFill>
        <p:spPr>
          <a:xfrm flipH="1" rot="6218806">
            <a:off x="6470101" y="3968954"/>
            <a:ext cx="685398" cy="914400"/>
          </a:xfrm>
          <a:prstGeom prst="rect">
            <a:avLst/>
          </a:prstGeom>
          <a:noFill/>
          <a:ln>
            <a:noFill/>
          </a:ln>
        </p:spPr>
      </p:pic>
      <p:sp>
        <p:nvSpPr>
          <p:cNvPr id="694" name="Google Shape;694;p35"/>
          <p:cNvSpPr txBox="1"/>
          <p:nvPr/>
        </p:nvSpPr>
        <p:spPr>
          <a:xfrm>
            <a:off x="168461" y="3864819"/>
            <a:ext cx="200405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11">
                  <a:extLst>
                    <a:ext uri="{A12FA001-AC4F-418D-AE19-62706E023703}">
                      <ahyp:hlinkClr val="tx"/>
                    </a:ext>
                  </a:extLst>
                </a:hlinkClick>
              </a:rPr>
              <a:t>Revenus professionnels et pensions à l’étranger</a:t>
            </a:r>
            <a:endParaRPr sz="1600" u="sng">
              <a:solidFill>
                <a:schemeClr val="dk1"/>
              </a:solidFill>
              <a:latin typeface="Arial"/>
              <a:ea typeface="Arial"/>
              <a:cs typeface="Arial"/>
              <a:sym typeface="Arial"/>
              <a:hlinkClick r:id="rId12">
                <a:extLst>
                  <a:ext uri="{A12FA001-AC4F-418D-AE19-62706E023703}">
                    <ahyp:hlinkClr val="tx"/>
                  </a:ext>
                </a:extLst>
              </a:hlinkClick>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36"/>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701" name="Google Shape;701;p36"/>
          <p:cNvSpPr/>
          <p:nvPr/>
        </p:nvSpPr>
        <p:spPr>
          <a:xfrm>
            <a:off x="650690" y="1128052"/>
            <a:ext cx="3804578"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Cadre IV - Rémunérations</a:t>
            </a:r>
            <a:endParaRPr/>
          </a:p>
        </p:txBody>
      </p:sp>
      <p:sp>
        <p:nvSpPr>
          <p:cNvPr id="702" name="Google Shape;702;p36"/>
          <p:cNvSpPr/>
          <p:nvPr/>
        </p:nvSpPr>
        <p:spPr>
          <a:xfrm>
            <a:off x="650688" y="1711873"/>
            <a:ext cx="3927798"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03" name="Google Shape;703;p36"/>
          <p:cNvSpPr txBox="1"/>
          <p:nvPr/>
        </p:nvSpPr>
        <p:spPr>
          <a:xfrm>
            <a:off x="1206196" y="1745540"/>
            <a:ext cx="337229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200"/>
              <a:buFont typeface="Arial"/>
              <a:buNone/>
            </a:pPr>
            <a:r>
              <a:rPr b="0" i="0" lang="fr-BE" sz="2200" u="none" cap="none" strike="noStrike">
                <a:solidFill>
                  <a:srgbClr val="00AAA5"/>
                </a:solidFill>
                <a:latin typeface="Arial"/>
                <a:ea typeface="Arial"/>
                <a:cs typeface="Arial"/>
                <a:sym typeface="Arial"/>
              </a:rPr>
              <a:t>Rachat des années d’étude</a:t>
            </a:r>
            <a:endParaRPr/>
          </a:p>
        </p:txBody>
      </p:sp>
      <p:pic>
        <p:nvPicPr>
          <p:cNvPr id="704" name="Google Shape;704;p36"/>
          <p:cNvPicPr preferRelativeResize="0"/>
          <p:nvPr/>
        </p:nvPicPr>
        <p:blipFill rotWithShape="1">
          <a:blip r:embed="rId3">
            <a:alphaModFix/>
          </a:blip>
          <a:srcRect b="0" l="0" r="0" t="0"/>
          <a:stretch/>
        </p:blipFill>
        <p:spPr>
          <a:xfrm>
            <a:off x="830102" y="1238083"/>
            <a:ext cx="327600" cy="252000"/>
          </a:xfrm>
          <a:prstGeom prst="rect">
            <a:avLst/>
          </a:prstGeom>
          <a:noFill/>
          <a:ln>
            <a:noFill/>
          </a:ln>
        </p:spPr>
      </p:pic>
      <p:pic>
        <p:nvPicPr>
          <p:cNvPr descr="Toque d'étudiant contour" id="705" name="Google Shape;705;p36"/>
          <p:cNvPicPr preferRelativeResize="0"/>
          <p:nvPr/>
        </p:nvPicPr>
        <p:blipFill rotWithShape="1">
          <a:blip r:embed="rId4">
            <a:alphaModFix/>
          </a:blip>
          <a:srcRect b="0" l="0" r="0" t="0"/>
          <a:stretch/>
        </p:blipFill>
        <p:spPr>
          <a:xfrm>
            <a:off x="704447" y="1694913"/>
            <a:ext cx="540000" cy="540000"/>
          </a:xfrm>
          <a:prstGeom prst="rect">
            <a:avLst/>
          </a:prstGeom>
          <a:noFill/>
          <a:ln>
            <a:noFill/>
          </a:ln>
        </p:spPr>
      </p:pic>
      <p:sp>
        <p:nvSpPr>
          <p:cNvPr id="706" name="Google Shape;706;p36"/>
          <p:cNvSpPr txBox="1"/>
          <p:nvPr/>
        </p:nvSpPr>
        <p:spPr>
          <a:xfrm>
            <a:off x="650687" y="2479079"/>
            <a:ext cx="628453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Rachat des années d’étude </a:t>
            </a:r>
            <a:r>
              <a:rPr b="1" i="0" lang="fr-BE" sz="2000" u="none" cap="none" strike="noStrike">
                <a:solidFill>
                  <a:schemeClr val="lt1"/>
                </a:solidFill>
                <a:highlight>
                  <a:srgbClr val="004EA2"/>
                </a:highlight>
                <a:latin typeface="Arial"/>
                <a:ea typeface="Arial"/>
                <a:cs typeface="Arial"/>
                <a:sym typeface="Arial"/>
              </a:rPr>
              <a:t>pour une pension plus élevée</a:t>
            </a:r>
            <a:endParaRPr b="0" i="0" sz="2000" u="none" cap="none" strike="noStrike">
              <a:solidFill>
                <a:srgbClr val="004EA2"/>
              </a:solidFill>
              <a:latin typeface="Arial"/>
              <a:ea typeface="Arial"/>
              <a:cs typeface="Arial"/>
              <a:sym typeface="Arial"/>
            </a:endParaRPr>
          </a:p>
        </p:txBody>
      </p:sp>
      <p:sp>
        <p:nvSpPr>
          <p:cNvPr id="707" name="Google Shape;707;p36"/>
          <p:cNvSpPr txBox="1"/>
          <p:nvPr/>
        </p:nvSpPr>
        <p:spPr>
          <a:xfrm>
            <a:off x="704447" y="3176696"/>
            <a:ext cx="6403230" cy="646331"/>
          </a:xfrm>
          <a:prstGeom prst="rect">
            <a:avLst/>
          </a:prstGeom>
          <a:noFill/>
          <a:ln>
            <a:noFill/>
          </a:ln>
        </p:spPr>
        <p:txBody>
          <a:bodyPr anchorCtr="0" anchor="t" bIns="45700" lIns="91425" spcFirstLastPara="1" rIns="91425" wrap="square" tIns="45700">
            <a:spAutoFit/>
          </a:bodyPr>
          <a:lstStyle/>
          <a:p>
            <a:pPr indent="-179388" lvl="1" marL="179388" marR="0" rtl="0" algn="l">
              <a:lnSpc>
                <a:spcPct val="100000"/>
              </a:lnSpc>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Droit à une </a:t>
            </a:r>
            <a:r>
              <a:rPr b="0" i="0" lang="fr-BE" sz="1800" u="none" cap="none" strike="noStrike">
                <a:solidFill>
                  <a:srgbClr val="004EA2"/>
                </a:solidFill>
                <a:latin typeface="Arial"/>
                <a:ea typeface="Arial"/>
                <a:cs typeface="Arial"/>
                <a:sym typeface="Arial"/>
              </a:rPr>
              <a:t>déduction d’impôt</a:t>
            </a:r>
            <a:endParaRPr b="0" i="0" sz="1800" u="none" cap="none" strike="noStrike">
              <a:solidFill>
                <a:srgbClr val="004EA2"/>
              </a:solidFill>
              <a:latin typeface="Arial"/>
              <a:ea typeface="Arial"/>
              <a:cs typeface="Arial"/>
              <a:sym typeface="Arial"/>
            </a:endParaRPr>
          </a:p>
          <a:p>
            <a:pPr indent="-179388" lvl="1" marL="179388"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Les montants versés ne sont </a:t>
            </a:r>
            <a:r>
              <a:rPr b="0" i="0" lang="fr-BE" sz="1800" u="none" cap="none" strike="noStrike">
                <a:solidFill>
                  <a:schemeClr val="accent1"/>
                </a:solidFill>
                <a:latin typeface="Arial"/>
                <a:ea typeface="Arial"/>
                <a:cs typeface="Arial"/>
                <a:sym typeface="Arial"/>
              </a:rPr>
              <a:t>pas automatiquement </a:t>
            </a:r>
            <a:r>
              <a:rPr b="0" i="0" lang="fr-BE" sz="1800" u="none" cap="none" strike="noStrike">
                <a:solidFill>
                  <a:srgbClr val="6E6E6E"/>
                </a:solidFill>
                <a:latin typeface="Arial"/>
                <a:ea typeface="Arial"/>
                <a:cs typeface="Arial"/>
                <a:sym typeface="Arial"/>
              </a:rPr>
              <a:t>repris</a:t>
            </a:r>
            <a:endParaRPr b="0" i="0" sz="1800" u="none" cap="none" strike="noStrike">
              <a:solidFill>
                <a:srgbClr val="6E6E6E"/>
              </a:solidFill>
              <a:latin typeface="Arial"/>
              <a:ea typeface="Arial"/>
              <a:cs typeface="Arial"/>
              <a:sym typeface="Arial"/>
            </a:endParaRPr>
          </a:p>
        </p:txBody>
      </p:sp>
      <p:pic>
        <p:nvPicPr>
          <p:cNvPr descr="Lijn met pijl: Curve in wijzerzin silhouet" id="708" name="Google Shape;708;p36"/>
          <p:cNvPicPr preferRelativeResize="0"/>
          <p:nvPr/>
        </p:nvPicPr>
        <p:blipFill rotWithShape="1">
          <a:blip r:embed="rId5">
            <a:alphaModFix/>
          </a:blip>
          <a:srcRect b="0" l="0" r="0" t="0"/>
          <a:stretch/>
        </p:blipFill>
        <p:spPr>
          <a:xfrm rot="8327838">
            <a:off x="6908625" y="4111311"/>
            <a:ext cx="914400" cy="914400"/>
          </a:xfrm>
          <a:prstGeom prst="rect">
            <a:avLst/>
          </a:prstGeom>
          <a:noFill/>
          <a:ln>
            <a:noFill/>
          </a:ln>
        </p:spPr>
      </p:pic>
      <p:sp>
        <p:nvSpPr>
          <p:cNvPr id="709" name="Google Shape;709;p36"/>
          <p:cNvSpPr txBox="1"/>
          <p:nvPr/>
        </p:nvSpPr>
        <p:spPr>
          <a:xfrm>
            <a:off x="1248980" y="4383846"/>
            <a:ext cx="568624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Le montant payé en </a:t>
            </a:r>
            <a:r>
              <a:rPr b="1" lang="fr-BE" sz="1800">
                <a:solidFill>
                  <a:srgbClr val="FFFFFF"/>
                </a:solidFill>
                <a:highlight>
                  <a:srgbClr val="004EA2"/>
                </a:highlight>
                <a:latin typeface="Arial"/>
                <a:ea typeface="Arial"/>
                <a:cs typeface="Arial"/>
                <a:sym typeface="Arial"/>
              </a:rPr>
              <a:t>2025</a:t>
            </a:r>
            <a:r>
              <a:rPr b="1" i="0" lang="fr-BE" sz="1800" u="none" cap="none" strike="noStrike">
                <a:solidFill>
                  <a:srgbClr val="FFFFFF"/>
                </a:solidFill>
                <a:highlight>
                  <a:srgbClr val="004EA2"/>
                </a:highlight>
                <a:latin typeface="Arial"/>
                <a:ea typeface="Arial"/>
                <a:cs typeface="Arial"/>
                <a:sym typeface="Arial"/>
              </a:rPr>
              <a:t> : à reprendre au code x257</a:t>
            </a:r>
            <a:endParaRPr/>
          </a:p>
        </p:txBody>
      </p:sp>
      <p:pic>
        <p:nvPicPr>
          <p:cNvPr descr="Gloeilamp silhouet" id="710" name="Google Shape;710;p36"/>
          <p:cNvPicPr preferRelativeResize="0"/>
          <p:nvPr/>
        </p:nvPicPr>
        <p:blipFill rotWithShape="1">
          <a:blip r:embed="rId6">
            <a:alphaModFix/>
          </a:blip>
          <a:srcRect b="0" l="0" r="0" t="0"/>
          <a:stretch/>
        </p:blipFill>
        <p:spPr>
          <a:xfrm>
            <a:off x="570800" y="5436497"/>
            <a:ext cx="586902" cy="586902"/>
          </a:xfrm>
          <a:prstGeom prst="rect">
            <a:avLst/>
          </a:prstGeom>
          <a:noFill/>
          <a:ln>
            <a:noFill/>
          </a:ln>
        </p:spPr>
      </p:pic>
      <p:sp>
        <p:nvSpPr>
          <p:cNvPr id="711" name="Google Shape;711;p36"/>
          <p:cNvSpPr txBox="1"/>
          <p:nvPr/>
        </p:nvSpPr>
        <p:spPr>
          <a:xfrm>
            <a:off x="1244446" y="5543624"/>
            <a:ext cx="636920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1800"/>
              <a:buFont typeface="Arial"/>
              <a:buNone/>
            </a:pPr>
            <a:r>
              <a:rPr b="0" i="0" lang="fr-BE" sz="1800" u="none" cap="none" strike="noStrike">
                <a:solidFill>
                  <a:srgbClr val="00AAA5"/>
                </a:solidFill>
                <a:latin typeface="Arial"/>
                <a:ea typeface="Arial"/>
                <a:cs typeface="Arial"/>
                <a:sym typeface="Arial"/>
              </a:rPr>
              <a:t>Ajouter en annexe l’attestation du Service fédéral des Pensions</a:t>
            </a:r>
            <a:endParaRPr/>
          </a:p>
        </p:txBody>
      </p:sp>
      <p:pic>
        <p:nvPicPr>
          <p:cNvPr id="712" name="Google Shape;712;p36"/>
          <p:cNvPicPr preferRelativeResize="0"/>
          <p:nvPr/>
        </p:nvPicPr>
        <p:blipFill rotWithShape="1">
          <a:blip r:embed="rId7">
            <a:alphaModFix/>
          </a:blip>
          <a:srcRect b="0" l="0" r="0" t="0"/>
          <a:stretch/>
        </p:blipFill>
        <p:spPr>
          <a:xfrm>
            <a:off x="833914" y="4984432"/>
            <a:ext cx="9803130" cy="37973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37"/>
          <p:cNvSpPr/>
          <p:nvPr/>
        </p:nvSpPr>
        <p:spPr>
          <a:xfrm>
            <a:off x="3626127" y="3612555"/>
            <a:ext cx="3150241" cy="23540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719" name="Google Shape;719;p3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720" name="Google Shape;720;p37"/>
          <p:cNvSpPr/>
          <p:nvPr/>
        </p:nvSpPr>
        <p:spPr>
          <a:xfrm>
            <a:off x="650689" y="1128052"/>
            <a:ext cx="5445311"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VI &amp; Cadre VIII - Rentes alimentaires</a:t>
            </a:r>
            <a:endParaRPr/>
          </a:p>
        </p:txBody>
      </p:sp>
      <p:pic>
        <p:nvPicPr>
          <p:cNvPr id="721" name="Google Shape;721;p37"/>
          <p:cNvPicPr preferRelativeResize="0"/>
          <p:nvPr/>
        </p:nvPicPr>
        <p:blipFill rotWithShape="1">
          <a:blip r:embed="rId3">
            <a:alphaModFix/>
          </a:blip>
          <a:srcRect b="0" l="0" r="0" t="0"/>
          <a:stretch/>
        </p:blipFill>
        <p:spPr>
          <a:xfrm>
            <a:off x="841590" y="1166912"/>
            <a:ext cx="396000" cy="396000"/>
          </a:xfrm>
          <a:prstGeom prst="rect">
            <a:avLst/>
          </a:prstGeom>
          <a:noFill/>
          <a:ln>
            <a:noFill/>
          </a:ln>
        </p:spPr>
      </p:pic>
      <p:sp>
        <p:nvSpPr>
          <p:cNvPr id="722" name="Google Shape;722;p37"/>
          <p:cNvSpPr/>
          <p:nvPr/>
        </p:nvSpPr>
        <p:spPr>
          <a:xfrm>
            <a:off x="1096613" y="2200464"/>
            <a:ext cx="3977805" cy="1165306"/>
          </a:xfrm>
          <a:prstGeom prst="rect">
            <a:avLst/>
          </a:prstGeom>
          <a:noFill/>
          <a:ln cap="flat" cmpd="sng" w="57150">
            <a:solidFill>
              <a:schemeClr val="accent1">
                <a:alpha val="80000"/>
              </a:schemeClr>
            </a:solidFill>
            <a:prstDash val="solid"/>
            <a:miter lim="8000"/>
            <a:headEnd len="sm" w="sm" type="none"/>
            <a:tailEnd len="sm" w="sm" type="none"/>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chemeClr val="dk1"/>
              </a:buClr>
              <a:buSzPts val="2000"/>
              <a:buFont typeface="Arial"/>
              <a:buNone/>
            </a:pPr>
            <a:r>
              <a:rPr b="1" i="0" lang="fr-BE" sz="2000" u="none" cap="none" strike="noStrike">
                <a:solidFill>
                  <a:schemeClr val="dk1"/>
                </a:solidFill>
                <a:latin typeface="Arial"/>
                <a:ea typeface="Arial"/>
                <a:cs typeface="Arial"/>
                <a:sym typeface="Arial"/>
              </a:rPr>
              <a:t>Rentes alimentaires </a:t>
            </a:r>
            <a:endParaRPr/>
          </a:p>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reçues</a:t>
            </a:r>
            <a:endParaRPr/>
          </a:p>
          <a:p>
            <a:pPr indent="0" lvl="0" marL="0" marR="0" rtl="0" algn="ctr">
              <a:spcBef>
                <a:spcPts val="600"/>
              </a:spcBef>
              <a:spcAft>
                <a:spcPts val="0"/>
              </a:spcAft>
              <a:buNone/>
            </a:pPr>
            <a:r>
              <a:rPr b="1" lang="fr-BE" sz="2000">
                <a:solidFill>
                  <a:schemeClr val="dk1"/>
                </a:solidFill>
                <a:latin typeface="Arial"/>
                <a:ea typeface="Arial"/>
                <a:cs typeface="Arial"/>
                <a:sym typeface="Arial"/>
              </a:rPr>
              <a:t>⇨ </a:t>
            </a:r>
            <a:r>
              <a:rPr b="1" lang="fr-BE" sz="2000">
                <a:solidFill>
                  <a:schemeClr val="lt1"/>
                </a:solidFill>
                <a:highlight>
                  <a:srgbClr val="004EA2"/>
                </a:highlight>
                <a:latin typeface="Arial"/>
                <a:ea typeface="Arial"/>
                <a:cs typeface="Arial"/>
                <a:sym typeface="Arial"/>
              </a:rPr>
              <a:t>70 </a:t>
            </a:r>
            <a:r>
              <a:rPr b="1" i="0" lang="fr-BE" sz="2000" u="none" cap="none" strike="noStrike">
                <a:solidFill>
                  <a:srgbClr val="FFFFFF"/>
                </a:solidFill>
                <a:highlight>
                  <a:srgbClr val="004EA2"/>
                </a:highlight>
                <a:latin typeface="Arial"/>
                <a:ea typeface="Arial"/>
                <a:cs typeface="Arial"/>
                <a:sym typeface="Arial"/>
              </a:rPr>
              <a:t>% imposables</a:t>
            </a:r>
            <a:endParaRPr b="1" i="0" sz="2000" u="none" cap="none" strike="noStrike">
              <a:solidFill>
                <a:schemeClr val="lt1"/>
              </a:solidFill>
              <a:highlight>
                <a:srgbClr val="004EA2"/>
              </a:highlight>
              <a:latin typeface="Arial"/>
              <a:ea typeface="Arial"/>
              <a:cs typeface="Arial"/>
              <a:sym typeface="Arial"/>
            </a:endParaRPr>
          </a:p>
        </p:txBody>
      </p:sp>
      <p:sp>
        <p:nvSpPr>
          <p:cNvPr id="723" name="Google Shape;723;p37"/>
          <p:cNvSpPr/>
          <p:nvPr/>
        </p:nvSpPr>
        <p:spPr>
          <a:xfrm>
            <a:off x="5425421" y="2200464"/>
            <a:ext cx="3977805" cy="1165306"/>
          </a:xfrm>
          <a:prstGeom prst="rect">
            <a:avLst/>
          </a:prstGeom>
          <a:noFill/>
          <a:ln cap="flat" cmpd="sng" w="57150">
            <a:solidFill>
              <a:schemeClr val="accent1">
                <a:alpha val="80000"/>
              </a:schemeClr>
            </a:solidFill>
            <a:prstDash val="solid"/>
            <a:miter lim="8000"/>
            <a:headEnd len="sm" w="sm" type="none"/>
            <a:tailEnd len="sm" w="sm" type="none"/>
          </a:ln>
        </p:spPr>
        <p:txBody>
          <a:bodyPr anchorCtr="0" anchor="ctr" bIns="45700" lIns="91425" spcFirstLastPara="1" rIns="91425" wrap="square" tIns="90000">
            <a:noAutofit/>
          </a:bodyPr>
          <a:lstStyle/>
          <a:p>
            <a:pPr indent="0" lvl="0" marL="0" marR="0" rtl="0" algn="ctr">
              <a:lnSpc>
                <a:spcPct val="100000"/>
              </a:lnSpc>
              <a:spcBef>
                <a:spcPts val="0"/>
              </a:spcBef>
              <a:spcAft>
                <a:spcPts val="0"/>
              </a:spcAft>
              <a:buClr>
                <a:schemeClr val="dk1"/>
              </a:buClr>
              <a:buSzPts val="2000"/>
              <a:buFont typeface="Arial"/>
              <a:buNone/>
            </a:pPr>
            <a:r>
              <a:rPr b="1" i="0" lang="fr-BE" sz="2000" u="none" cap="none" strike="noStrike">
                <a:solidFill>
                  <a:schemeClr val="dk1"/>
                </a:solidFill>
                <a:latin typeface="Arial"/>
                <a:ea typeface="Arial"/>
                <a:cs typeface="Arial"/>
                <a:sym typeface="Arial"/>
              </a:rPr>
              <a:t>Rentes alimentaires </a:t>
            </a:r>
            <a:endParaRPr/>
          </a:p>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payées</a:t>
            </a:r>
            <a:endParaRPr/>
          </a:p>
          <a:p>
            <a:pPr indent="0" lvl="0" marL="0" marR="0" rtl="0" algn="ctr">
              <a:spcBef>
                <a:spcPts val="600"/>
              </a:spcBef>
              <a:spcAft>
                <a:spcPts val="0"/>
              </a:spcAft>
              <a:buNone/>
            </a:pPr>
            <a:r>
              <a:rPr b="1" lang="fr-BE" sz="2000">
                <a:solidFill>
                  <a:schemeClr val="dk1"/>
                </a:solidFill>
                <a:latin typeface="Arial"/>
                <a:ea typeface="Arial"/>
                <a:cs typeface="Arial"/>
                <a:sym typeface="Arial"/>
              </a:rPr>
              <a:t>⇨ </a:t>
            </a:r>
            <a:r>
              <a:rPr b="1" lang="fr-BE" sz="2000">
                <a:solidFill>
                  <a:schemeClr val="lt1"/>
                </a:solidFill>
                <a:highlight>
                  <a:srgbClr val="004EA2"/>
                </a:highlight>
                <a:latin typeface="Arial"/>
                <a:ea typeface="Arial"/>
                <a:cs typeface="Arial"/>
                <a:sym typeface="Arial"/>
              </a:rPr>
              <a:t>70</a:t>
            </a:r>
            <a:r>
              <a:rPr b="1" lang="fr-BE" sz="2000">
                <a:solidFill>
                  <a:srgbClr val="FFFFFF"/>
                </a:solidFill>
                <a:highlight>
                  <a:srgbClr val="004EA2"/>
                </a:highlight>
                <a:latin typeface="Arial"/>
                <a:ea typeface="Arial"/>
                <a:cs typeface="Arial"/>
                <a:sym typeface="Arial"/>
              </a:rPr>
              <a:t> </a:t>
            </a:r>
            <a:r>
              <a:rPr b="1" i="0" lang="fr-BE" sz="2000" u="none" cap="none" strike="noStrike">
                <a:solidFill>
                  <a:srgbClr val="FFFFFF"/>
                </a:solidFill>
                <a:highlight>
                  <a:srgbClr val="004EA2"/>
                </a:highlight>
                <a:latin typeface="Arial"/>
                <a:ea typeface="Arial"/>
                <a:cs typeface="Arial"/>
                <a:sym typeface="Arial"/>
              </a:rPr>
              <a:t>% déductibles</a:t>
            </a:r>
            <a:endParaRPr b="1" i="0" sz="2000" u="none" cap="none" strike="noStrike">
              <a:solidFill>
                <a:srgbClr val="FFFFFF"/>
              </a:solidFill>
              <a:highlight>
                <a:srgbClr val="004EA2"/>
              </a:highlight>
              <a:latin typeface="Arial"/>
              <a:ea typeface="Arial"/>
              <a:cs typeface="Arial"/>
              <a:sym typeface="Arial"/>
            </a:endParaRPr>
          </a:p>
        </p:txBody>
      </p:sp>
      <p:sp>
        <p:nvSpPr>
          <p:cNvPr id="724" name="Google Shape;724;p37"/>
          <p:cNvSpPr txBox="1"/>
          <p:nvPr/>
        </p:nvSpPr>
        <p:spPr>
          <a:xfrm>
            <a:off x="2008454" y="3429000"/>
            <a:ext cx="215412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Revenus divers</a:t>
            </a:r>
            <a:endParaRPr/>
          </a:p>
        </p:txBody>
      </p:sp>
      <p:sp>
        <p:nvSpPr>
          <p:cNvPr id="725" name="Google Shape;725;p37"/>
          <p:cNvSpPr txBox="1"/>
          <p:nvPr/>
        </p:nvSpPr>
        <p:spPr>
          <a:xfrm>
            <a:off x="6239919" y="3436382"/>
            <a:ext cx="23488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Dépenses déductibles</a:t>
            </a:r>
            <a:endParaRPr/>
          </a:p>
        </p:txBody>
      </p:sp>
      <p:sp>
        <p:nvSpPr>
          <p:cNvPr id="726" name="Google Shape;726;p37"/>
          <p:cNvSpPr txBox="1"/>
          <p:nvPr/>
        </p:nvSpPr>
        <p:spPr>
          <a:xfrm>
            <a:off x="3048000" y="4240968"/>
            <a:ext cx="609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6E6E6E"/>
              </a:solidFill>
              <a:latin typeface="Arial"/>
              <a:ea typeface="Arial"/>
              <a:cs typeface="Arial"/>
              <a:sym typeface="Arial"/>
            </a:endParaRPr>
          </a:p>
        </p:txBody>
      </p:sp>
      <p:grpSp>
        <p:nvGrpSpPr>
          <p:cNvPr id="727" name="Google Shape;727;p37"/>
          <p:cNvGrpSpPr/>
          <p:nvPr/>
        </p:nvGrpSpPr>
        <p:grpSpPr>
          <a:xfrm flipH="1">
            <a:off x="9556945" y="1527212"/>
            <a:ext cx="2218243" cy="4837932"/>
            <a:chOff x="3953704" y="2198885"/>
            <a:chExt cx="1910797" cy="4167405"/>
          </a:xfrm>
        </p:grpSpPr>
        <p:sp>
          <p:nvSpPr>
            <p:cNvPr id="728" name="Google Shape;728;p37"/>
            <p:cNvSpPr/>
            <p:nvPr/>
          </p:nvSpPr>
          <p:spPr>
            <a:xfrm>
              <a:off x="4147813" y="5941101"/>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729" name="Google Shape;729;p37"/>
            <p:cNvGrpSpPr/>
            <p:nvPr/>
          </p:nvGrpSpPr>
          <p:grpSpPr>
            <a:xfrm>
              <a:off x="3953704" y="2198885"/>
              <a:ext cx="1910797" cy="4025377"/>
              <a:chOff x="3953704" y="2198885"/>
              <a:chExt cx="1910797" cy="4025377"/>
            </a:xfrm>
          </p:grpSpPr>
          <p:pic>
            <p:nvPicPr>
              <p:cNvPr descr="Jongen die bord vasthoudt" id="730" name="Google Shape;730;p37"/>
              <p:cNvPicPr preferRelativeResize="0"/>
              <p:nvPr/>
            </p:nvPicPr>
            <p:blipFill rotWithShape="1">
              <a:blip r:embed="rId4">
                <a:alphaModFix/>
              </a:blip>
              <a:srcRect b="0" l="0" r="0" t="0"/>
              <a:stretch/>
            </p:blipFill>
            <p:spPr>
              <a:xfrm>
                <a:off x="3953704" y="2647859"/>
                <a:ext cx="1910797" cy="3576403"/>
              </a:xfrm>
              <a:prstGeom prst="rect">
                <a:avLst/>
              </a:prstGeom>
              <a:noFill/>
              <a:ln>
                <a:noFill/>
              </a:ln>
            </p:spPr>
          </p:pic>
          <p:pic>
            <p:nvPicPr>
              <p:cNvPr descr="Jongen met een vlakke bovenkant" id="731" name="Google Shape;731;p37"/>
              <p:cNvPicPr preferRelativeResize="0"/>
              <p:nvPr/>
            </p:nvPicPr>
            <p:blipFill rotWithShape="1">
              <a:blip r:embed="rId5">
                <a:alphaModFix/>
              </a:blip>
              <a:srcRect b="0" l="0" r="0" t="0"/>
              <a:stretch/>
            </p:blipFill>
            <p:spPr>
              <a:xfrm>
                <a:off x="4575727" y="2198885"/>
                <a:ext cx="620422" cy="700191"/>
              </a:xfrm>
              <a:prstGeom prst="rect">
                <a:avLst/>
              </a:prstGeom>
              <a:noFill/>
              <a:ln>
                <a:noFill/>
              </a:ln>
            </p:spPr>
          </p:pic>
          <p:pic>
            <p:nvPicPr>
              <p:cNvPr descr="Blij gezicht" id="732" name="Google Shape;732;p37"/>
              <p:cNvPicPr preferRelativeResize="0"/>
              <p:nvPr/>
            </p:nvPicPr>
            <p:blipFill rotWithShape="1">
              <a:blip r:embed="rId6">
                <a:alphaModFix/>
              </a:blip>
              <a:srcRect b="0" l="0" r="0" t="0"/>
              <a:stretch/>
            </p:blipFill>
            <p:spPr>
              <a:xfrm>
                <a:off x="4855495" y="2533902"/>
                <a:ext cx="265987" cy="274299"/>
              </a:xfrm>
              <a:prstGeom prst="rect">
                <a:avLst/>
              </a:prstGeom>
              <a:noFill/>
              <a:ln>
                <a:noFill/>
              </a:ln>
            </p:spPr>
          </p:pic>
        </p:grpSp>
      </p:grpSp>
      <p:sp>
        <p:nvSpPr>
          <p:cNvPr id="733" name="Google Shape;733;p37"/>
          <p:cNvSpPr txBox="1"/>
          <p:nvPr/>
        </p:nvSpPr>
        <p:spPr>
          <a:xfrm>
            <a:off x="9503542" y="2806178"/>
            <a:ext cx="230648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fr-BE" sz="1400" u="sng" strike="noStrike">
                <a:solidFill>
                  <a:srgbClr val="353535"/>
                </a:solidFill>
                <a:latin typeface="Arial"/>
                <a:ea typeface="Arial"/>
                <a:cs typeface="Arial"/>
                <a:sym typeface="Arial"/>
                <a:hlinkClick r:id="rId7">
                  <a:extLst>
                    <a:ext uri="{A12FA001-AC4F-418D-AE19-62706E023703}">
                      <ahyp:hlinkClr val="tx"/>
                    </a:ext>
                  </a:extLst>
                </a:hlinkClick>
              </a:rPr>
              <a:t>J’ai reçu des rentes alimentaires en </a:t>
            </a:r>
            <a:r>
              <a:rPr lang="fr-BE" sz="1400" u="sng">
                <a:solidFill>
                  <a:srgbClr val="353535"/>
                </a:solidFill>
                <a:latin typeface="Arial"/>
                <a:ea typeface="Arial"/>
                <a:cs typeface="Arial"/>
                <a:sym typeface="Arial"/>
                <a:hlinkClick r:id="rId8">
                  <a:extLst>
                    <a:ext uri="{A12FA001-AC4F-418D-AE19-62706E023703}">
                      <ahyp:hlinkClr val="tx"/>
                    </a:ext>
                  </a:extLst>
                </a:hlinkClick>
              </a:rPr>
              <a:t>2025</a:t>
            </a:r>
            <a:endParaRPr b="0" i="0" sz="1400" u="none" strike="noStrike">
              <a:solidFill>
                <a:srgbClr val="353535"/>
              </a:solidFill>
              <a:latin typeface="Arial"/>
              <a:ea typeface="Arial"/>
              <a:cs typeface="Arial"/>
              <a:sym typeface="Arial"/>
            </a:endParaRPr>
          </a:p>
        </p:txBody>
      </p:sp>
      <p:sp>
        <p:nvSpPr>
          <p:cNvPr id="734" name="Google Shape;734;p37"/>
          <p:cNvSpPr txBox="1"/>
          <p:nvPr/>
        </p:nvSpPr>
        <p:spPr>
          <a:xfrm>
            <a:off x="9539720" y="3359438"/>
            <a:ext cx="230648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fr-BE" sz="1400" u="sng" strike="noStrike">
                <a:solidFill>
                  <a:srgbClr val="353535"/>
                </a:solidFill>
                <a:latin typeface="Arial"/>
                <a:ea typeface="Arial"/>
                <a:cs typeface="Arial"/>
                <a:sym typeface="Arial"/>
                <a:hlinkClick r:id="rId9">
                  <a:extLst>
                    <a:ext uri="{A12FA001-AC4F-418D-AE19-62706E023703}">
                      <ahyp:hlinkClr val="tx"/>
                    </a:ext>
                  </a:extLst>
                </a:hlinkClick>
              </a:rPr>
              <a:t>J’ai </a:t>
            </a:r>
            <a:r>
              <a:rPr lang="fr-BE" sz="1400" u="sng">
                <a:solidFill>
                  <a:srgbClr val="353535"/>
                </a:solidFill>
                <a:latin typeface="Arial"/>
                <a:ea typeface="Arial"/>
                <a:cs typeface="Arial"/>
                <a:sym typeface="Arial"/>
                <a:hlinkClick r:id="rId10">
                  <a:extLst>
                    <a:ext uri="{A12FA001-AC4F-418D-AE19-62706E023703}">
                      <ahyp:hlinkClr val="tx"/>
                    </a:ext>
                  </a:extLst>
                </a:hlinkClick>
              </a:rPr>
              <a:t>payé</a:t>
            </a:r>
            <a:r>
              <a:rPr b="0" i="0" lang="fr-BE" sz="1400" u="sng" strike="noStrike">
                <a:solidFill>
                  <a:srgbClr val="353535"/>
                </a:solidFill>
                <a:latin typeface="Arial"/>
                <a:ea typeface="Arial"/>
                <a:cs typeface="Arial"/>
                <a:sym typeface="Arial"/>
                <a:hlinkClick r:id="rId11">
                  <a:extLst>
                    <a:ext uri="{A12FA001-AC4F-418D-AE19-62706E023703}">
                      <ahyp:hlinkClr val="tx"/>
                    </a:ext>
                  </a:extLst>
                </a:hlinkClick>
              </a:rPr>
              <a:t> des rentes alimentaires en </a:t>
            </a:r>
            <a:r>
              <a:rPr lang="fr-BE" sz="1400" u="sng">
                <a:solidFill>
                  <a:srgbClr val="353535"/>
                </a:solidFill>
                <a:latin typeface="Arial"/>
                <a:ea typeface="Arial"/>
                <a:cs typeface="Arial"/>
                <a:sym typeface="Arial"/>
                <a:hlinkClick r:id="rId12">
                  <a:extLst>
                    <a:ext uri="{A12FA001-AC4F-418D-AE19-62706E023703}">
                      <ahyp:hlinkClr val="tx"/>
                    </a:ext>
                  </a:extLst>
                </a:hlinkClick>
              </a:rPr>
              <a:t>2025</a:t>
            </a:r>
            <a:endParaRPr b="0" i="0" sz="1400" u="none" strike="noStrike">
              <a:solidFill>
                <a:srgbClr val="353535"/>
              </a:solidFill>
              <a:latin typeface="Arial"/>
              <a:ea typeface="Arial"/>
              <a:cs typeface="Arial"/>
              <a:sym typeface="Arial"/>
            </a:endParaRPr>
          </a:p>
        </p:txBody>
      </p:sp>
      <p:sp>
        <p:nvSpPr>
          <p:cNvPr id="735" name="Google Shape;735;p37"/>
          <p:cNvSpPr txBox="1"/>
          <p:nvPr/>
        </p:nvSpPr>
        <p:spPr>
          <a:xfrm>
            <a:off x="4179800" y="3685481"/>
            <a:ext cx="232277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À mentionner :</a:t>
            </a:r>
            <a:endParaRPr/>
          </a:p>
          <a:p>
            <a:pPr indent="-342900" lvl="0" marL="342900" marR="0" rtl="0" algn="l">
              <a:lnSpc>
                <a:spcPct val="100000"/>
              </a:lnSpc>
              <a:spcBef>
                <a:spcPts val="0"/>
              </a:spcBef>
              <a:spcAft>
                <a:spcPts val="0"/>
              </a:spcAft>
              <a:buClr>
                <a:srgbClr val="6E6E6E"/>
              </a:buClr>
              <a:buSzPts val="1800"/>
              <a:buFont typeface="Noto Sans Symbols"/>
              <a:buChar char="✔"/>
            </a:pPr>
            <a:r>
              <a:rPr lang="fr-BE" sz="1800">
                <a:solidFill>
                  <a:srgbClr val="6E6E6E"/>
                </a:solidFill>
                <a:latin typeface="Arial"/>
                <a:ea typeface="Arial"/>
                <a:cs typeface="Arial"/>
                <a:sym typeface="Arial"/>
              </a:rPr>
              <a:t>M</a:t>
            </a:r>
            <a:r>
              <a:rPr b="0" i="0" lang="fr-BE" sz="1800" u="none" cap="none" strike="noStrike">
                <a:solidFill>
                  <a:srgbClr val="6E6E6E"/>
                </a:solidFill>
                <a:latin typeface="Arial"/>
                <a:ea typeface="Arial"/>
                <a:cs typeface="Arial"/>
                <a:sym typeface="Arial"/>
              </a:rPr>
              <a:t>ontant total (perçu ou payé)</a:t>
            </a:r>
            <a:endParaRPr b="0" i="0" sz="1800" u="none" cap="none" strike="noStrike">
              <a:solidFill>
                <a:srgbClr val="6E6E6E"/>
              </a:solidFill>
              <a:latin typeface="Arial"/>
              <a:ea typeface="Arial"/>
              <a:cs typeface="Arial"/>
              <a:sym typeface="Arial"/>
            </a:endParaRPr>
          </a:p>
          <a:p>
            <a:pPr indent="-342900" lvl="0" marL="342900" marR="0" rtl="0" algn="l">
              <a:spcBef>
                <a:spcPts val="0"/>
              </a:spcBef>
              <a:spcAft>
                <a:spcPts val="0"/>
              </a:spcAft>
              <a:buClr>
                <a:srgbClr val="6E6E6E"/>
              </a:buClr>
              <a:buSzPts val="1800"/>
              <a:buFont typeface="Noto Sans Symbols"/>
              <a:buChar char="✔"/>
            </a:pPr>
            <a:r>
              <a:rPr b="0" i="0" lang="fr-BE" sz="1800" u="none" cap="none" strike="noStrike">
                <a:solidFill>
                  <a:srgbClr val="6E6E6E"/>
                </a:solidFill>
                <a:latin typeface="Arial"/>
                <a:ea typeface="Arial"/>
                <a:cs typeface="Arial"/>
                <a:sym typeface="Arial"/>
              </a:rPr>
              <a:t>Nom, prénom et adresse de la personne qui a payé </a:t>
            </a:r>
            <a:r>
              <a:rPr lang="fr-BE" sz="1800">
                <a:solidFill>
                  <a:srgbClr val="6E6E6E"/>
                </a:solidFill>
                <a:latin typeface="Arial"/>
                <a:ea typeface="Arial"/>
                <a:cs typeface="Arial"/>
                <a:sym typeface="Arial"/>
              </a:rPr>
              <a:t>ou reçoit les</a:t>
            </a:r>
            <a:r>
              <a:rPr b="0" i="0" lang="fr-BE" sz="1800" u="none" cap="none" strike="noStrike">
                <a:solidFill>
                  <a:srgbClr val="6E6E6E"/>
                </a:solidFill>
                <a:latin typeface="Arial"/>
                <a:ea typeface="Arial"/>
                <a:cs typeface="Arial"/>
                <a:sym typeface="Arial"/>
              </a:rPr>
              <a:t> rentes</a:t>
            </a:r>
            <a:endParaRPr b="0" i="0" sz="1800" u="none" cap="none" strike="noStrike">
              <a:solidFill>
                <a:srgbClr val="6E6E6E"/>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grpSp>
        <p:nvGrpSpPr>
          <p:cNvPr id="142" name="Google Shape;142;p2"/>
          <p:cNvGrpSpPr/>
          <p:nvPr/>
        </p:nvGrpSpPr>
        <p:grpSpPr>
          <a:xfrm>
            <a:off x="1455027" y="2051206"/>
            <a:ext cx="9256535" cy="3505233"/>
            <a:chOff x="1455027" y="2051206"/>
            <a:chExt cx="9256535" cy="3505233"/>
          </a:xfrm>
        </p:grpSpPr>
        <p:pic>
          <p:nvPicPr>
            <p:cNvPr id="143" name="Google Shape;143;p2">
              <a:hlinkClick action="ppaction://hlinksldjump" r:id="rId3"/>
            </p:cNvPr>
            <p:cNvPicPr preferRelativeResize="0"/>
            <p:nvPr/>
          </p:nvPicPr>
          <p:blipFill rotWithShape="1">
            <a:blip r:embed="rId4">
              <a:alphaModFix/>
            </a:blip>
            <a:srcRect b="0" l="0" r="0" t="0"/>
            <a:stretch/>
          </p:blipFill>
          <p:spPr>
            <a:xfrm>
              <a:off x="1461688" y="2052449"/>
              <a:ext cx="3014186" cy="169547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144" name="Google Shape;144;p2">
              <a:hlinkClick action="ppaction://hlinksldjump" r:id="rId5"/>
            </p:cNvPr>
            <p:cNvPicPr preferRelativeResize="0"/>
            <p:nvPr/>
          </p:nvPicPr>
          <p:blipFill rotWithShape="1">
            <a:blip r:embed="rId6">
              <a:alphaModFix/>
            </a:blip>
            <a:srcRect b="0" l="0" r="0" t="0"/>
            <a:stretch/>
          </p:blipFill>
          <p:spPr>
            <a:xfrm>
              <a:off x="4588906" y="2052449"/>
              <a:ext cx="3014186" cy="169547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145" name="Google Shape;145;p2">
              <a:hlinkClick action="ppaction://hlinksldjump" r:id="rId7"/>
            </p:cNvPr>
            <p:cNvPicPr preferRelativeResize="0"/>
            <p:nvPr/>
          </p:nvPicPr>
          <p:blipFill rotWithShape="1">
            <a:blip r:embed="rId8">
              <a:alphaModFix/>
            </a:blip>
            <a:srcRect b="0" l="0" r="0" t="0"/>
            <a:stretch/>
          </p:blipFill>
          <p:spPr>
            <a:xfrm>
              <a:off x="1455027" y="3855845"/>
              <a:ext cx="3014186" cy="169547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146" name="Google Shape;146;p2">
              <a:hlinkClick action="ppaction://hlinksldjump" r:id="rId9"/>
            </p:cNvPr>
            <p:cNvPicPr preferRelativeResize="0"/>
            <p:nvPr/>
          </p:nvPicPr>
          <p:blipFill rotWithShape="1">
            <a:blip r:embed="rId10">
              <a:alphaModFix/>
            </a:blip>
            <a:srcRect b="0" l="0" r="0" t="0"/>
            <a:stretch/>
          </p:blipFill>
          <p:spPr>
            <a:xfrm>
              <a:off x="7697376" y="2051206"/>
              <a:ext cx="3014186" cy="169547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147" name="Google Shape;147;p2">
              <a:hlinkClick action="ppaction://hlinksldjump" r:id="rId11"/>
            </p:cNvPr>
            <p:cNvPicPr preferRelativeResize="0"/>
            <p:nvPr/>
          </p:nvPicPr>
          <p:blipFill rotWithShape="1">
            <a:blip r:embed="rId12">
              <a:alphaModFix/>
            </a:blip>
            <a:srcRect b="0" l="0" r="0" t="0"/>
            <a:stretch/>
          </p:blipFill>
          <p:spPr>
            <a:xfrm>
              <a:off x="4588906" y="3860960"/>
              <a:ext cx="3014186" cy="1695479"/>
            </a:xfrm>
            <a:prstGeom prst="roundRect">
              <a:avLst>
                <a:gd fmla="val 16667" name="adj"/>
              </a:avLst>
            </a:prstGeom>
            <a:noFill/>
            <a:ln>
              <a:noFill/>
            </a:ln>
            <a:effectLst>
              <a:outerShdw blurRad="76200" rotWithShape="0" algn="tl" dir="7800000" dist="38100">
                <a:srgbClr val="000000">
                  <a:alpha val="40000"/>
                </a:srgbClr>
              </a:outerShdw>
            </a:effectLst>
          </p:spPr>
        </p:pic>
      </p:grpSp>
      <p:sp>
        <p:nvSpPr>
          <p:cNvPr id="148" name="Google Shape;148;p2"/>
          <p:cNvSpPr/>
          <p:nvPr/>
        </p:nvSpPr>
        <p:spPr>
          <a:xfrm>
            <a:off x="897693" y="546735"/>
            <a:ext cx="10396612" cy="662940"/>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800"/>
              <a:buFont typeface="Arial"/>
              <a:buNone/>
            </a:pPr>
            <a:r>
              <a:rPr b="1" i="0" lang="fr-BE" sz="3800" u="none" cap="none" strike="noStrike">
                <a:solidFill>
                  <a:srgbClr val="FFFFFF"/>
                </a:solidFill>
                <a:latin typeface="Arial"/>
                <a:ea typeface="Arial"/>
                <a:cs typeface="Arial"/>
                <a:sym typeface="Arial"/>
              </a:rPr>
              <a:t>AGENDA</a:t>
            </a:r>
            <a:endParaRPr/>
          </a:p>
        </p:txBody>
      </p:sp>
      <p:grpSp>
        <p:nvGrpSpPr>
          <p:cNvPr id="149" name="Google Shape;149;p2"/>
          <p:cNvGrpSpPr/>
          <p:nvPr/>
        </p:nvGrpSpPr>
        <p:grpSpPr>
          <a:xfrm>
            <a:off x="9393844" y="6341784"/>
            <a:ext cx="2583943" cy="362249"/>
            <a:chOff x="9393844" y="6341784"/>
            <a:chExt cx="2583943" cy="362249"/>
          </a:xfrm>
        </p:grpSpPr>
        <p:sp>
          <p:nvSpPr>
            <p:cNvPr id="150" name="Google Shape;150;p2"/>
            <p:cNvSpPr/>
            <p:nvPr/>
          </p:nvSpPr>
          <p:spPr>
            <a:xfrm flipH="1" rot="10800000">
              <a:off x="11558793" y="6386830"/>
              <a:ext cx="418994" cy="309587"/>
            </a:xfrm>
            <a:custGeom>
              <a:rect b="b" l="l" r="r" t="t"/>
              <a:pathLst>
                <a:path extrusionOk="0" h="309587" w="418994">
                  <a:moveTo>
                    <a:pt x="419496" y="92736"/>
                  </a:moveTo>
                  <a:lnTo>
                    <a:pt x="419496" y="107839"/>
                  </a:lnTo>
                  <a:cubicBezTo>
                    <a:pt x="419496" y="171201"/>
                    <a:pt x="383280" y="213038"/>
                    <a:pt x="328101" y="213038"/>
                  </a:cubicBezTo>
                  <a:cubicBezTo>
                    <a:pt x="288039" y="213038"/>
                    <a:pt x="259207" y="190151"/>
                    <a:pt x="245118" y="156915"/>
                  </a:cubicBezTo>
                  <a:cubicBezTo>
                    <a:pt x="229653" y="194442"/>
                    <a:pt x="193621" y="213038"/>
                    <a:pt x="155637" y="213038"/>
                  </a:cubicBezTo>
                  <a:cubicBezTo>
                    <a:pt x="140546" y="213038"/>
                    <a:pt x="128041" y="210439"/>
                    <a:pt x="115968" y="206998"/>
                  </a:cubicBezTo>
                  <a:lnTo>
                    <a:pt x="115968" y="309617"/>
                  </a:lnTo>
                  <a:lnTo>
                    <a:pt x="64243" y="309617"/>
                  </a:lnTo>
                  <a:lnTo>
                    <a:pt x="64243" y="14696"/>
                  </a:lnTo>
                  <a:cubicBezTo>
                    <a:pt x="81039" y="5233"/>
                    <a:pt x="103894" y="30"/>
                    <a:pt x="131496" y="30"/>
                  </a:cubicBezTo>
                  <a:cubicBezTo>
                    <a:pt x="180077" y="30"/>
                    <a:pt x="223023" y="22999"/>
                    <a:pt x="242297" y="63676"/>
                  </a:cubicBezTo>
                  <a:cubicBezTo>
                    <a:pt x="254789" y="27537"/>
                    <a:pt x="284863" y="30"/>
                    <a:pt x="336727" y="30"/>
                  </a:cubicBezTo>
                  <a:cubicBezTo>
                    <a:pt x="360869" y="30"/>
                    <a:pt x="388021" y="6507"/>
                    <a:pt x="410901" y="22460"/>
                  </a:cubicBezTo>
                  <a:lnTo>
                    <a:pt x="398396" y="55671"/>
                  </a:lnTo>
                  <a:cubicBezTo>
                    <a:pt x="380707" y="46170"/>
                    <a:pt x="364760" y="41436"/>
                    <a:pt x="345360" y="41436"/>
                  </a:cubicBezTo>
                  <a:cubicBezTo>
                    <a:pt x="313872" y="41436"/>
                    <a:pt x="288863" y="62554"/>
                    <a:pt x="288007" y="92736"/>
                  </a:cubicBezTo>
                  <a:lnTo>
                    <a:pt x="419496" y="92736"/>
                  </a:lnTo>
                  <a:close/>
                  <a:moveTo>
                    <a:pt x="201341" y="109563"/>
                  </a:moveTo>
                  <a:cubicBezTo>
                    <a:pt x="201341" y="71611"/>
                    <a:pt x="175906" y="42285"/>
                    <a:pt x="141408" y="42285"/>
                  </a:cubicBezTo>
                  <a:cubicBezTo>
                    <a:pt x="131052" y="42285"/>
                    <a:pt x="123732" y="43578"/>
                    <a:pt x="115987" y="46170"/>
                  </a:cubicBezTo>
                  <a:lnTo>
                    <a:pt x="115987" y="163006"/>
                  </a:lnTo>
                  <a:cubicBezTo>
                    <a:pt x="123301" y="166023"/>
                    <a:pt x="131920" y="169508"/>
                    <a:pt x="144863" y="169508"/>
                  </a:cubicBezTo>
                  <a:cubicBezTo>
                    <a:pt x="180216" y="169508"/>
                    <a:pt x="201341" y="141444"/>
                    <a:pt x="201341" y="109563"/>
                  </a:cubicBezTo>
                  <a:moveTo>
                    <a:pt x="366034" y="129389"/>
                  </a:moveTo>
                  <a:lnTo>
                    <a:pt x="286708" y="129389"/>
                  </a:lnTo>
                  <a:cubicBezTo>
                    <a:pt x="286708" y="151825"/>
                    <a:pt x="301805" y="174230"/>
                    <a:pt x="326815" y="174230"/>
                  </a:cubicBezTo>
                  <a:cubicBezTo>
                    <a:pt x="353105" y="174230"/>
                    <a:pt x="365198" y="151375"/>
                    <a:pt x="366034" y="129389"/>
                  </a:cubicBezTo>
                  <a:moveTo>
                    <a:pt x="54977" y="31010"/>
                  </a:moveTo>
                  <a:cubicBezTo>
                    <a:pt x="54977" y="47077"/>
                    <a:pt x="42852" y="59227"/>
                    <a:pt x="27945" y="59227"/>
                  </a:cubicBezTo>
                  <a:cubicBezTo>
                    <a:pt x="12670" y="59227"/>
                    <a:pt x="501" y="47077"/>
                    <a:pt x="501" y="31010"/>
                  </a:cubicBezTo>
                  <a:cubicBezTo>
                    <a:pt x="501" y="15342"/>
                    <a:pt x="12670" y="3173"/>
                    <a:pt x="27945" y="3173"/>
                  </a:cubicBezTo>
                  <a:cubicBezTo>
                    <a:pt x="42852" y="3173"/>
                    <a:pt x="54977" y="15342"/>
                    <a:pt x="54977" y="3101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2"/>
            <p:cNvSpPr/>
            <p:nvPr/>
          </p:nvSpPr>
          <p:spPr>
            <a:xfrm>
              <a:off x="9393844" y="6535898"/>
              <a:ext cx="2040596" cy="168135"/>
            </a:xfrm>
            <a:custGeom>
              <a:rect b="b" l="l" r="r" t="t"/>
              <a:pathLst>
                <a:path extrusionOk="0" h="168135" w="2040596">
                  <a:moveTo>
                    <a:pt x="0" y="168135"/>
                  </a:moveTo>
                  <a:lnTo>
                    <a:pt x="2040596" y="168135"/>
                  </a:lnTo>
                  <a:lnTo>
                    <a:pt x="2040596" y="0"/>
                  </a:lnTo>
                  <a:lnTo>
                    <a:pt x="0" y="0"/>
                  </a:lnTo>
                  <a:lnTo>
                    <a:pt x="0" y="168135"/>
                  </a:lnTo>
                  <a:close/>
                </a:path>
              </a:pathLst>
            </a:custGeom>
            <a:solidFill>
              <a:srgbClr val="0062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2"/>
            <p:cNvSpPr/>
            <p:nvPr/>
          </p:nvSpPr>
          <p:spPr>
            <a:xfrm flipH="1" rot="10800000">
              <a:off x="9463460" y="6556918"/>
              <a:ext cx="1913811" cy="113260"/>
            </a:xfrm>
            <a:custGeom>
              <a:rect b="b" l="l" r="r" t="t"/>
              <a:pathLst>
                <a:path extrusionOk="0" h="113260" w="1913811">
                  <a:moveTo>
                    <a:pt x="52051" y="83466"/>
                  </a:moveTo>
                  <a:cubicBezTo>
                    <a:pt x="52051" y="83466"/>
                    <a:pt x="36770" y="85868"/>
                    <a:pt x="26895" y="85868"/>
                  </a:cubicBezTo>
                  <a:cubicBezTo>
                    <a:pt x="10638" y="85868"/>
                    <a:pt x="60" y="79619"/>
                    <a:pt x="60" y="63489"/>
                  </a:cubicBezTo>
                  <a:cubicBezTo>
                    <a:pt x="60" y="47599"/>
                    <a:pt x="8711" y="43505"/>
                    <a:pt x="25932" y="39772"/>
                  </a:cubicBezTo>
                  <a:cubicBezTo>
                    <a:pt x="39539" y="37123"/>
                    <a:pt x="44477" y="34473"/>
                    <a:pt x="44477" y="25080"/>
                  </a:cubicBezTo>
                  <a:cubicBezTo>
                    <a:pt x="44477" y="13526"/>
                    <a:pt x="38455" y="8348"/>
                    <a:pt x="26654" y="8348"/>
                  </a:cubicBezTo>
                  <a:cubicBezTo>
                    <a:pt x="18104" y="8348"/>
                    <a:pt x="1746" y="10516"/>
                    <a:pt x="1746" y="10516"/>
                  </a:cubicBezTo>
                  <a:lnTo>
                    <a:pt x="782" y="2821"/>
                  </a:lnTo>
                  <a:cubicBezTo>
                    <a:pt x="782" y="2821"/>
                    <a:pt x="17261" y="178"/>
                    <a:pt x="27136" y="178"/>
                  </a:cubicBezTo>
                  <a:cubicBezTo>
                    <a:pt x="43634" y="178"/>
                    <a:pt x="53730" y="7385"/>
                    <a:pt x="53730" y="25803"/>
                  </a:cubicBezTo>
                  <a:cubicBezTo>
                    <a:pt x="53730" y="40374"/>
                    <a:pt x="46403" y="44468"/>
                    <a:pt x="29785" y="48201"/>
                  </a:cubicBezTo>
                  <a:cubicBezTo>
                    <a:pt x="15214" y="51453"/>
                    <a:pt x="9434" y="53259"/>
                    <a:pt x="9434" y="64091"/>
                  </a:cubicBezTo>
                  <a:cubicBezTo>
                    <a:pt x="9434" y="73484"/>
                    <a:pt x="15696" y="77699"/>
                    <a:pt x="27497" y="77699"/>
                  </a:cubicBezTo>
                  <a:cubicBezTo>
                    <a:pt x="34482" y="77699"/>
                    <a:pt x="51208" y="75651"/>
                    <a:pt x="51208" y="75651"/>
                  </a:cubicBezTo>
                  <a:lnTo>
                    <a:pt x="52051" y="83466"/>
                  </a:lnTo>
                  <a:close/>
                  <a:moveTo>
                    <a:pt x="70963" y="1262"/>
                  </a:moveTo>
                  <a:lnTo>
                    <a:pt x="121623" y="1262"/>
                  </a:lnTo>
                  <a:lnTo>
                    <a:pt x="121623" y="9432"/>
                  </a:lnTo>
                  <a:lnTo>
                    <a:pt x="80217" y="9432"/>
                  </a:lnTo>
                  <a:lnTo>
                    <a:pt x="80217" y="39537"/>
                  </a:lnTo>
                  <a:lnTo>
                    <a:pt x="114404" y="39537"/>
                  </a:lnTo>
                  <a:lnTo>
                    <a:pt x="114404" y="47587"/>
                  </a:lnTo>
                  <a:lnTo>
                    <a:pt x="80217" y="47587"/>
                  </a:lnTo>
                  <a:lnTo>
                    <a:pt x="80217" y="76374"/>
                  </a:lnTo>
                  <a:lnTo>
                    <a:pt x="121623" y="76374"/>
                  </a:lnTo>
                  <a:lnTo>
                    <a:pt x="121623" y="84544"/>
                  </a:lnTo>
                  <a:lnTo>
                    <a:pt x="70963" y="84544"/>
                  </a:lnTo>
                  <a:lnTo>
                    <a:pt x="70963" y="1262"/>
                  </a:lnTo>
                  <a:close/>
                  <a:moveTo>
                    <a:pt x="171586" y="33161"/>
                  </a:moveTo>
                  <a:lnTo>
                    <a:pt x="186639" y="1262"/>
                  </a:lnTo>
                  <a:lnTo>
                    <a:pt x="196855" y="1262"/>
                  </a:lnTo>
                  <a:lnTo>
                    <a:pt x="180858" y="35082"/>
                  </a:lnTo>
                  <a:cubicBezTo>
                    <a:pt x="191329" y="38447"/>
                    <a:pt x="196139" y="46991"/>
                    <a:pt x="196139" y="59274"/>
                  </a:cubicBezTo>
                  <a:cubicBezTo>
                    <a:pt x="196139" y="76856"/>
                    <a:pt x="187000" y="84544"/>
                    <a:pt x="169539" y="84544"/>
                  </a:cubicBezTo>
                  <a:lnTo>
                    <a:pt x="138729" y="84544"/>
                  </a:lnTo>
                  <a:lnTo>
                    <a:pt x="138729" y="1262"/>
                  </a:lnTo>
                  <a:lnTo>
                    <a:pt x="147983" y="1262"/>
                  </a:lnTo>
                  <a:lnTo>
                    <a:pt x="147983" y="33161"/>
                  </a:lnTo>
                  <a:lnTo>
                    <a:pt x="171586" y="33161"/>
                  </a:lnTo>
                  <a:close/>
                  <a:moveTo>
                    <a:pt x="186639" y="59274"/>
                  </a:moveTo>
                  <a:cubicBezTo>
                    <a:pt x="186639" y="48797"/>
                    <a:pt x="182183" y="41331"/>
                    <a:pt x="169659" y="41331"/>
                  </a:cubicBezTo>
                  <a:lnTo>
                    <a:pt x="147983" y="41331"/>
                  </a:lnTo>
                  <a:lnTo>
                    <a:pt x="147983" y="76374"/>
                  </a:lnTo>
                  <a:lnTo>
                    <a:pt x="169539" y="76374"/>
                  </a:lnTo>
                  <a:cubicBezTo>
                    <a:pt x="181220" y="76374"/>
                    <a:pt x="186639" y="70714"/>
                    <a:pt x="186639" y="59274"/>
                  </a:cubicBezTo>
                  <a:moveTo>
                    <a:pt x="260179" y="84544"/>
                  </a:moveTo>
                  <a:lnTo>
                    <a:pt x="241044" y="9432"/>
                  </a:lnTo>
                  <a:lnTo>
                    <a:pt x="234307" y="9432"/>
                  </a:lnTo>
                  <a:lnTo>
                    <a:pt x="215166" y="84544"/>
                  </a:lnTo>
                  <a:lnTo>
                    <a:pt x="205539" y="84544"/>
                  </a:lnTo>
                  <a:lnTo>
                    <a:pt x="227322" y="1262"/>
                  </a:lnTo>
                  <a:lnTo>
                    <a:pt x="248022" y="1262"/>
                  </a:lnTo>
                  <a:lnTo>
                    <a:pt x="269806" y="84544"/>
                  </a:lnTo>
                  <a:lnTo>
                    <a:pt x="260179" y="84544"/>
                  </a:lnTo>
                  <a:close/>
                  <a:moveTo>
                    <a:pt x="284143" y="1262"/>
                  </a:moveTo>
                  <a:lnTo>
                    <a:pt x="293396" y="1262"/>
                  </a:lnTo>
                  <a:lnTo>
                    <a:pt x="293396" y="84563"/>
                  </a:lnTo>
                  <a:lnTo>
                    <a:pt x="284143" y="84563"/>
                  </a:lnTo>
                  <a:lnTo>
                    <a:pt x="284143" y="1262"/>
                  </a:lnTo>
                  <a:close/>
                  <a:moveTo>
                    <a:pt x="364902" y="10516"/>
                  </a:moveTo>
                  <a:cubicBezTo>
                    <a:pt x="359122" y="9432"/>
                    <a:pt x="350217" y="8348"/>
                    <a:pt x="343473" y="8348"/>
                  </a:cubicBezTo>
                  <a:cubicBezTo>
                    <a:pt x="324453" y="8348"/>
                    <a:pt x="321442" y="19421"/>
                    <a:pt x="321442" y="42662"/>
                  </a:cubicBezTo>
                  <a:cubicBezTo>
                    <a:pt x="321442" y="66379"/>
                    <a:pt x="324693" y="77458"/>
                    <a:pt x="343232" y="77458"/>
                  </a:cubicBezTo>
                  <a:cubicBezTo>
                    <a:pt x="349735" y="77458"/>
                    <a:pt x="359483" y="76254"/>
                    <a:pt x="364902" y="75290"/>
                  </a:cubicBezTo>
                  <a:lnTo>
                    <a:pt x="365263" y="83105"/>
                  </a:lnTo>
                  <a:cubicBezTo>
                    <a:pt x="359965" y="84189"/>
                    <a:pt x="350819" y="85748"/>
                    <a:pt x="342269" y="85748"/>
                  </a:cubicBezTo>
                  <a:cubicBezTo>
                    <a:pt x="317240" y="85748"/>
                    <a:pt x="311827" y="70835"/>
                    <a:pt x="311827" y="42662"/>
                  </a:cubicBezTo>
                  <a:cubicBezTo>
                    <a:pt x="311827" y="15212"/>
                    <a:pt x="317360" y="58"/>
                    <a:pt x="342269" y="58"/>
                  </a:cubicBezTo>
                  <a:cubicBezTo>
                    <a:pt x="350217" y="58"/>
                    <a:pt x="359362" y="1376"/>
                    <a:pt x="365263" y="2580"/>
                  </a:cubicBezTo>
                  <a:lnTo>
                    <a:pt x="364902" y="10516"/>
                  </a:lnTo>
                  <a:close/>
                  <a:moveTo>
                    <a:pt x="381647" y="1262"/>
                  </a:moveTo>
                  <a:lnTo>
                    <a:pt x="432307" y="1262"/>
                  </a:lnTo>
                  <a:lnTo>
                    <a:pt x="432307" y="9432"/>
                  </a:lnTo>
                  <a:lnTo>
                    <a:pt x="390900" y="9432"/>
                  </a:lnTo>
                  <a:lnTo>
                    <a:pt x="390900" y="39537"/>
                  </a:lnTo>
                  <a:lnTo>
                    <a:pt x="425088" y="39537"/>
                  </a:lnTo>
                  <a:lnTo>
                    <a:pt x="425088" y="47587"/>
                  </a:lnTo>
                  <a:lnTo>
                    <a:pt x="390900" y="47587"/>
                  </a:lnTo>
                  <a:lnTo>
                    <a:pt x="390900" y="76374"/>
                  </a:lnTo>
                  <a:lnTo>
                    <a:pt x="432307" y="76374"/>
                  </a:lnTo>
                  <a:lnTo>
                    <a:pt x="432307" y="84544"/>
                  </a:lnTo>
                  <a:lnTo>
                    <a:pt x="381647" y="84544"/>
                  </a:lnTo>
                  <a:lnTo>
                    <a:pt x="381647" y="1262"/>
                  </a:lnTo>
                  <a:close/>
                  <a:moveTo>
                    <a:pt x="506348" y="29308"/>
                  </a:moveTo>
                  <a:cubicBezTo>
                    <a:pt x="524525" y="29308"/>
                    <a:pt x="532942" y="39525"/>
                    <a:pt x="532942" y="57709"/>
                  </a:cubicBezTo>
                  <a:cubicBezTo>
                    <a:pt x="532942" y="75772"/>
                    <a:pt x="524525" y="84544"/>
                    <a:pt x="506348" y="84544"/>
                  </a:cubicBezTo>
                  <a:lnTo>
                    <a:pt x="475900" y="84544"/>
                  </a:lnTo>
                  <a:lnTo>
                    <a:pt x="475900" y="1262"/>
                  </a:lnTo>
                  <a:lnTo>
                    <a:pt x="485153" y="1262"/>
                  </a:lnTo>
                  <a:lnTo>
                    <a:pt x="485153" y="29308"/>
                  </a:lnTo>
                  <a:lnTo>
                    <a:pt x="506348" y="29308"/>
                  </a:lnTo>
                  <a:close/>
                  <a:moveTo>
                    <a:pt x="485153" y="37478"/>
                  </a:moveTo>
                  <a:lnTo>
                    <a:pt x="485153" y="76374"/>
                  </a:lnTo>
                  <a:lnTo>
                    <a:pt x="506227" y="76374"/>
                  </a:lnTo>
                  <a:cubicBezTo>
                    <a:pt x="518390" y="76374"/>
                    <a:pt x="523448" y="70473"/>
                    <a:pt x="523448" y="57709"/>
                  </a:cubicBezTo>
                  <a:cubicBezTo>
                    <a:pt x="523448" y="44823"/>
                    <a:pt x="518390" y="37478"/>
                    <a:pt x="506227" y="37478"/>
                  </a:cubicBezTo>
                  <a:lnTo>
                    <a:pt x="485153" y="37478"/>
                  </a:lnTo>
                  <a:close/>
                  <a:moveTo>
                    <a:pt x="557134" y="26285"/>
                  </a:moveTo>
                  <a:lnTo>
                    <a:pt x="557134" y="84544"/>
                  </a:lnTo>
                  <a:lnTo>
                    <a:pt x="547881" y="84544"/>
                  </a:lnTo>
                  <a:lnTo>
                    <a:pt x="547881" y="26525"/>
                  </a:lnTo>
                  <a:cubicBezTo>
                    <a:pt x="547881" y="7385"/>
                    <a:pt x="558338" y="58"/>
                    <a:pt x="576643" y="58"/>
                  </a:cubicBezTo>
                  <a:cubicBezTo>
                    <a:pt x="595669" y="58"/>
                    <a:pt x="606127" y="7505"/>
                    <a:pt x="606127" y="26525"/>
                  </a:cubicBezTo>
                  <a:lnTo>
                    <a:pt x="606127" y="84544"/>
                  </a:lnTo>
                  <a:lnTo>
                    <a:pt x="596994" y="84544"/>
                  </a:lnTo>
                  <a:lnTo>
                    <a:pt x="596994" y="26285"/>
                  </a:lnTo>
                  <a:cubicBezTo>
                    <a:pt x="596994" y="13279"/>
                    <a:pt x="589648" y="8228"/>
                    <a:pt x="576643" y="8228"/>
                  </a:cubicBezTo>
                  <a:cubicBezTo>
                    <a:pt x="564360" y="8228"/>
                    <a:pt x="557134" y="13279"/>
                    <a:pt x="557134" y="26285"/>
                  </a:cubicBezTo>
                  <a:moveTo>
                    <a:pt x="627207" y="84544"/>
                  </a:moveTo>
                  <a:lnTo>
                    <a:pt x="627207" y="1262"/>
                  </a:lnTo>
                  <a:lnTo>
                    <a:pt x="658980" y="1262"/>
                  </a:lnTo>
                  <a:cubicBezTo>
                    <a:pt x="674635" y="1262"/>
                    <a:pt x="684731" y="7030"/>
                    <a:pt x="684731" y="24605"/>
                  </a:cubicBezTo>
                  <a:cubicBezTo>
                    <a:pt x="684731" y="36647"/>
                    <a:pt x="678843" y="41705"/>
                    <a:pt x="671504" y="44228"/>
                  </a:cubicBezTo>
                  <a:cubicBezTo>
                    <a:pt x="678241" y="47352"/>
                    <a:pt x="682203" y="52530"/>
                    <a:pt x="682203" y="63368"/>
                  </a:cubicBezTo>
                  <a:cubicBezTo>
                    <a:pt x="682203" y="78174"/>
                    <a:pt x="673672" y="84544"/>
                    <a:pt x="657415" y="84544"/>
                  </a:cubicBezTo>
                  <a:lnTo>
                    <a:pt x="627207" y="84544"/>
                  </a:lnTo>
                  <a:close/>
                  <a:moveTo>
                    <a:pt x="658017" y="39537"/>
                  </a:moveTo>
                  <a:cubicBezTo>
                    <a:pt x="664399" y="39537"/>
                    <a:pt x="675357" y="37851"/>
                    <a:pt x="675357" y="24966"/>
                  </a:cubicBezTo>
                  <a:cubicBezTo>
                    <a:pt x="675357" y="12683"/>
                    <a:pt x="668734" y="9432"/>
                    <a:pt x="658619" y="9432"/>
                  </a:cubicBezTo>
                  <a:lnTo>
                    <a:pt x="636461" y="9432"/>
                  </a:lnTo>
                  <a:lnTo>
                    <a:pt x="636461" y="39537"/>
                  </a:lnTo>
                  <a:lnTo>
                    <a:pt x="658017" y="39537"/>
                  </a:lnTo>
                  <a:close/>
                  <a:moveTo>
                    <a:pt x="657053" y="76374"/>
                  </a:moveTo>
                  <a:cubicBezTo>
                    <a:pt x="667650" y="76374"/>
                    <a:pt x="672708" y="72280"/>
                    <a:pt x="672708" y="62525"/>
                  </a:cubicBezTo>
                  <a:cubicBezTo>
                    <a:pt x="672708" y="52530"/>
                    <a:pt x="668373" y="47587"/>
                    <a:pt x="657896" y="47587"/>
                  </a:cubicBezTo>
                  <a:lnTo>
                    <a:pt x="636461" y="47587"/>
                  </a:lnTo>
                  <a:lnTo>
                    <a:pt x="636461" y="76374"/>
                  </a:lnTo>
                  <a:lnTo>
                    <a:pt x="657053" y="76374"/>
                  </a:lnTo>
                  <a:close/>
                  <a:moveTo>
                    <a:pt x="748410" y="1262"/>
                  </a:moveTo>
                  <a:lnTo>
                    <a:pt x="748410" y="9552"/>
                  </a:lnTo>
                  <a:lnTo>
                    <a:pt x="711820" y="9552"/>
                  </a:lnTo>
                  <a:lnTo>
                    <a:pt x="711820" y="84544"/>
                  </a:lnTo>
                  <a:lnTo>
                    <a:pt x="702567" y="84544"/>
                  </a:lnTo>
                  <a:lnTo>
                    <a:pt x="702567" y="1262"/>
                  </a:lnTo>
                  <a:lnTo>
                    <a:pt x="748410" y="1262"/>
                  </a:lnTo>
                  <a:close/>
                  <a:moveTo>
                    <a:pt x="761428" y="1262"/>
                  </a:moveTo>
                  <a:lnTo>
                    <a:pt x="770681" y="1262"/>
                  </a:lnTo>
                  <a:lnTo>
                    <a:pt x="770681" y="84563"/>
                  </a:lnTo>
                  <a:lnTo>
                    <a:pt x="761428" y="84563"/>
                  </a:lnTo>
                  <a:lnTo>
                    <a:pt x="761428" y="1262"/>
                  </a:lnTo>
                  <a:close/>
                  <a:moveTo>
                    <a:pt x="842181" y="10516"/>
                  </a:moveTo>
                  <a:cubicBezTo>
                    <a:pt x="836400" y="9432"/>
                    <a:pt x="827495" y="8348"/>
                    <a:pt x="820752" y="8348"/>
                  </a:cubicBezTo>
                  <a:cubicBezTo>
                    <a:pt x="801738" y="8348"/>
                    <a:pt x="798727" y="19421"/>
                    <a:pt x="798727" y="42662"/>
                  </a:cubicBezTo>
                  <a:cubicBezTo>
                    <a:pt x="798727" y="66379"/>
                    <a:pt x="801979" y="77458"/>
                    <a:pt x="820511" y="77458"/>
                  </a:cubicBezTo>
                  <a:cubicBezTo>
                    <a:pt x="827014" y="77458"/>
                    <a:pt x="836762" y="76254"/>
                    <a:pt x="842181" y="75290"/>
                  </a:cubicBezTo>
                  <a:lnTo>
                    <a:pt x="842542" y="83105"/>
                  </a:lnTo>
                  <a:cubicBezTo>
                    <a:pt x="837243" y="84189"/>
                    <a:pt x="828098" y="85748"/>
                    <a:pt x="819548" y="85748"/>
                  </a:cubicBezTo>
                  <a:cubicBezTo>
                    <a:pt x="794519" y="85748"/>
                    <a:pt x="789112" y="70835"/>
                    <a:pt x="789112" y="42662"/>
                  </a:cubicBezTo>
                  <a:cubicBezTo>
                    <a:pt x="789112" y="15212"/>
                    <a:pt x="794639" y="58"/>
                    <a:pt x="819548" y="58"/>
                  </a:cubicBezTo>
                  <a:cubicBezTo>
                    <a:pt x="827495" y="58"/>
                    <a:pt x="836641" y="1376"/>
                    <a:pt x="842542" y="2580"/>
                  </a:cubicBezTo>
                  <a:lnTo>
                    <a:pt x="842181" y="10516"/>
                  </a:lnTo>
                  <a:close/>
                  <a:moveTo>
                    <a:pt x="885406" y="1262"/>
                  </a:moveTo>
                  <a:lnTo>
                    <a:pt x="894660" y="1262"/>
                  </a:lnTo>
                  <a:lnTo>
                    <a:pt x="894660" y="35690"/>
                  </a:lnTo>
                  <a:lnTo>
                    <a:pt x="928967" y="35690"/>
                  </a:lnTo>
                  <a:lnTo>
                    <a:pt x="928967" y="43860"/>
                  </a:lnTo>
                  <a:lnTo>
                    <a:pt x="894660" y="43860"/>
                  </a:lnTo>
                  <a:lnTo>
                    <a:pt x="894660" y="76374"/>
                  </a:lnTo>
                  <a:lnTo>
                    <a:pt x="935229" y="76374"/>
                  </a:lnTo>
                  <a:lnTo>
                    <a:pt x="935229" y="84544"/>
                  </a:lnTo>
                  <a:lnTo>
                    <a:pt x="885406" y="84544"/>
                  </a:lnTo>
                  <a:lnTo>
                    <a:pt x="885406" y="1262"/>
                  </a:lnTo>
                  <a:close/>
                  <a:moveTo>
                    <a:pt x="949927" y="1262"/>
                  </a:moveTo>
                  <a:lnTo>
                    <a:pt x="1000593" y="1262"/>
                  </a:lnTo>
                  <a:lnTo>
                    <a:pt x="1000593" y="9432"/>
                  </a:lnTo>
                  <a:lnTo>
                    <a:pt x="959181" y="9432"/>
                  </a:lnTo>
                  <a:lnTo>
                    <a:pt x="959181" y="39537"/>
                  </a:lnTo>
                  <a:lnTo>
                    <a:pt x="993368" y="39537"/>
                  </a:lnTo>
                  <a:lnTo>
                    <a:pt x="993368" y="47587"/>
                  </a:lnTo>
                  <a:lnTo>
                    <a:pt x="959181" y="47587"/>
                  </a:lnTo>
                  <a:lnTo>
                    <a:pt x="959181" y="76374"/>
                  </a:lnTo>
                  <a:lnTo>
                    <a:pt x="1000593" y="76374"/>
                  </a:lnTo>
                  <a:lnTo>
                    <a:pt x="1000593" y="84544"/>
                  </a:lnTo>
                  <a:lnTo>
                    <a:pt x="949927" y="84544"/>
                  </a:lnTo>
                  <a:lnTo>
                    <a:pt x="949927" y="1262"/>
                  </a:lnTo>
                  <a:close/>
                  <a:moveTo>
                    <a:pt x="960867" y="101276"/>
                  </a:moveTo>
                  <a:lnTo>
                    <a:pt x="963636" y="94900"/>
                  </a:lnTo>
                  <a:lnTo>
                    <a:pt x="989996" y="105371"/>
                  </a:lnTo>
                  <a:lnTo>
                    <a:pt x="986872" y="113318"/>
                  </a:lnTo>
                  <a:lnTo>
                    <a:pt x="960867" y="101276"/>
                  </a:lnTo>
                  <a:close/>
                  <a:moveTo>
                    <a:pt x="1047425" y="1262"/>
                  </a:moveTo>
                  <a:cubicBezTo>
                    <a:pt x="1071985" y="1262"/>
                    <a:pt x="1078234" y="20263"/>
                    <a:pt x="1078234" y="44107"/>
                  </a:cubicBezTo>
                  <a:cubicBezTo>
                    <a:pt x="1078234" y="67704"/>
                    <a:pt x="1071624" y="84544"/>
                    <a:pt x="1047425" y="84544"/>
                  </a:cubicBezTo>
                  <a:lnTo>
                    <a:pt x="1017700" y="84544"/>
                  </a:lnTo>
                  <a:lnTo>
                    <a:pt x="1017700" y="1262"/>
                  </a:lnTo>
                  <a:lnTo>
                    <a:pt x="1047425" y="1262"/>
                  </a:lnTo>
                  <a:close/>
                  <a:moveTo>
                    <a:pt x="1068740" y="44107"/>
                  </a:moveTo>
                  <a:cubicBezTo>
                    <a:pt x="1068740" y="26044"/>
                    <a:pt x="1064766" y="9432"/>
                    <a:pt x="1047425" y="9432"/>
                  </a:cubicBezTo>
                  <a:lnTo>
                    <a:pt x="1026953" y="9432"/>
                  </a:lnTo>
                  <a:lnTo>
                    <a:pt x="1026953" y="76374"/>
                  </a:lnTo>
                  <a:lnTo>
                    <a:pt x="1047425" y="76374"/>
                  </a:lnTo>
                  <a:cubicBezTo>
                    <a:pt x="1064766" y="76374"/>
                    <a:pt x="1068740" y="62164"/>
                    <a:pt x="1068740" y="44107"/>
                  </a:cubicBezTo>
                  <a:moveTo>
                    <a:pt x="1096545" y="1262"/>
                  </a:moveTo>
                  <a:lnTo>
                    <a:pt x="1147211" y="1262"/>
                  </a:lnTo>
                  <a:lnTo>
                    <a:pt x="1147211" y="9432"/>
                  </a:lnTo>
                  <a:lnTo>
                    <a:pt x="1105798" y="9432"/>
                  </a:lnTo>
                  <a:lnTo>
                    <a:pt x="1105798" y="39537"/>
                  </a:lnTo>
                  <a:lnTo>
                    <a:pt x="1139986" y="39537"/>
                  </a:lnTo>
                  <a:lnTo>
                    <a:pt x="1139986" y="47587"/>
                  </a:lnTo>
                  <a:lnTo>
                    <a:pt x="1105798" y="47587"/>
                  </a:lnTo>
                  <a:lnTo>
                    <a:pt x="1105798" y="76374"/>
                  </a:lnTo>
                  <a:lnTo>
                    <a:pt x="1147211" y="76374"/>
                  </a:lnTo>
                  <a:lnTo>
                    <a:pt x="1147211" y="84544"/>
                  </a:lnTo>
                  <a:lnTo>
                    <a:pt x="1096545" y="84544"/>
                  </a:lnTo>
                  <a:lnTo>
                    <a:pt x="1096545" y="1262"/>
                  </a:lnTo>
                  <a:close/>
                  <a:moveTo>
                    <a:pt x="1107484" y="101276"/>
                  </a:moveTo>
                  <a:lnTo>
                    <a:pt x="1110254" y="94900"/>
                  </a:lnTo>
                  <a:lnTo>
                    <a:pt x="1136614" y="105371"/>
                  </a:lnTo>
                  <a:lnTo>
                    <a:pt x="1133483" y="113318"/>
                  </a:lnTo>
                  <a:lnTo>
                    <a:pt x="1107484" y="101276"/>
                  </a:lnTo>
                  <a:close/>
                  <a:moveTo>
                    <a:pt x="1197174" y="33161"/>
                  </a:moveTo>
                  <a:lnTo>
                    <a:pt x="1212226" y="1262"/>
                  </a:lnTo>
                  <a:lnTo>
                    <a:pt x="1222443" y="1262"/>
                  </a:lnTo>
                  <a:lnTo>
                    <a:pt x="1206446" y="35082"/>
                  </a:lnTo>
                  <a:cubicBezTo>
                    <a:pt x="1216910" y="38447"/>
                    <a:pt x="1221721" y="46991"/>
                    <a:pt x="1221721" y="59274"/>
                  </a:cubicBezTo>
                  <a:cubicBezTo>
                    <a:pt x="1221721" y="76856"/>
                    <a:pt x="1212588" y="84544"/>
                    <a:pt x="1195126" y="84544"/>
                  </a:cubicBezTo>
                  <a:lnTo>
                    <a:pt x="1164317" y="84544"/>
                  </a:lnTo>
                  <a:lnTo>
                    <a:pt x="1164317" y="1262"/>
                  </a:lnTo>
                  <a:lnTo>
                    <a:pt x="1173571" y="1262"/>
                  </a:lnTo>
                  <a:lnTo>
                    <a:pt x="1173571" y="33161"/>
                  </a:lnTo>
                  <a:lnTo>
                    <a:pt x="1197174" y="33161"/>
                  </a:lnTo>
                  <a:close/>
                  <a:moveTo>
                    <a:pt x="1212226" y="59274"/>
                  </a:moveTo>
                  <a:cubicBezTo>
                    <a:pt x="1212226" y="48797"/>
                    <a:pt x="1207771" y="41331"/>
                    <a:pt x="1195247" y="41331"/>
                  </a:cubicBezTo>
                  <a:lnTo>
                    <a:pt x="1173571" y="41331"/>
                  </a:lnTo>
                  <a:lnTo>
                    <a:pt x="1173571" y="76374"/>
                  </a:lnTo>
                  <a:lnTo>
                    <a:pt x="1195126" y="76374"/>
                  </a:lnTo>
                  <a:cubicBezTo>
                    <a:pt x="1206807" y="76374"/>
                    <a:pt x="1212226" y="70714"/>
                    <a:pt x="1212226" y="59274"/>
                  </a:cubicBezTo>
                  <a:moveTo>
                    <a:pt x="1231488" y="1262"/>
                  </a:moveTo>
                  <a:lnTo>
                    <a:pt x="1240633" y="1262"/>
                  </a:lnTo>
                  <a:lnTo>
                    <a:pt x="1246648" y="22685"/>
                  </a:lnTo>
                  <a:lnTo>
                    <a:pt x="1282274" y="22685"/>
                  </a:lnTo>
                  <a:lnTo>
                    <a:pt x="1288289" y="1262"/>
                  </a:lnTo>
                  <a:lnTo>
                    <a:pt x="1297435" y="1262"/>
                  </a:lnTo>
                  <a:lnTo>
                    <a:pt x="1274574" y="84544"/>
                  </a:lnTo>
                  <a:lnTo>
                    <a:pt x="1254355" y="84544"/>
                  </a:lnTo>
                  <a:lnTo>
                    <a:pt x="1231488" y="1262"/>
                  </a:lnTo>
                  <a:close/>
                  <a:moveTo>
                    <a:pt x="1261333" y="76615"/>
                  </a:moveTo>
                  <a:lnTo>
                    <a:pt x="1267589" y="76615"/>
                  </a:lnTo>
                  <a:lnTo>
                    <a:pt x="1280227" y="30975"/>
                  </a:lnTo>
                  <a:lnTo>
                    <a:pt x="1248695" y="30975"/>
                  </a:lnTo>
                  <a:lnTo>
                    <a:pt x="1261333" y="76615"/>
                  </a:lnTo>
                  <a:close/>
                  <a:moveTo>
                    <a:pt x="1357627" y="1262"/>
                  </a:moveTo>
                  <a:lnTo>
                    <a:pt x="1357627" y="9552"/>
                  </a:lnTo>
                  <a:lnTo>
                    <a:pt x="1321031" y="9552"/>
                  </a:lnTo>
                  <a:lnTo>
                    <a:pt x="1321031" y="84544"/>
                  </a:lnTo>
                  <a:lnTo>
                    <a:pt x="1311778" y="84544"/>
                  </a:lnTo>
                  <a:lnTo>
                    <a:pt x="1311778" y="1262"/>
                  </a:lnTo>
                  <a:lnTo>
                    <a:pt x="1357627" y="1262"/>
                  </a:lnTo>
                  <a:close/>
                  <a:moveTo>
                    <a:pt x="1397119" y="1262"/>
                  </a:moveTo>
                  <a:lnTo>
                    <a:pt x="1406373" y="1262"/>
                  </a:lnTo>
                  <a:lnTo>
                    <a:pt x="1406373" y="35690"/>
                  </a:lnTo>
                  <a:lnTo>
                    <a:pt x="1440681" y="35690"/>
                  </a:lnTo>
                  <a:lnTo>
                    <a:pt x="1440681" y="43860"/>
                  </a:lnTo>
                  <a:lnTo>
                    <a:pt x="1406373" y="43860"/>
                  </a:lnTo>
                  <a:lnTo>
                    <a:pt x="1406373" y="76374"/>
                  </a:lnTo>
                  <a:lnTo>
                    <a:pt x="1446943" y="76374"/>
                  </a:lnTo>
                  <a:lnTo>
                    <a:pt x="1446943" y="84544"/>
                  </a:lnTo>
                  <a:lnTo>
                    <a:pt x="1397119" y="84544"/>
                  </a:lnTo>
                  <a:lnTo>
                    <a:pt x="1397119" y="1262"/>
                  </a:lnTo>
                  <a:close/>
                  <a:moveTo>
                    <a:pt x="1461640" y="1262"/>
                  </a:moveTo>
                  <a:lnTo>
                    <a:pt x="1470894" y="1262"/>
                  </a:lnTo>
                  <a:lnTo>
                    <a:pt x="1470894" y="84563"/>
                  </a:lnTo>
                  <a:lnTo>
                    <a:pt x="1461640" y="84563"/>
                  </a:lnTo>
                  <a:lnTo>
                    <a:pt x="1461640" y="1262"/>
                  </a:lnTo>
                  <a:close/>
                  <a:moveTo>
                    <a:pt x="1492456" y="1262"/>
                  </a:moveTo>
                  <a:lnTo>
                    <a:pt x="1501709" y="1262"/>
                  </a:lnTo>
                  <a:lnTo>
                    <a:pt x="1501709" y="76374"/>
                  </a:lnTo>
                  <a:lnTo>
                    <a:pt x="1503998" y="76374"/>
                  </a:lnTo>
                  <a:lnTo>
                    <a:pt x="1536391" y="1262"/>
                  </a:lnTo>
                  <a:lnTo>
                    <a:pt x="1553352" y="1262"/>
                  </a:lnTo>
                  <a:lnTo>
                    <a:pt x="1553352" y="84544"/>
                  </a:lnTo>
                  <a:lnTo>
                    <a:pt x="1544219" y="84544"/>
                  </a:lnTo>
                  <a:lnTo>
                    <a:pt x="1544219" y="9432"/>
                  </a:lnTo>
                  <a:lnTo>
                    <a:pt x="1541690" y="9432"/>
                  </a:lnTo>
                  <a:lnTo>
                    <a:pt x="1509778" y="84544"/>
                  </a:lnTo>
                  <a:lnTo>
                    <a:pt x="1492456" y="84544"/>
                  </a:lnTo>
                  <a:lnTo>
                    <a:pt x="1492456" y="1262"/>
                  </a:lnTo>
                  <a:close/>
                  <a:moveTo>
                    <a:pt x="1567688" y="1262"/>
                  </a:moveTo>
                  <a:lnTo>
                    <a:pt x="1576834" y="1262"/>
                  </a:lnTo>
                  <a:lnTo>
                    <a:pt x="1582849" y="22685"/>
                  </a:lnTo>
                  <a:lnTo>
                    <a:pt x="1618475" y="22685"/>
                  </a:lnTo>
                  <a:lnTo>
                    <a:pt x="1624496" y="1262"/>
                  </a:lnTo>
                  <a:lnTo>
                    <a:pt x="1633642" y="1262"/>
                  </a:lnTo>
                  <a:lnTo>
                    <a:pt x="1610774" y="84544"/>
                  </a:lnTo>
                  <a:lnTo>
                    <a:pt x="1590556" y="84544"/>
                  </a:lnTo>
                  <a:lnTo>
                    <a:pt x="1567688" y="1262"/>
                  </a:lnTo>
                  <a:close/>
                  <a:moveTo>
                    <a:pt x="1597534" y="76615"/>
                  </a:moveTo>
                  <a:lnTo>
                    <a:pt x="1603790" y="76615"/>
                  </a:lnTo>
                  <a:lnTo>
                    <a:pt x="1616428" y="30975"/>
                  </a:lnTo>
                  <a:lnTo>
                    <a:pt x="1584896" y="30975"/>
                  </a:lnTo>
                  <a:lnTo>
                    <a:pt x="1597534" y="76615"/>
                  </a:lnTo>
                  <a:close/>
                  <a:moveTo>
                    <a:pt x="1647978" y="1262"/>
                  </a:moveTo>
                  <a:lnTo>
                    <a:pt x="1657232" y="1262"/>
                  </a:lnTo>
                  <a:lnTo>
                    <a:pt x="1657232" y="76374"/>
                  </a:lnTo>
                  <a:lnTo>
                    <a:pt x="1659520" y="76374"/>
                  </a:lnTo>
                  <a:lnTo>
                    <a:pt x="1691914" y="1262"/>
                  </a:lnTo>
                  <a:lnTo>
                    <a:pt x="1708874" y="1262"/>
                  </a:lnTo>
                  <a:lnTo>
                    <a:pt x="1708874" y="84544"/>
                  </a:lnTo>
                  <a:lnTo>
                    <a:pt x="1699741" y="84544"/>
                  </a:lnTo>
                  <a:lnTo>
                    <a:pt x="1699741" y="9432"/>
                  </a:lnTo>
                  <a:lnTo>
                    <a:pt x="1697212" y="9432"/>
                  </a:lnTo>
                  <a:lnTo>
                    <a:pt x="1665300" y="84544"/>
                  </a:lnTo>
                  <a:lnTo>
                    <a:pt x="1647978" y="84544"/>
                  </a:lnTo>
                  <a:lnTo>
                    <a:pt x="1647978" y="1262"/>
                  </a:lnTo>
                  <a:close/>
                  <a:moveTo>
                    <a:pt x="1780494" y="10516"/>
                  </a:moveTo>
                  <a:cubicBezTo>
                    <a:pt x="1774720" y="9432"/>
                    <a:pt x="1765809" y="8348"/>
                    <a:pt x="1759071" y="8348"/>
                  </a:cubicBezTo>
                  <a:cubicBezTo>
                    <a:pt x="1740051" y="8348"/>
                    <a:pt x="1737040" y="19421"/>
                    <a:pt x="1737040" y="42662"/>
                  </a:cubicBezTo>
                  <a:cubicBezTo>
                    <a:pt x="1737040" y="66379"/>
                    <a:pt x="1740292" y="77458"/>
                    <a:pt x="1758830" y="77458"/>
                  </a:cubicBezTo>
                  <a:cubicBezTo>
                    <a:pt x="1765327" y="77458"/>
                    <a:pt x="1775081" y="76254"/>
                    <a:pt x="1780494" y="75290"/>
                  </a:cubicBezTo>
                  <a:lnTo>
                    <a:pt x="1780855" y="83105"/>
                  </a:lnTo>
                  <a:cubicBezTo>
                    <a:pt x="1775563" y="84189"/>
                    <a:pt x="1766411" y="85748"/>
                    <a:pt x="1757867" y="85748"/>
                  </a:cubicBezTo>
                  <a:cubicBezTo>
                    <a:pt x="1732832" y="85748"/>
                    <a:pt x="1727426" y="70835"/>
                    <a:pt x="1727426" y="42662"/>
                  </a:cubicBezTo>
                  <a:cubicBezTo>
                    <a:pt x="1727426" y="15212"/>
                    <a:pt x="1732952" y="58"/>
                    <a:pt x="1757867" y="58"/>
                  </a:cubicBezTo>
                  <a:cubicBezTo>
                    <a:pt x="1765809" y="58"/>
                    <a:pt x="1774961" y="1376"/>
                    <a:pt x="1780855" y="2580"/>
                  </a:cubicBezTo>
                  <a:lnTo>
                    <a:pt x="1780494" y="10516"/>
                  </a:lnTo>
                  <a:close/>
                  <a:moveTo>
                    <a:pt x="1797245" y="1262"/>
                  </a:moveTo>
                  <a:lnTo>
                    <a:pt x="1847905" y="1262"/>
                  </a:lnTo>
                  <a:lnTo>
                    <a:pt x="1847905" y="9432"/>
                  </a:lnTo>
                  <a:lnTo>
                    <a:pt x="1806499" y="9432"/>
                  </a:lnTo>
                  <a:lnTo>
                    <a:pt x="1806499" y="39537"/>
                  </a:lnTo>
                  <a:lnTo>
                    <a:pt x="1840686" y="39537"/>
                  </a:lnTo>
                  <a:lnTo>
                    <a:pt x="1840686" y="47587"/>
                  </a:lnTo>
                  <a:lnTo>
                    <a:pt x="1806499" y="47587"/>
                  </a:lnTo>
                  <a:lnTo>
                    <a:pt x="1806499" y="76374"/>
                  </a:lnTo>
                  <a:lnTo>
                    <a:pt x="1847905" y="76374"/>
                  </a:lnTo>
                  <a:lnTo>
                    <a:pt x="1847905" y="84544"/>
                  </a:lnTo>
                  <a:lnTo>
                    <a:pt x="1797245" y="84544"/>
                  </a:lnTo>
                  <a:lnTo>
                    <a:pt x="1797245" y="1262"/>
                  </a:lnTo>
                  <a:close/>
                  <a:moveTo>
                    <a:pt x="1912192" y="83466"/>
                  </a:moveTo>
                  <a:cubicBezTo>
                    <a:pt x="1912192" y="83466"/>
                    <a:pt x="1896911" y="85868"/>
                    <a:pt x="1887036" y="85868"/>
                  </a:cubicBezTo>
                  <a:cubicBezTo>
                    <a:pt x="1870779" y="85868"/>
                    <a:pt x="1860201" y="79619"/>
                    <a:pt x="1860201" y="63489"/>
                  </a:cubicBezTo>
                  <a:cubicBezTo>
                    <a:pt x="1860201" y="47599"/>
                    <a:pt x="1868852" y="43505"/>
                    <a:pt x="1886073" y="39772"/>
                  </a:cubicBezTo>
                  <a:cubicBezTo>
                    <a:pt x="1899681" y="37123"/>
                    <a:pt x="1904618" y="34473"/>
                    <a:pt x="1904618" y="25080"/>
                  </a:cubicBezTo>
                  <a:cubicBezTo>
                    <a:pt x="1904618" y="13526"/>
                    <a:pt x="1898597" y="8348"/>
                    <a:pt x="1886795" y="8348"/>
                  </a:cubicBezTo>
                  <a:cubicBezTo>
                    <a:pt x="1878245" y="8348"/>
                    <a:pt x="1861880" y="10516"/>
                    <a:pt x="1861880" y="10516"/>
                  </a:cubicBezTo>
                  <a:lnTo>
                    <a:pt x="1860923" y="2821"/>
                  </a:lnTo>
                  <a:cubicBezTo>
                    <a:pt x="1860923" y="2821"/>
                    <a:pt x="1877402" y="178"/>
                    <a:pt x="1887277" y="178"/>
                  </a:cubicBezTo>
                  <a:cubicBezTo>
                    <a:pt x="1903775" y="178"/>
                    <a:pt x="1913871" y="7385"/>
                    <a:pt x="1913871" y="25803"/>
                  </a:cubicBezTo>
                  <a:cubicBezTo>
                    <a:pt x="1913871" y="40374"/>
                    <a:pt x="1906545" y="44468"/>
                    <a:pt x="1889926" y="48201"/>
                  </a:cubicBezTo>
                  <a:cubicBezTo>
                    <a:pt x="1875355" y="51453"/>
                    <a:pt x="1869575" y="53259"/>
                    <a:pt x="1869575" y="64091"/>
                  </a:cubicBezTo>
                  <a:cubicBezTo>
                    <a:pt x="1869575" y="73484"/>
                    <a:pt x="1875837" y="77699"/>
                    <a:pt x="1887638" y="77699"/>
                  </a:cubicBezTo>
                  <a:cubicBezTo>
                    <a:pt x="1894623" y="77699"/>
                    <a:pt x="1911349" y="75651"/>
                    <a:pt x="1911349" y="75651"/>
                  </a:cubicBezTo>
                  <a:lnTo>
                    <a:pt x="1912192" y="8346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2"/>
            <p:cNvSpPr/>
            <p:nvPr/>
          </p:nvSpPr>
          <p:spPr>
            <a:xfrm>
              <a:off x="10086722" y="6341784"/>
              <a:ext cx="1347717" cy="168135"/>
            </a:xfrm>
            <a:custGeom>
              <a:rect b="b" l="l" r="r" t="t"/>
              <a:pathLst>
                <a:path extrusionOk="0" h="168135" w="1347717">
                  <a:moveTo>
                    <a:pt x="0" y="168135"/>
                  </a:moveTo>
                  <a:lnTo>
                    <a:pt x="1347718" y="168135"/>
                  </a:lnTo>
                  <a:lnTo>
                    <a:pt x="1347718" y="0"/>
                  </a:lnTo>
                  <a:lnTo>
                    <a:pt x="0" y="0"/>
                  </a:lnTo>
                  <a:lnTo>
                    <a:pt x="0" y="168135"/>
                  </a:lnTo>
                  <a:close/>
                </a:path>
              </a:pathLst>
            </a:custGeom>
            <a:solidFill>
              <a:srgbClr val="0062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2"/>
            <p:cNvSpPr/>
            <p:nvPr/>
          </p:nvSpPr>
          <p:spPr>
            <a:xfrm flipH="1" rot="10800000">
              <a:off x="10156080" y="6387103"/>
              <a:ext cx="1221914" cy="85094"/>
            </a:xfrm>
            <a:custGeom>
              <a:rect b="b" l="l" r="r" t="t"/>
              <a:pathLst>
                <a:path extrusionOk="0" h="85094" w="1221914">
                  <a:moveTo>
                    <a:pt x="174" y="83794"/>
                  </a:moveTo>
                  <a:lnTo>
                    <a:pt x="16305" y="1348"/>
                  </a:lnTo>
                  <a:lnTo>
                    <a:pt x="37968" y="1348"/>
                  </a:lnTo>
                  <a:lnTo>
                    <a:pt x="52051" y="67422"/>
                  </a:lnTo>
                  <a:lnTo>
                    <a:pt x="66255" y="1348"/>
                  </a:lnTo>
                  <a:lnTo>
                    <a:pt x="87798" y="1348"/>
                  </a:lnTo>
                  <a:lnTo>
                    <a:pt x="104042" y="83794"/>
                  </a:lnTo>
                  <a:lnTo>
                    <a:pt x="89965" y="83794"/>
                  </a:lnTo>
                  <a:lnTo>
                    <a:pt x="78170" y="12890"/>
                  </a:lnTo>
                  <a:lnTo>
                    <a:pt x="75521" y="12890"/>
                  </a:lnTo>
                  <a:lnTo>
                    <a:pt x="59872" y="83553"/>
                  </a:lnTo>
                  <a:lnTo>
                    <a:pt x="44224" y="83553"/>
                  </a:lnTo>
                  <a:lnTo>
                    <a:pt x="28581" y="12890"/>
                  </a:lnTo>
                  <a:lnTo>
                    <a:pt x="26053" y="12890"/>
                  </a:lnTo>
                  <a:lnTo>
                    <a:pt x="14258" y="83794"/>
                  </a:lnTo>
                  <a:lnTo>
                    <a:pt x="174" y="83794"/>
                  </a:lnTo>
                  <a:close/>
                  <a:moveTo>
                    <a:pt x="111039" y="83794"/>
                  </a:moveTo>
                  <a:lnTo>
                    <a:pt x="127169" y="1348"/>
                  </a:lnTo>
                  <a:lnTo>
                    <a:pt x="148833" y="1348"/>
                  </a:lnTo>
                  <a:lnTo>
                    <a:pt x="162916" y="67422"/>
                  </a:lnTo>
                  <a:lnTo>
                    <a:pt x="177119" y="1348"/>
                  </a:lnTo>
                  <a:lnTo>
                    <a:pt x="198662" y="1348"/>
                  </a:lnTo>
                  <a:lnTo>
                    <a:pt x="214913" y="83794"/>
                  </a:lnTo>
                  <a:lnTo>
                    <a:pt x="200830" y="83794"/>
                  </a:lnTo>
                  <a:lnTo>
                    <a:pt x="189035" y="12890"/>
                  </a:lnTo>
                  <a:lnTo>
                    <a:pt x="186386" y="12890"/>
                  </a:lnTo>
                  <a:lnTo>
                    <a:pt x="170737" y="83553"/>
                  </a:lnTo>
                  <a:lnTo>
                    <a:pt x="155095" y="83553"/>
                  </a:lnTo>
                  <a:lnTo>
                    <a:pt x="139446" y="12890"/>
                  </a:lnTo>
                  <a:lnTo>
                    <a:pt x="136917" y="12890"/>
                  </a:lnTo>
                  <a:lnTo>
                    <a:pt x="125122" y="83794"/>
                  </a:lnTo>
                  <a:lnTo>
                    <a:pt x="111039" y="83794"/>
                  </a:lnTo>
                  <a:close/>
                  <a:moveTo>
                    <a:pt x="221904" y="83794"/>
                  </a:moveTo>
                  <a:lnTo>
                    <a:pt x="238034" y="1348"/>
                  </a:lnTo>
                  <a:lnTo>
                    <a:pt x="259698" y="1348"/>
                  </a:lnTo>
                  <a:lnTo>
                    <a:pt x="273781" y="67422"/>
                  </a:lnTo>
                  <a:lnTo>
                    <a:pt x="287984" y="1348"/>
                  </a:lnTo>
                  <a:lnTo>
                    <a:pt x="309527" y="1348"/>
                  </a:lnTo>
                  <a:lnTo>
                    <a:pt x="325778" y="83794"/>
                  </a:lnTo>
                  <a:lnTo>
                    <a:pt x="311695" y="83794"/>
                  </a:lnTo>
                  <a:lnTo>
                    <a:pt x="299900" y="12890"/>
                  </a:lnTo>
                  <a:lnTo>
                    <a:pt x="297250" y="12890"/>
                  </a:lnTo>
                  <a:lnTo>
                    <a:pt x="281608" y="83553"/>
                  </a:lnTo>
                  <a:lnTo>
                    <a:pt x="265960" y="83553"/>
                  </a:lnTo>
                  <a:lnTo>
                    <a:pt x="250311" y="12890"/>
                  </a:lnTo>
                  <a:lnTo>
                    <a:pt x="247782" y="12890"/>
                  </a:lnTo>
                  <a:lnTo>
                    <a:pt x="235987" y="83794"/>
                  </a:lnTo>
                  <a:lnTo>
                    <a:pt x="221904" y="83794"/>
                  </a:lnTo>
                  <a:close/>
                  <a:moveTo>
                    <a:pt x="332775" y="1348"/>
                  </a:moveTo>
                  <a:lnTo>
                    <a:pt x="346845" y="1348"/>
                  </a:lnTo>
                  <a:lnTo>
                    <a:pt x="346845" y="18670"/>
                  </a:lnTo>
                  <a:lnTo>
                    <a:pt x="332775" y="18670"/>
                  </a:lnTo>
                  <a:lnTo>
                    <a:pt x="332775" y="1348"/>
                  </a:lnTo>
                  <a:close/>
                  <a:moveTo>
                    <a:pt x="364313" y="1348"/>
                  </a:moveTo>
                  <a:lnTo>
                    <a:pt x="377661" y="1348"/>
                  </a:lnTo>
                  <a:lnTo>
                    <a:pt x="377661" y="32646"/>
                  </a:lnTo>
                  <a:lnTo>
                    <a:pt x="409079" y="32646"/>
                  </a:lnTo>
                  <a:lnTo>
                    <a:pt x="409079" y="44308"/>
                  </a:lnTo>
                  <a:lnTo>
                    <a:pt x="377661" y="44308"/>
                  </a:lnTo>
                  <a:lnTo>
                    <a:pt x="377661" y="72132"/>
                  </a:lnTo>
                  <a:lnTo>
                    <a:pt x="415455" y="72132"/>
                  </a:lnTo>
                  <a:lnTo>
                    <a:pt x="415455" y="83794"/>
                  </a:lnTo>
                  <a:lnTo>
                    <a:pt x="364313" y="83794"/>
                  </a:lnTo>
                  <a:lnTo>
                    <a:pt x="364313" y="1348"/>
                  </a:lnTo>
                  <a:close/>
                  <a:moveTo>
                    <a:pt x="429196" y="1348"/>
                  </a:moveTo>
                  <a:lnTo>
                    <a:pt x="442543" y="1348"/>
                  </a:lnTo>
                  <a:lnTo>
                    <a:pt x="442543" y="83806"/>
                  </a:lnTo>
                  <a:lnTo>
                    <a:pt x="429196" y="83806"/>
                  </a:lnTo>
                  <a:lnTo>
                    <a:pt x="429196" y="1348"/>
                  </a:lnTo>
                  <a:close/>
                  <a:moveTo>
                    <a:pt x="462774" y="1348"/>
                  </a:moveTo>
                  <a:lnTo>
                    <a:pt x="476122" y="1348"/>
                  </a:lnTo>
                  <a:lnTo>
                    <a:pt x="476122" y="72132"/>
                  </a:lnTo>
                  <a:lnTo>
                    <a:pt x="477808" y="72132"/>
                  </a:lnTo>
                  <a:lnTo>
                    <a:pt x="503458" y="1348"/>
                  </a:lnTo>
                  <a:lnTo>
                    <a:pt x="526319" y="1348"/>
                  </a:lnTo>
                  <a:lnTo>
                    <a:pt x="526319" y="83794"/>
                  </a:lnTo>
                  <a:lnTo>
                    <a:pt x="512978" y="83794"/>
                  </a:lnTo>
                  <a:lnTo>
                    <a:pt x="512978" y="13131"/>
                  </a:lnTo>
                  <a:lnTo>
                    <a:pt x="511172" y="13131"/>
                  </a:lnTo>
                  <a:lnTo>
                    <a:pt x="486117" y="83794"/>
                  </a:lnTo>
                  <a:lnTo>
                    <a:pt x="462774" y="83794"/>
                  </a:lnTo>
                  <a:lnTo>
                    <a:pt x="462774" y="1348"/>
                  </a:lnTo>
                  <a:close/>
                  <a:moveTo>
                    <a:pt x="543793" y="1348"/>
                  </a:moveTo>
                  <a:lnTo>
                    <a:pt x="557864" y="1348"/>
                  </a:lnTo>
                  <a:lnTo>
                    <a:pt x="557864" y="18670"/>
                  </a:lnTo>
                  <a:lnTo>
                    <a:pt x="543793" y="18670"/>
                  </a:lnTo>
                  <a:lnTo>
                    <a:pt x="543793" y="1348"/>
                  </a:lnTo>
                  <a:close/>
                  <a:moveTo>
                    <a:pt x="575325" y="83794"/>
                  </a:moveTo>
                  <a:lnTo>
                    <a:pt x="575325" y="1348"/>
                  </a:lnTo>
                  <a:lnTo>
                    <a:pt x="607586" y="1348"/>
                  </a:lnTo>
                  <a:cubicBezTo>
                    <a:pt x="623595" y="1348"/>
                    <a:pt x="633819" y="7845"/>
                    <a:pt x="633819" y="24698"/>
                  </a:cubicBezTo>
                  <a:cubicBezTo>
                    <a:pt x="633819" y="36017"/>
                    <a:pt x="629129" y="41069"/>
                    <a:pt x="622030" y="43832"/>
                  </a:cubicBezTo>
                  <a:cubicBezTo>
                    <a:pt x="628641" y="47439"/>
                    <a:pt x="631772" y="52376"/>
                    <a:pt x="631772" y="62377"/>
                  </a:cubicBezTo>
                  <a:cubicBezTo>
                    <a:pt x="631772" y="77665"/>
                    <a:pt x="622993" y="83794"/>
                    <a:pt x="606622" y="83794"/>
                  </a:cubicBezTo>
                  <a:lnTo>
                    <a:pt x="575325" y="83794"/>
                  </a:lnTo>
                  <a:close/>
                  <a:moveTo>
                    <a:pt x="606622" y="37342"/>
                  </a:moveTo>
                  <a:cubicBezTo>
                    <a:pt x="613125" y="37342"/>
                    <a:pt x="620110" y="34813"/>
                    <a:pt x="620110" y="25420"/>
                  </a:cubicBezTo>
                  <a:cubicBezTo>
                    <a:pt x="620110" y="15539"/>
                    <a:pt x="615172" y="12890"/>
                    <a:pt x="606863" y="12890"/>
                  </a:cubicBezTo>
                  <a:lnTo>
                    <a:pt x="588673" y="12890"/>
                  </a:lnTo>
                  <a:lnTo>
                    <a:pt x="588673" y="37342"/>
                  </a:lnTo>
                  <a:lnTo>
                    <a:pt x="606622" y="37342"/>
                  </a:lnTo>
                  <a:close/>
                  <a:moveTo>
                    <a:pt x="605900" y="72252"/>
                  </a:moveTo>
                  <a:cubicBezTo>
                    <a:pt x="614088" y="72252"/>
                    <a:pt x="618183" y="68760"/>
                    <a:pt x="618183" y="60812"/>
                  </a:cubicBezTo>
                  <a:cubicBezTo>
                    <a:pt x="618183" y="52737"/>
                    <a:pt x="614570" y="48643"/>
                    <a:pt x="606381" y="48643"/>
                  </a:cubicBezTo>
                  <a:lnTo>
                    <a:pt x="588673" y="48643"/>
                  </a:lnTo>
                  <a:lnTo>
                    <a:pt x="588673" y="72252"/>
                  </a:lnTo>
                  <a:lnTo>
                    <a:pt x="605900" y="72252"/>
                  </a:lnTo>
                  <a:close/>
                  <a:moveTo>
                    <a:pt x="650202" y="1348"/>
                  </a:moveTo>
                  <a:lnTo>
                    <a:pt x="702187" y="1348"/>
                  </a:lnTo>
                  <a:lnTo>
                    <a:pt x="702187" y="13131"/>
                  </a:lnTo>
                  <a:lnTo>
                    <a:pt x="663550" y="13131"/>
                  </a:lnTo>
                  <a:lnTo>
                    <a:pt x="663550" y="37222"/>
                  </a:lnTo>
                  <a:lnTo>
                    <a:pt x="694968" y="37222"/>
                  </a:lnTo>
                  <a:lnTo>
                    <a:pt x="694968" y="48763"/>
                  </a:lnTo>
                  <a:lnTo>
                    <a:pt x="663550" y="48763"/>
                  </a:lnTo>
                  <a:lnTo>
                    <a:pt x="663550" y="72132"/>
                  </a:lnTo>
                  <a:lnTo>
                    <a:pt x="702187" y="72132"/>
                  </a:lnTo>
                  <a:lnTo>
                    <a:pt x="702187" y="83794"/>
                  </a:lnTo>
                  <a:lnTo>
                    <a:pt x="650202" y="83794"/>
                  </a:lnTo>
                  <a:lnTo>
                    <a:pt x="650202" y="1348"/>
                  </a:lnTo>
                  <a:close/>
                  <a:moveTo>
                    <a:pt x="764179" y="1348"/>
                  </a:moveTo>
                  <a:lnTo>
                    <a:pt x="764179" y="13251"/>
                  </a:lnTo>
                  <a:lnTo>
                    <a:pt x="731317" y="13251"/>
                  </a:lnTo>
                  <a:lnTo>
                    <a:pt x="731317" y="83794"/>
                  </a:lnTo>
                  <a:lnTo>
                    <a:pt x="717975" y="83794"/>
                  </a:lnTo>
                  <a:lnTo>
                    <a:pt x="717975" y="1348"/>
                  </a:lnTo>
                  <a:lnTo>
                    <a:pt x="764179" y="1348"/>
                  </a:lnTo>
                  <a:close/>
                  <a:moveTo>
                    <a:pt x="808488" y="32887"/>
                  </a:moveTo>
                  <a:lnTo>
                    <a:pt x="818724" y="32887"/>
                  </a:lnTo>
                  <a:lnTo>
                    <a:pt x="818724" y="12770"/>
                  </a:lnTo>
                  <a:cubicBezTo>
                    <a:pt x="817279" y="12408"/>
                    <a:pt x="811017" y="11686"/>
                    <a:pt x="805598" y="11686"/>
                  </a:cubicBezTo>
                  <a:cubicBezTo>
                    <a:pt x="788739" y="11686"/>
                    <a:pt x="785247" y="20122"/>
                    <a:pt x="785247" y="42508"/>
                  </a:cubicBezTo>
                  <a:cubicBezTo>
                    <a:pt x="785247" y="65749"/>
                    <a:pt x="789462" y="73215"/>
                    <a:pt x="805960" y="73215"/>
                  </a:cubicBezTo>
                  <a:cubicBezTo>
                    <a:pt x="816918" y="73215"/>
                    <a:pt x="831470" y="71289"/>
                    <a:pt x="831470" y="71289"/>
                  </a:cubicBezTo>
                  <a:lnTo>
                    <a:pt x="831952" y="81879"/>
                  </a:lnTo>
                  <a:cubicBezTo>
                    <a:pt x="831952" y="81873"/>
                    <a:pt x="816557" y="85118"/>
                    <a:pt x="803912" y="85118"/>
                  </a:cubicBezTo>
                  <a:cubicBezTo>
                    <a:pt x="779352" y="85118"/>
                    <a:pt x="771417" y="71409"/>
                    <a:pt x="771417" y="42508"/>
                  </a:cubicBezTo>
                  <a:cubicBezTo>
                    <a:pt x="771417" y="15178"/>
                    <a:pt x="778155" y="24"/>
                    <a:pt x="804394" y="24"/>
                  </a:cubicBezTo>
                  <a:cubicBezTo>
                    <a:pt x="814389" y="24"/>
                    <a:pt x="830874" y="2553"/>
                    <a:pt x="831952" y="2794"/>
                  </a:cubicBezTo>
                  <a:lnTo>
                    <a:pt x="831952" y="44669"/>
                  </a:lnTo>
                  <a:lnTo>
                    <a:pt x="808488" y="44669"/>
                  </a:lnTo>
                  <a:lnTo>
                    <a:pt x="808488" y="32887"/>
                  </a:lnTo>
                  <a:close/>
                  <a:moveTo>
                    <a:pt x="849901" y="1348"/>
                  </a:moveTo>
                  <a:lnTo>
                    <a:pt x="863249" y="1348"/>
                  </a:lnTo>
                  <a:lnTo>
                    <a:pt x="863249" y="83806"/>
                  </a:lnTo>
                  <a:lnTo>
                    <a:pt x="849901" y="83806"/>
                  </a:lnTo>
                  <a:lnTo>
                    <a:pt x="849901" y="1348"/>
                  </a:lnTo>
                  <a:close/>
                  <a:moveTo>
                    <a:pt x="896232" y="27696"/>
                  </a:moveTo>
                  <a:lnTo>
                    <a:pt x="896232" y="83794"/>
                  </a:lnTo>
                  <a:lnTo>
                    <a:pt x="882764" y="83794"/>
                  </a:lnTo>
                  <a:lnTo>
                    <a:pt x="882764" y="27937"/>
                  </a:lnTo>
                  <a:cubicBezTo>
                    <a:pt x="882764" y="8079"/>
                    <a:pt x="893348" y="24"/>
                    <a:pt x="912971" y="24"/>
                  </a:cubicBezTo>
                  <a:cubicBezTo>
                    <a:pt x="932720" y="24"/>
                    <a:pt x="943419" y="8079"/>
                    <a:pt x="943419" y="27937"/>
                  </a:cubicBezTo>
                  <a:lnTo>
                    <a:pt x="943419" y="83794"/>
                  </a:lnTo>
                  <a:lnTo>
                    <a:pt x="929950" y="83794"/>
                  </a:lnTo>
                  <a:lnTo>
                    <a:pt x="929950" y="27696"/>
                  </a:lnTo>
                  <a:cubicBezTo>
                    <a:pt x="929950" y="16623"/>
                    <a:pt x="924050" y="11686"/>
                    <a:pt x="912971" y="11686"/>
                  </a:cubicBezTo>
                  <a:cubicBezTo>
                    <a:pt x="902012" y="11686"/>
                    <a:pt x="896232" y="16503"/>
                    <a:pt x="896232" y="27696"/>
                  </a:cubicBezTo>
                  <a:moveTo>
                    <a:pt x="962933" y="1348"/>
                  </a:moveTo>
                  <a:lnTo>
                    <a:pt x="976281" y="1348"/>
                  </a:lnTo>
                  <a:lnTo>
                    <a:pt x="976281" y="69001"/>
                  </a:lnTo>
                  <a:lnTo>
                    <a:pt x="978088" y="69001"/>
                  </a:lnTo>
                  <a:lnTo>
                    <a:pt x="997596" y="4720"/>
                  </a:lnTo>
                  <a:lnTo>
                    <a:pt x="1011559" y="4720"/>
                  </a:lnTo>
                  <a:lnTo>
                    <a:pt x="1031067" y="69001"/>
                  </a:lnTo>
                  <a:lnTo>
                    <a:pt x="1032874" y="69001"/>
                  </a:lnTo>
                  <a:lnTo>
                    <a:pt x="1032874" y="1348"/>
                  </a:lnTo>
                  <a:lnTo>
                    <a:pt x="1046342" y="1348"/>
                  </a:lnTo>
                  <a:lnTo>
                    <a:pt x="1046342" y="83794"/>
                  </a:lnTo>
                  <a:lnTo>
                    <a:pt x="1022999" y="83794"/>
                  </a:lnTo>
                  <a:lnTo>
                    <a:pt x="1004581" y="19406"/>
                  </a:lnTo>
                  <a:lnTo>
                    <a:pt x="986156" y="83794"/>
                  </a:lnTo>
                  <a:lnTo>
                    <a:pt x="962933" y="83794"/>
                  </a:lnTo>
                  <a:lnTo>
                    <a:pt x="962933" y="1348"/>
                  </a:lnTo>
                  <a:close/>
                  <a:moveTo>
                    <a:pt x="1063689" y="1348"/>
                  </a:moveTo>
                  <a:lnTo>
                    <a:pt x="1077759" y="1348"/>
                  </a:lnTo>
                  <a:lnTo>
                    <a:pt x="1077759" y="18670"/>
                  </a:lnTo>
                  <a:lnTo>
                    <a:pt x="1063689" y="18670"/>
                  </a:lnTo>
                  <a:lnTo>
                    <a:pt x="1063689" y="1348"/>
                  </a:lnTo>
                  <a:close/>
                  <a:moveTo>
                    <a:pt x="1095227" y="83794"/>
                  </a:moveTo>
                  <a:lnTo>
                    <a:pt x="1095227" y="1348"/>
                  </a:lnTo>
                  <a:lnTo>
                    <a:pt x="1127481" y="1348"/>
                  </a:lnTo>
                  <a:cubicBezTo>
                    <a:pt x="1143498" y="1348"/>
                    <a:pt x="1153714" y="7845"/>
                    <a:pt x="1153714" y="24698"/>
                  </a:cubicBezTo>
                  <a:cubicBezTo>
                    <a:pt x="1153714" y="36017"/>
                    <a:pt x="1149024" y="41069"/>
                    <a:pt x="1141932" y="43832"/>
                  </a:cubicBezTo>
                  <a:cubicBezTo>
                    <a:pt x="1148543" y="47439"/>
                    <a:pt x="1151667" y="52376"/>
                    <a:pt x="1151667" y="62377"/>
                  </a:cubicBezTo>
                  <a:cubicBezTo>
                    <a:pt x="1151667" y="77665"/>
                    <a:pt x="1142889" y="83794"/>
                    <a:pt x="1126518" y="83794"/>
                  </a:cubicBezTo>
                  <a:lnTo>
                    <a:pt x="1095227" y="83794"/>
                  </a:lnTo>
                  <a:close/>
                  <a:moveTo>
                    <a:pt x="1126518" y="37342"/>
                  </a:moveTo>
                  <a:cubicBezTo>
                    <a:pt x="1133021" y="37342"/>
                    <a:pt x="1140005" y="34813"/>
                    <a:pt x="1140005" y="25420"/>
                  </a:cubicBezTo>
                  <a:cubicBezTo>
                    <a:pt x="1140005" y="15539"/>
                    <a:pt x="1135068" y="12890"/>
                    <a:pt x="1126759" y="12890"/>
                  </a:cubicBezTo>
                  <a:lnTo>
                    <a:pt x="1108575" y="12890"/>
                  </a:lnTo>
                  <a:lnTo>
                    <a:pt x="1108575" y="37342"/>
                  </a:lnTo>
                  <a:lnTo>
                    <a:pt x="1126518" y="37342"/>
                  </a:lnTo>
                  <a:close/>
                  <a:moveTo>
                    <a:pt x="1125795" y="72252"/>
                  </a:moveTo>
                  <a:cubicBezTo>
                    <a:pt x="1133984" y="72252"/>
                    <a:pt x="1138078" y="68760"/>
                    <a:pt x="1138078" y="60812"/>
                  </a:cubicBezTo>
                  <a:cubicBezTo>
                    <a:pt x="1138078" y="52737"/>
                    <a:pt x="1134466" y="48643"/>
                    <a:pt x="1126277" y="48643"/>
                  </a:cubicBezTo>
                  <a:lnTo>
                    <a:pt x="1108575" y="48643"/>
                  </a:lnTo>
                  <a:lnTo>
                    <a:pt x="1108575" y="72252"/>
                  </a:lnTo>
                  <a:lnTo>
                    <a:pt x="1125795" y="72252"/>
                  </a:lnTo>
                  <a:close/>
                  <a:moveTo>
                    <a:pt x="1170098" y="1348"/>
                  </a:moveTo>
                  <a:lnTo>
                    <a:pt x="1222089" y="1348"/>
                  </a:lnTo>
                  <a:lnTo>
                    <a:pt x="1222089" y="13131"/>
                  </a:lnTo>
                  <a:lnTo>
                    <a:pt x="1183446" y="13131"/>
                  </a:lnTo>
                  <a:lnTo>
                    <a:pt x="1183446" y="37222"/>
                  </a:lnTo>
                  <a:lnTo>
                    <a:pt x="1214864" y="37222"/>
                  </a:lnTo>
                  <a:lnTo>
                    <a:pt x="1214864" y="48763"/>
                  </a:lnTo>
                  <a:lnTo>
                    <a:pt x="1183446" y="48763"/>
                  </a:lnTo>
                  <a:lnTo>
                    <a:pt x="1183446" y="72132"/>
                  </a:lnTo>
                  <a:lnTo>
                    <a:pt x="1222089" y="72132"/>
                  </a:lnTo>
                  <a:lnTo>
                    <a:pt x="1222089" y="83794"/>
                  </a:lnTo>
                  <a:lnTo>
                    <a:pt x="1170098" y="83794"/>
                  </a:lnTo>
                  <a:lnTo>
                    <a:pt x="1170098" y="13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sp>
        <p:nvSpPr>
          <p:cNvPr id="742" name="Google Shape;742;p38"/>
          <p:cNvSpPr/>
          <p:nvPr/>
        </p:nvSpPr>
        <p:spPr>
          <a:xfrm>
            <a:off x="650689" y="1128052"/>
            <a:ext cx="5342338"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VII - Revenus mobiliers à l’étranger</a:t>
            </a:r>
            <a:endParaRPr/>
          </a:p>
        </p:txBody>
      </p:sp>
      <p:pic>
        <p:nvPicPr>
          <p:cNvPr id="743" name="Google Shape;743;p38"/>
          <p:cNvPicPr preferRelativeResize="0"/>
          <p:nvPr/>
        </p:nvPicPr>
        <p:blipFill rotWithShape="1">
          <a:blip r:embed="rId3">
            <a:alphaModFix/>
          </a:blip>
          <a:srcRect b="0" l="0" r="0" t="0"/>
          <a:stretch/>
        </p:blipFill>
        <p:spPr>
          <a:xfrm>
            <a:off x="825101" y="1160623"/>
            <a:ext cx="387694" cy="360000"/>
          </a:xfrm>
          <a:prstGeom prst="rect">
            <a:avLst/>
          </a:prstGeom>
          <a:noFill/>
          <a:ln>
            <a:noFill/>
          </a:ln>
        </p:spPr>
      </p:pic>
      <p:sp>
        <p:nvSpPr>
          <p:cNvPr id="744" name="Google Shape;744;p38"/>
          <p:cNvSpPr txBox="1"/>
          <p:nvPr/>
        </p:nvSpPr>
        <p:spPr>
          <a:xfrm>
            <a:off x="3607362" y="3482272"/>
            <a:ext cx="145993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Rubrique A.2</a:t>
            </a:r>
            <a:endParaRPr/>
          </a:p>
        </p:txBody>
      </p:sp>
      <p:sp>
        <p:nvSpPr>
          <p:cNvPr id="745" name="Google Shape;745;p38"/>
          <p:cNvSpPr/>
          <p:nvPr/>
        </p:nvSpPr>
        <p:spPr>
          <a:xfrm>
            <a:off x="2688850" y="1774185"/>
            <a:ext cx="3206552" cy="708451"/>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rgbClr val="6E6E6E"/>
              </a:buClr>
              <a:buSzPts val="2400"/>
              <a:buFont typeface="Arial"/>
              <a:buNone/>
            </a:pPr>
            <a:r>
              <a:rPr b="0" i="0" lang="fr-BE" sz="2400" u="none" cap="none" strike="noStrike">
                <a:solidFill>
                  <a:srgbClr val="6E6E6E"/>
                </a:solidFill>
                <a:latin typeface="Arial"/>
                <a:ea typeface="Arial"/>
                <a:cs typeface="Arial"/>
                <a:sym typeface="Arial"/>
              </a:rPr>
              <a:t>Perçus directement à l’étranger ?</a:t>
            </a:r>
            <a:endParaRPr/>
          </a:p>
        </p:txBody>
      </p:sp>
      <p:sp>
        <p:nvSpPr>
          <p:cNvPr id="746" name="Google Shape;746;p38"/>
          <p:cNvSpPr/>
          <p:nvPr/>
        </p:nvSpPr>
        <p:spPr>
          <a:xfrm>
            <a:off x="2164478" y="5825129"/>
            <a:ext cx="9922061" cy="37457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t" bIns="45700" lIns="91425" spcFirstLastPara="1" rIns="91425" wrap="square" tIns="45700">
            <a:spAutoFit/>
          </a:bodyPr>
          <a:lstStyle/>
          <a:p>
            <a:pPr indent="0" lvl="0" marL="449263" marR="0" rtl="0" algn="l">
              <a:spcBef>
                <a:spcPts val="0"/>
              </a:spcBef>
              <a:spcAft>
                <a:spcPts val="0"/>
              </a:spcAft>
              <a:buNone/>
            </a:pPr>
            <a:r>
              <a:rPr lang="fr-BE" sz="1600" u="sng">
                <a:solidFill>
                  <a:srgbClr val="1F89CE"/>
                </a:solidFill>
                <a:latin typeface="Arial"/>
                <a:ea typeface="Arial"/>
                <a:cs typeface="Arial"/>
                <a:sym typeface="Arial"/>
                <a:hlinkClick r:id="rId4">
                  <a:extLst>
                    <a:ext uri="{A12FA001-AC4F-418D-AE19-62706E023703}">
                      <ahyp:hlinkClr val="tx"/>
                    </a:ext>
                  </a:extLst>
                </a:hlinkClick>
              </a:rPr>
              <a:t>Utilisez notre application</a:t>
            </a:r>
            <a:r>
              <a:rPr lang="fr-BE" sz="1600">
                <a:solidFill>
                  <a:srgbClr val="004EA2"/>
                </a:solidFill>
                <a:latin typeface="Arial"/>
                <a:ea typeface="Arial"/>
                <a:cs typeface="Arial"/>
                <a:sym typeface="Arial"/>
              </a:rPr>
              <a:t> </a:t>
            </a:r>
            <a:r>
              <a:rPr lang="fr-BE" sz="1600">
                <a:solidFill>
                  <a:schemeClr val="dk1"/>
                </a:solidFill>
                <a:latin typeface="Arial"/>
                <a:ea typeface="Arial"/>
                <a:cs typeface="Arial"/>
                <a:sym typeface="Arial"/>
              </a:rPr>
              <a:t>pour déterminer le régime fiscal (et le code de la déclaration) en Belgique</a:t>
            </a:r>
            <a:endParaRPr/>
          </a:p>
        </p:txBody>
      </p:sp>
      <p:pic>
        <p:nvPicPr>
          <p:cNvPr id="747" name="Google Shape;747;p38"/>
          <p:cNvPicPr preferRelativeResize="0"/>
          <p:nvPr/>
        </p:nvPicPr>
        <p:blipFill rotWithShape="1">
          <a:blip r:embed="rId5">
            <a:alphaModFix/>
          </a:blip>
          <a:srcRect b="0" l="0" r="0" t="0"/>
          <a:stretch/>
        </p:blipFill>
        <p:spPr>
          <a:xfrm>
            <a:off x="2278603" y="5864085"/>
            <a:ext cx="324854" cy="300407"/>
          </a:xfrm>
          <a:prstGeom prst="rect">
            <a:avLst/>
          </a:prstGeom>
          <a:noFill/>
          <a:ln>
            <a:noFill/>
          </a:ln>
        </p:spPr>
      </p:pic>
      <p:grpSp>
        <p:nvGrpSpPr>
          <p:cNvPr id="748" name="Google Shape;748;p38"/>
          <p:cNvGrpSpPr/>
          <p:nvPr/>
        </p:nvGrpSpPr>
        <p:grpSpPr>
          <a:xfrm>
            <a:off x="395837" y="1962763"/>
            <a:ext cx="1910797" cy="4153979"/>
            <a:chOff x="245112" y="2140267"/>
            <a:chExt cx="1910797" cy="4153979"/>
          </a:xfrm>
        </p:grpSpPr>
        <p:sp>
          <p:nvSpPr>
            <p:cNvPr id="749" name="Google Shape;749;p38"/>
            <p:cNvSpPr/>
            <p:nvPr/>
          </p:nvSpPr>
          <p:spPr>
            <a:xfrm>
              <a:off x="415637" y="5869057"/>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750" name="Google Shape;750;p38"/>
            <p:cNvGrpSpPr/>
            <p:nvPr/>
          </p:nvGrpSpPr>
          <p:grpSpPr>
            <a:xfrm>
              <a:off x="245112" y="2140267"/>
              <a:ext cx="1910797" cy="3994639"/>
              <a:chOff x="245112" y="2140267"/>
              <a:chExt cx="1910797" cy="3994639"/>
            </a:xfrm>
          </p:grpSpPr>
          <p:pic>
            <p:nvPicPr>
              <p:cNvPr descr="Jongen die bord vasthoudt" id="751" name="Google Shape;751;p38"/>
              <p:cNvPicPr preferRelativeResize="0"/>
              <p:nvPr/>
            </p:nvPicPr>
            <p:blipFill rotWithShape="1">
              <a:blip r:embed="rId6">
                <a:alphaModFix/>
              </a:blip>
              <a:srcRect b="0" l="0" r="0" t="0"/>
              <a:stretch/>
            </p:blipFill>
            <p:spPr>
              <a:xfrm>
                <a:off x="245112" y="2558503"/>
                <a:ext cx="1910797" cy="3576403"/>
              </a:xfrm>
              <a:prstGeom prst="rect">
                <a:avLst/>
              </a:prstGeom>
              <a:noFill/>
              <a:ln>
                <a:noFill/>
              </a:ln>
            </p:spPr>
          </p:pic>
          <p:pic>
            <p:nvPicPr>
              <p:cNvPr descr="Man met kort haar" id="752" name="Google Shape;752;p38"/>
              <p:cNvPicPr preferRelativeResize="0"/>
              <p:nvPr/>
            </p:nvPicPr>
            <p:blipFill rotWithShape="1">
              <a:blip r:embed="rId7">
                <a:alphaModFix/>
              </a:blip>
              <a:srcRect b="0" l="0" r="0" t="0"/>
              <a:stretch/>
            </p:blipFill>
            <p:spPr>
              <a:xfrm>
                <a:off x="905235" y="2140267"/>
                <a:ext cx="552159" cy="667934"/>
              </a:xfrm>
              <a:prstGeom prst="rect">
                <a:avLst/>
              </a:prstGeom>
              <a:noFill/>
              <a:ln>
                <a:noFill/>
              </a:ln>
            </p:spPr>
          </p:pic>
          <p:pic>
            <p:nvPicPr>
              <p:cNvPr descr="Blij gezicht" id="753" name="Google Shape;753;p38"/>
              <p:cNvPicPr preferRelativeResize="0"/>
              <p:nvPr/>
            </p:nvPicPr>
            <p:blipFill rotWithShape="1">
              <a:blip r:embed="rId8">
                <a:alphaModFix/>
              </a:blip>
              <a:srcRect b="0" l="0" r="0" t="0"/>
              <a:stretch/>
            </p:blipFill>
            <p:spPr>
              <a:xfrm>
                <a:off x="1120010" y="2401340"/>
                <a:ext cx="276921" cy="285575"/>
              </a:xfrm>
              <a:prstGeom prst="rect">
                <a:avLst/>
              </a:prstGeom>
              <a:noFill/>
              <a:ln>
                <a:noFill/>
              </a:ln>
            </p:spPr>
          </p:pic>
        </p:grpSp>
      </p:grpSp>
      <p:sp>
        <p:nvSpPr>
          <p:cNvPr id="754" name="Google Shape;754;p38"/>
          <p:cNvSpPr/>
          <p:nvPr/>
        </p:nvSpPr>
        <p:spPr>
          <a:xfrm>
            <a:off x="6095999" y="1774186"/>
            <a:ext cx="3480079" cy="708450"/>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rgbClr val="6E6E6E"/>
              </a:buClr>
              <a:buSzPts val="2400"/>
              <a:buFont typeface="Arial"/>
              <a:buNone/>
            </a:pPr>
            <a:r>
              <a:rPr b="0" i="0" lang="fr-BE" sz="2400" u="none" cap="none" strike="noStrike">
                <a:solidFill>
                  <a:srgbClr val="6E6E6E"/>
                </a:solidFill>
                <a:latin typeface="Arial"/>
                <a:ea typeface="Arial"/>
                <a:cs typeface="Arial"/>
                <a:sym typeface="Arial"/>
              </a:rPr>
              <a:t>Précompte mobilier déjà retenu ?</a:t>
            </a:r>
            <a:endParaRPr/>
          </a:p>
        </p:txBody>
      </p:sp>
      <p:sp>
        <p:nvSpPr>
          <p:cNvPr id="755" name="Google Shape;755;p38"/>
          <p:cNvSpPr txBox="1"/>
          <p:nvPr/>
        </p:nvSpPr>
        <p:spPr>
          <a:xfrm>
            <a:off x="6924914" y="3482272"/>
            <a:ext cx="154872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Rubrique A.1</a:t>
            </a:r>
            <a:endParaRPr/>
          </a:p>
        </p:txBody>
      </p:sp>
      <p:sp>
        <p:nvSpPr>
          <p:cNvPr id="756" name="Google Shape;756;p38"/>
          <p:cNvSpPr txBox="1"/>
          <p:nvPr/>
        </p:nvSpPr>
        <p:spPr>
          <a:xfrm>
            <a:off x="2722698" y="2738565"/>
            <a:ext cx="313885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Déclaration </a:t>
            </a:r>
            <a:r>
              <a:rPr b="0" i="0" lang="fr-BE" sz="2000" u="none" cap="none" strike="noStrike">
                <a:solidFill>
                  <a:schemeClr val="accent1"/>
                </a:solidFill>
                <a:latin typeface="Arial"/>
                <a:ea typeface="Arial"/>
                <a:cs typeface="Arial"/>
                <a:sym typeface="Arial"/>
              </a:rPr>
              <a:t>obligatoire</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757" name="Google Shape;757;p38"/>
          <p:cNvSpPr txBox="1"/>
          <p:nvPr/>
        </p:nvSpPr>
        <p:spPr>
          <a:xfrm>
            <a:off x="6129848" y="2738565"/>
            <a:ext cx="313885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Déclaration </a:t>
            </a:r>
            <a:r>
              <a:rPr b="0" i="0" lang="fr-BE" sz="2000" u="none" cap="none" strike="noStrike">
                <a:solidFill>
                  <a:schemeClr val="accent1"/>
                </a:solidFill>
                <a:latin typeface="Arial"/>
                <a:ea typeface="Arial"/>
                <a:cs typeface="Arial"/>
                <a:sym typeface="Arial"/>
              </a:rPr>
              <a:t>facultative</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758" name="Google Shape;758;p38"/>
          <p:cNvSpPr txBox="1"/>
          <p:nvPr/>
        </p:nvSpPr>
        <p:spPr>
          <a:xfrm>
            <a:off x="2722698" y="4103055"/>
            <a:ext cx="3138855"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Exemple : dividendes d’actions étrangères sur compte à l’étranger</a:t>
            </a:r>
            <a:endParaRPr/>
          </a:p>
        </p:txBody>
      </p:sp>
      <p:sp>
        <p:nvSpPr>
          <p:cNvPr id="759" name="Google Shape;759;p38"/>
          <p:cNvSpPr txBox="1"/>
          <p:nvPr/>
        </p:nvSpPr>
        <p:spPr>
          <a:xfrm>
            <a:off x="477487" y="3092508"/>
            <a:ext cx="17091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fr-BE" sz="1600" u="sng" strike="noStrike">
                <a:solidFill>
                  <a:srgbClr val="353535"/>
                </a:solidFill>
                <a:latin typeface="Arial"/>
                <a:ea typeface="Arial"/>
                <a:cs typeface="Arial"/>
                <a:sym typeface="Arial"/>
                <a:hlinkClick r:id="rId9">
                  <a:extLst>
                    <a:ext uri="{A12FA001-AC4F-418D-AE19-62706E023703}">
                      <ahyp:hlinkClr val="tx"/>
                    </a:ext>
                  </a:extLst>
                </a:hlinkClick>
              </a:rPr>
              <a:t>Déclaration des revenus </a:t>
            </a:r>
            <a:endParaRPr/>
          </a:p>
          <a:p>
            <a:pPr indent="0" lvl="0" marL="0" marR="0" rtl="0" algn="ctr">
              <a:spcBef>
                <a:spcPts val="0"/>
              </a:spcBef>
              <a:spcAft>
                <a:spcPts val="0"/>
              </a:spcAft>
              <a:buNone/>
            </a:pPr>
            <a:r>
              <a:rPr b="0" i="0" lang="fr-BE" sz="1600" u="sng" strike="noStrike">
                <a:solidFill>
                  <a:srgbClr val="353535"/>
                </a:solidFill>
                <a:latin typeface="Arial"/>
                <a:ea typeface="Arial"/>
                <a:cs typeface="Arial"/>
                <a:sym typeface="Arial"/>
                <a:hlinkClick r:id="rId10">
                  <a:extLst>
                    <a:ext uri="{A12FA001-AC4F-418D-AE19-62706E023703}">
                      <ahyp:hlinkClr val="tx"/>
                    </a:ext>
                  </a:extLst>
                </a:hlinkClick>
              </a:rPr>
              <a:t>mobiliers ?</a:t>
            </a:r>
            <a:endParaRPr b="0" i="0" sz="1600" u="sng" strike="noStrike">
              <a:solidFill>
                <a:srgbClr val="353535"/>
              </a:solidFill>
              <a:latin typeface="Arial"/>
              <a:ea typeface="Arial"/>
              <a:cs typeface="Arial"/>
              <a:sym typeface="Arial"/>
              <a:hlinkClick r:id="rId11">
                <a:extLst>
                  <a:ext uri="{A12FA001-AC4F-418D-AE19-62706E023703}">
                    <ahyp:hlinkClr val="tx"/>
                  </a:ext>
                </a:extLst>
              </a:hlinkClick>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3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766" name="Google Shape;766;p39"/>
          <p:cNvSpPr/>
          <p:nvPr/>
        </p:nvSpPr>
        <p:spPr>
          <a:xfrm>
            <a:off x="650689" y="1128052"/>
            <a:ext cx="5045776"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VII - Exonération des dividendes</a:t>
            </a:r>
            <a:endParaRPr/>
          </a:p>
        </p:txBody>
      </p:sp>
      <p:pic>
        <p:nvPicPr>
          <p:cNvPr id="767" name="Google Shape;767;p39"/>
          <p:cNvPicPr preferRelativeResize="0"/>
          <p:nvPr/>
        </p:nvPicPr>
        <p:blipFill rotWithShape="1">
          <a:blip r:embed="rId3">
            <a:alphaModFix/>
          </a:blip>
          <a:srcRect b="0" l="0" r="0" t="0"/>
          <a:stretch/>
        </p:blipFill>
        <p:spPr>
          <a:xfrm>
            <a:off x="826673" y="1155127"/>
            <a:ext cx="396000" cy="396000"/>
          </a:xfrm>
          <a:prstGeom prst="rect">
            <a:avLst/>
          </a:prstGeom>
          <a:noFill/>
          <a:ln>
            <a:noFill/>
          </a:ln>
        </p:spPr>
      </p:pic>
      <p:grpSp>
        <p:nvGrpSpPr>
          <p:cNvPr id="768" name="Google Shape;768;p39"/>
          <p:cNvGrpSpPr/>
          <p:nvPr/>
        </p:nvGrpSpPr>
        <p:grpSpPr>
          <a:xfrm flipH="1">
            <a:off x="9997614" y="2140267"/>
            <a:ext cx="2073697" cy="3800835"/>
            <a:chOff x="9999337" y="408660"/>
            <a:chExt cx="2073697" cy="3800835"/>
          </a:xfrm>
        </p:grpSpPr>
        <p:sp>
          <p:nvSpPr>
            <p:cNvPr id="769" name="Google Shape;769;p39"/>
            <p:cNvSpPr/>
            <p:nvPr/>
          </p:nvSpPr>
          <p:spPr>
            <a:xfrm>
              <a:off x="10355906" y="3784306"/>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Vrouw die een bord vasthoudt" id="770" name="Google Shape;770;p39"/>
            <p:cNvPicPr preferRelativeResize="0"/>
            <p:nvPr/>
          </p:nvPicPr>
          <p:blipFill rotWithShape="1">
            <a:blip r:embed="rId4">
              <a:alphaModFix/>
            </a:blip>
            <a:srcRect b="0" l="0" r="0" t="0"/>
            <a:stretch/>
          </p:blipFill>
          <p:spPr>
            <a:xfrm>
              <a:off x="9999337" y="408660"/>
              <a:ext cx="2073697" cy="3666537"/>
            </a:xfrm>
            <a:prstGeom prst="rect">
              <a:avLst/>
            </a:prstGeom>
            <a:noFill/>
            <a:ln>
              <a:noFill/>
            </a:ln>
            <a:effectLst>
              <a:outerShdw blurRad="50800" rotWithShape="0" algn="t" dir="5400000" dist="38100">
                <a:srgbClr val="000000">
                  <a:alpha val="40000"/>
                </a:srgbClr>
              </a:outerShdw>
            </a:effectLst>
          </p:spPr>
        </p:pic>
      </p:grpSp>
      <p:sp>
        <p:nvSpPr>
          <p:cNvPr id="771" name="Google Shape;771;p39"/>
          <p:cNvSpPr txBox="1"/>
          <p:nvPr/>
        </p:nvSpPr>
        <p:spPr>
          <a:xfrm>
            <a:off x="1378945" y="4466378"/>
            <a:ext cx="850831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Déduction du précompte mobilier retenu sur les dividendes via le code x437</a:t>
            </a:r>
            <a:endParaRPr/>
          </a:p>
        </p:txBody>
      </p:sp>
      <p:grpSp>
        <p:nvGrpSpPr>
          <p:cNvPr id="772" name="Google Shape;772;p39"/>
          <p:cNvGrpSpPr/>
          <p:nvPr/>
        </p:nvGrpSpPr>
        <p:grpSpPr>
          <a:xfrm>
            <a:off x="594425" y="2636365"/>
            <a:ext cx="695054" cy="702000"/>
            <a:chOff x="5420031" y="1910205"/>
            <a:chExt cx="914400" cy="914400"/>
          </a:xfrm>
        </p:grpSpPr>
        <p:pic>
          <p:nvPicPr>
            <p:cNvPr descr="Lichten aan silhouet" id="773" name="Google Shape;773;p39"/>
            <p:cNvPicPr preferRelativeResize="0"/>
            <p:nvPr/>
          </p:nvPicPr>
          <p:blipFill rotWithShape="1">
            <a:blip r:embed="rId5">
              <a:alphaModFix/>
            </a:blip>
            <a:srcRect b="0" l="0" r="0" t="0"/>
            <a:stretch/>
          </p:blipFill>
          <p:spPr>
            <a:xfrm>
              <a:off x="5420031" y="1910205"/>
              <a:ext cx="914400" cy="914400"/>
            </a:xfrm>
            <a:prstGeom prst="rect">
              <a:avLst/>
            </a:prstGeom>
            <a:noFill/>
            <a:ln>
              <a:noFill/>
            </a:ln>
          </p:spPr>
        </p:pic>
        <p:pic>
          <p:nvPicPr>
            <p:cNvPr descr="Munten silhouet" id="774" name="Google Shape;774;p39"/>
            <p:cNvPicPr preferRelativeResize="0"/>
            <p:nvPr/>
          </p:nvPicPr>
          <p:blipFill rotWithShape="1">
            <a:blip r:embed="rId6">
              <a:alphaModFix/>
            </a:blip>
            <a:srcRect b="0" l="0" r="0" t="0"/>
            <a:stretch/>
          </p:blipFill>
          <p:spPr>
            <a:xfrm>
              <a:off x="5737431" y="2208155"/>
              <a:ext cx="279600" cy="279600"/>
            </a:xfrm>
            <a:prstGeom prst="rect">
              <a:avLst/>
            </a:prstGeom>
            <a:noFill/>
            <a:ln>
              <a:noFill/>
            </a:ln>
          </p:spPr>
        </p:pic>
      </p:grpSp>
      <p:sp>
        <p:nvSpPr>
          <p:cNvPr id="775" name="Google Shape;775;p39"/>
          <p:cNvSpPr/>
          <p:nvPr/>
        </p:nvSpPr>
        <p:spPr>
          <a:xfrm>
            <a:off x="1415356" y="2275391"/>
            <a:ext cx="8508314" cy="1515709"/>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Tranche exonérée de </a:t>
            </a:r>
            <a:r>
              <a:rPr b="0" i="0" lang="fr-BE" sz="2000" u="none" cap="none" strike="noStrike">
                <a:solidFill>
                  <a:schemeClr val="accent1"/>
                </a:solidFill>
                <a:latin typeface="Arial"/>
                <a:ea typeface="Arial"/>
                <a:cs typeface="Arial"/>
                <a:sym typeface="Arial"/>
              </a:rPr>
              <a:t>833 euros </a:t>
            </a:r>
            <a:r>
              <a:rPr b="0" i="0" lang="fr-BE" sz="2000" u="none" cap="none" strike="noStrike">
                <a:solidFill>
                  <a:srgbClr val="6E6E6E"/>
                </a:solidFill>
                <a:latin typeface="Arial"/>
                <a:ea typeface="Arial"/>
                <a:cs typeface="Arial"/>
                <a:sym typeface="Arial"/>
              </a:rPr>
              <a:t>sur les dividendes ordinaires</a:t>
            </a:r>
            <a:endParaRPr i="0" sz="2000" u="none" cap="none" strike="noStrike">
              <a:solidFill>
                <a:srgbClr val="6E6E6E"/>
              </a:solidFill>
              <a:latin typeface="Arial"/>
              <a:ea typeface="Arial"/>
              <a:cs typeface="Arial"/>
              <a:sym typeface="Arial"/>
            </a:endParaRPr>
          </a:p>
          <a:p>
            <a:pPr indent="0" lvl="0" marL="0" marR="0" rtl="0" algn="l">
              <a:lnSpc>
                <a:spcPct val="100000"/>
              </a:lnSpc>
              <a:spcBef>
                <a:spcPts val="0"/>
              </a:spcBef>
              <a:spcAft>
                <a:spcPts val="0"/>
              </a:spcAft>
              <a:buClr>
                <a:srgbClr val="6E6E6E"/>
              </a:buClr>
              <a:buSzPts val="2000"/>
              <a:buFont typeface="Arial"/>
              <a:buNone/>
            </a:pPr>
            <a:br>
              <a:rPr b="0" i="0" lang="fr-BE" sz="2000" u="none" cap="none" strike="noStrike">
                <a:solidFill>
                  <a:srgbClr val="6E6E6E"/>
                </a:solidFill>
                <a:latin typeface="Arial"/>
                <a:ea typeface="Arial"/>
                <a:cs typeface="Arial"/>
                <a:sym typeface="Arial"/>
              </a:rPr>
            </a:br>
            <a:r>
              <a:rPr b="0" i="0" lang="fr-BE" sz="2000" u="none" cap="none" strike="noStrike">
                <a:solidFill>
                  <a:srgbClr val="6E6E6E"/>
                </a:solidFill>
                <a:latin typeface="Arial"/>
                <a:ea typeface="Arial"/>
                <a:cs typeface="Arial"/>
                <a:sym typeface="Arial"/>
              </a:rPr>
              <a:t>Montant maximum à encoder aux codes 1437/2437 : </a:t>
            </a:r>
            <a:r>
              <a:rPr b="0" i="0" lang="fr-BE" sz="2000" u="none" cap="none" strike="noStrike">
                <a:solidFill>
                  <a:schemeClr val="accent1"/>
                </a:solidFill>
                <a:latin typeface="Arial"/>
                <a:ea typeface="Arial"/>
                <a:cs typeface="Arial"/>
                <a:sym typeface="Arial"/>
              </a:rPr>
              <a:t>249,90 € </a:t>
            </a:r>
            <a:endParaRPr/>
          </a:p>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(soit 30 % de 833 €) </a:t>
            </a:r>
            <a:endParaRPr/>
          </a:p>
        </p:txBody>
      </p:sp>
      <p:pic>
        <p:nvPicPr>
          <p:cNvPr descr="Gloeilamp silhouet" id="776" name="Google Shape;776;p39"/>
          <p:cNvPicPr preferRelativeResize="0"/>
          <p:nvPr/>
        </p:nvPicPr>
        <p:blipFill rotWithShape="1">
          <a:blip r:embed="rId7">
            <a:alphaModFix/>
          </a:blip>
          <a:srcRect b="0" l="0" r="0" t="0"/>
          <a:stretch/>
        </p:blipFill>
        <p:spPr>
          <a:xfrm>
            <a:off x="835687" y="5319352"/>
            <a:ext cx="586902" cy="586902"/>
          </a:xfrm>
          <a:prstGeom prst="rect">
            <a:avLst/>
          </a:prstGeom>
          <a:noFill/>
          <a:ln>
            <a:noFill/>
          </a:ln>
        </p:spPr>
      </p:pic>
      <p:sp>
        <p:nvSpPr>
          <p:cNvPr id="777" name="Google Shape;777;p39"/>
          <p:cNvSpPr txBox="1"/>
          <p:nvPr/>
        </p:nvSpPr>
        <p:spPr>
          <a:xfrm>
            <a:off x="1363423" y="5294771"/>
            <a:ext cx="875316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1800"/>
              <a:buFont typeface="Arial"/>
              <a:buNone/>
            </a:pPr>
            <a:r>
              <a:rPr b="0" i="0" lang="fr-BE" sz="1800" u="none" cap="none" strike="noStrike">
                <a:solidFill>
                  <a:srgbClr val="00AAA5"/>
                </a:solidFill>
                <a:latin typeface="Arial"/>
                <a:ea typeface="Arial"/>
                <a:cs typeface="Arial"/>
                <a:sym typeface="Arial"/>
              </a:rPr>
              <a:t>Ajouter les pièces justificatives de l'institution financière concernée qui est intervenue dans le paiement des dividendes exonérés ou de la société qui a octroyé les dividendes</a:t>
            </a:r>
            <a:endParaRPr/>
          </a:p>
        </p:txBody>
      </p:sp>
      <p:sp>
        <p:nvSpPr>
          <p:cNvPr id="778" name="Google Shape;778;p39"/>
          <p:cNvSpPr txBox="1"/>
          <p:nvPr/>
        </p:nvSpPr>
        <p:spPr>
          <a:xfrm>
            <a:off x="10037344" y="3079760"/>
            <a:ext cx="192807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u="sng">
                <a:solidFill>
                  <a:schemeClr val="dk1"/>
                </a:solidFill>
                <a:latin typeface="Arial"/>
                <a:ea typeface="Arial"/>
                <a:cs typeface="Arial"/>
                <a:sym typeface="Arial"/>
                <a:hlinkClick r:id="rId8">
                  <a:extLst>
                    <a:ext uri="{A12FA001-AC4F-418D-AE19-62706E023703}">
                      <ahyp:hlinkClr val="tx"/>
                    </a:ext>
                  </a:extLst>
                </a:hlinkClick>
              </a:rPr>
              <a:t>Plus d’info sur l’exonération des dividendes</a:t>
            </a:r>
            <a:endParaRPr sz="18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40"/>
          <p:cNvSpPr/>
          <p:nvPr/>
        </p:nvSpPr>
        <p:spPr>
          <a:xfrm>
            <a:off x="7184929" y="3379624"/>
            <a:ext cx="3110217" cy="1272279"/>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785" name="Google Shape;785;p40"/>
          <p:cNvSpPr/>
          <p:nvPr/>
        </p:nvSpPr>
        <p:spPr>
          <a:xfrm>
            <a:off x="650688" y="2602679"/>
            <a:ext cx="6341933" cy="1828659"/>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786" name="Google Shape;786;p4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a:p>
        </p:txBody>
      </p:sp>
      <p:sp>
        <p:nvSpPr>
          <p:cNvPr id="787" name="Google Shape;787;p40"/>
          <p:cNvSpPr/>
          <p:nvPr/>
        </p:nvSpPr>
        <p:spPr>
          <a:xfrm>
            <a:off x="650689" y="1128052"/>
            <a:ext cx="7924900"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IX - Emprunts hypothécaires et assurances-vie individuelles</a:t>
            </a:r>
            <a:endParaRPr/>
          </a:p>
        </p:txBody>
      </p:sp>
      <p:pic>
        <p:nvPicPr>
          <p:cNvPr id="788" name="Google Shape;788;p40"/>
          <p:cNvPicPr preferRelativeResize="0"/>
          <p:nvPr/>
        </p:nvPicPr>
        <p:blipFill rotWithShape="1">
          <a:blip r:embed="rId3">
            <a:alphaModFix/>
          </a:blip>
          <a:srcRect b="0" l="0" r="0" t="0"/>
          <a:stretch/>
        </p:blipFill>
        <p:spPr>
          <a:xfrm>
            <a:off x="835396" y="1148083"/>
            <a:ext cx="432000" cy="432000"/>
          </a:xfrm>
          <a:prstGeom prst="rect">
            <a:avLst/>
          </a:prstGeom>
          <a:noFill/>
          <a:ln>
            <a:noFill/>
          </a:ln>
        </p:spPr>
      </p:pic>
      <p:grpSp>
        <p:nvGrpSpPr>
          <p:cNvPr id="789" name="Google Shape;789;p40"/>
          <p:cNvGrpSpPr/>
          <p:nvPr/>
        </p:nvGrpSpPr>
        <p:grpSpPr>
          <a:xfrm flipH="1">
            <a:off x="10221817" y="2480277"/>
            <a:ext cx="2006794" cy="4323746"/>
            <a:chOff x="2108690" y="2222367"/>
            <a:chExt cx="1910797" cy="4116917"/>
          </a:xfrm>
        </p:grpSpPr>
        <p:sp>
          <p:nvSpPr>
            <p:cNvPr id="790" name="Google Shape;790;p40"/>
            <p:cNvSpPr/>
            <p:nvPr/>
          </p:nvSpPr>
          <p:spPr>
            <a:xfrm>
              <a:off x="2284235" y="5914095"/>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791" name="Google Shape;791;p40"/>
            <p:cNvGrpSpPr/>
            <p:nvPr/>
          </p:nvGrpSpPr>
          <p:grpSpPr>
            <a:xfrm>
              <a:off x="2108690" y="2222367"/>
              <a:ext cx="1910797" cy="3957217"/>
              <a:chOff x="2108690" y="2222367"/>
              <a:chExt cx="1910797" cy="3957217"/>
            </a:xfrm>
          </p:grpSpPr>
          <p:pic>
            <p:nvPicPr>
              <p:cNvPr descr="Jongen die bord vasthoudt" id="792" name="Google Shape;792;p40"/>
              <p:cNvPicPr preferRelativeResize="0"/>
              <p:nvPr/>
            </p:nvPicPr>
            <p:blipFill rotWithShape="1">
              <a:blip r:embed="rId4">
                <a:alphaModFix/>
              </a:blip>
              <a:srcRect b="0" l="0" r="0" t="0"/>
              <a:stretch/>
            </p:blipFill>
            <p:spPr>
              <a:xfrm>
                <a:off x="2108690" y="2603181"/>
                <a:ext cx="1910797" cy="3576403"/>
              </a:xfrm>
              <a:prstGeom prst="rect">
                <a:avLst/>
              </a:prstGeom>
              <a:noFill/>
              <a:ln>
                <a:noFill/>
              </a:ln>
            </p:spPr>
          </p:pic>
          <p:pic>
            <p:nvPicPr>
              <p:cNvPr descr="Bejaarde man zonder haar" id="793" name="Google Shape;793;p40"/>
              <p:cNvPicPr preferRelativeResize="0"/>
              <p:nvPr/>
            </p:nvPicPr>
            <p:blipFill rotWithShape="1">
              <a:blip r:embed="rId5">
                <a:alphaModFix/>
              </a:blip>
              <a:srcRect b="0" l="0" r="0" t="0"/>
              <a:stretch/>
            </p:blipFill>
            <p:spPr>
              <a:xfrm>
                <a:off x="2811878" y="2222367"/>
                <a:ext cx="539257" cy="608839"/>
              </a:xfrm>
              <a:prstGeom prst="rect">
                <a:avLst/>
              </a:prstGeom>
              <a:noFill/>
              <a:ln>
                <a:noFill/>
              </a:ln>
            </p:spPr>
          </p:pic>
          <p:pic>
            <p:nvPicPr>
              <p:cNvPr descr="Lachend gezicht" id="794" name="Google Shape;794;p40"/>
              <p:cNvPicPr preferRelativeResize="0"/>
              <p:nvPr/>
            </p:nvPicPr>
            <p:blipFill rotWithShape="1">
              <a:blip r:embed="rId6">
                <a:alphaModFix/>
              </a:blip>
              <a:srcRect b="0" l="0" r="0" t="0"/>
              <a:stretch/>
            </p:blipFill>
            <p:spPr>
              <a:xfrm>
                <a:off x="2994986" y="2438154"/>
                <a:ext cx="287967" cy="296966"/>
              </a:xfrm>
              <a:prstGeom prst="rect">
                <a:avLst/>
              </a:prstGeom>
              <a:noFill/>
              <a:ln>
                <a:noFill/>
              </a:ln>
            </p:spPr>
          </p:pic>
        </p:grpSp>
      </p:grpSp>
      <p:sp>
        <p:nvSpPr>
          <p:cNvPr id="795" name="Google Shape;795;p40"/>
          <p:cNvSpPr/>
          <p:nvPr/>
        </p:nvSpPr>
        <p:spPr>
          <a:xfrm>
            <a:off x="4853295" y="6341963"/>
            <a:ext cx="5581836" cy="37457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ctr" bIns="45700" lIns="91425" spcFirstLastPara="1" rIns="91425" wrap="square" tIns="45700">
            <a:spAutoFit/>
          </a:bodyPr>
          <a:lstStyle/>
          <a:p>
            <a:pPr indent="0" lvl="0" marL="360363" marR="0" rtl="0" algn="l">
              <a:lnSpc>
                <a:spcPct val="100000"/>
              </a:lnSpc>
              <a:spcBef>
                <a:spcPts val="0"/>
              </a:spcBef>
              <a:spcAft>
                <a:spcPts val="0"/>
              </a:spcAft>
              <a:buClr>
                <a:srgbClr val="004EA2"/>
              </a:buClr>
              <a:buSzPts val="1600"/>
              <a:buFont typeface="Arial"/>
              <a:buNone/>
            </a:pPr>
            <a:r>
              <a:rPr b="0" i="0" lang="fr-BE" sz="1600" u="none" cap="none" strike="noStrike">
                <a:solidFill>
                  <a:srgbClr val="004EA2"/>
                </a:solidFill>
                <a:latin typeface="Arial"/>
                <a:ea typeface="Arial"/>
                <a:cs typeface="Arial"/>
                <a:sym typeface="Arial"/>
              </a:rPr>
              <a:t>Aide en ligne dans Tax-on-web pour modifier les données</a:t>
            </a:r>
            <a:endParaRPr/>
          </a:p>
        </p:txBody>
      </p:sp>
      <p:pic>
        <p:nvPicPr>
          <p:cNvPr id="796" name="Google Shape;796;p40"/>
          <p:cNvPicPr preferRelativeResize="0"/>
          <p:nvPr/>
        </p:nvPicPr>
        <p:blipFill rotWithShape="1">
          <a:blip r:embed="rId7">
            <a:alphaModFix/>
          </a:blip>
          <a:srcRect b="0" l="0" r="0" t="0"/>
          <a:stretch/>
        </p:blipFill>
        <p:spPr>
          <a:xfrm>
            <a:off x="4862578" y="6377071"/>
            <a:ext cx="374240" cy="346078"/>
          </a:xfrm>
          <a:prstGeom prst="rect">
            <a:avLst/>
          </a:prstGeom>
          <a:noFill/>
          <a:ln>
            <a:noFill/>
          </a:ln>
        </p:spPr>
      </p:pic>
      <p:sp>
        <p:nvSpPr>
          <p:cNvPr id="797" name="Google Shape;797;p40"/>
          <p:cNvSpPr txBox="1"/>
          <p:nvPr/>
        </p:nvSpPr>
        <p:spPr>
          <a:xfrm>
            <a:off x="2416804" y="2234325"/>
            <a:ext cx="39718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 compétence régionale (rubrique I)</a:t>
            </a:r>
            <a:endParaRPr/>
          </a:p>
        </p:txBody>
      </p:sp>
      <p:sp>
        <p:nvSpPr>
          <p:cNvPr id="798" name="Google Shape;798;p40"/>
          <p:cNvSpPr/>
          <p:nvPr/>
        </p:nvSpPr>
        <p:spPr>
          <a:xfrm>
            <a:off x="650688" y="1686253"/>
            <a:ext cx="4114985" cy="461933"/>
          </a:xfrm>
          <a:prstGeom prst="roundRect">
            <a:avLst>
              <a:gd fmla="val 16667" name="adj"/>
            </a:avLst>
          </a:prstGeom>
          <a:noFill/>
          <a:ln cap="flat" cmpd="sng" w="12700">
            <a:solidFill>
              <a:schemeClr val="accent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99" name="Google Shape;799;p40"/>
          <p:cNvSpPr txBox="1"/>
          <p:nvPr/>
        </p:nvSpPr>
        <p:spPr>
          <a:xfrm>
            <a:off x="698314" y="1713978"/>
            <a:ext cx="411498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000"/>
              <a:buFont typeface="Arial"/>
              <a:buNone/>
            </a:pPr>
            <a:r>
              <a:rPr b="0" i="0" lang="fr-BE" sz="2000" u="none" cap="none" strike="noStrike">
                <a:solidFill>
                  <a:srgbClr val="00AAA5"/>
                </a:solidFill>
                <a:latin typeface="Arial"/>
                <a:ea typeface="Arial"/>
                <a:cs typeface="Arial"/>
                <a:sym typeface="Arial"/>
              </a:rPr>
              <a:t>Dépense pour emprunt hypothécaire</a:t>
            </a:r>
            <a:endParaRPr/>
          </a:p>
        </p:txBody>
      </p:sp>
      <p:sp>
        <p:nvSpPr>
          <p:cNvPr id="800" name="Google Shape;800;p40"/>
          <p:cNvSpPr txBox="1"/>
          <p:nvPr/>
        </p:nvSpPr>
        <p:spPr>
          <a:xfrm>
            <a:off x="615796" y="2225305"/>
            <a:ext cx="192382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AAA5"/>
                </a:highlight>
                <a:latin typeface="Arial"/>
                <a:ea typeface="Arial"/>
                <a:cs typeface="Arial"/>
                <a:sym typeface="Arial"/>
              </a:rPr>
              <a:t>Habitation propre</a:t>
            </a:r>
            <a:endParaRPr b="0" i="0" sz="1800" u="none" cap="none" strike="noStrike">
              <a:solidFill>
                <a:srgbClr val="6E6E6E"/>
              </a:solidFill>
              <a:highlight>
                <a:srgbClr val="00AAA5"/>
              </a:highlight>
              <a:latin typeface="Arial"/>
              <a:ea typeface="Arial"/>
              <a:cs typeface="Arial"/>
              <a:sym typeface="Arial"/>
            </a:endParaRPr>
          </a:p>
        </p:txBody>
      </p:sp>
      <p:sp>
        <p:nvSpPr>
          <p:cNvPr id="801" name="Google Shape;801;p40"/>
          <p:cNvSpPr txBox="1"/>
          <p:nvPr/>
        </p:nvSpPr>
        <p:spPr>
          <a:xfrm>
            <a:off x="686022" y="2615456"/>
            <a:ext cx="6312968"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600"/>
              <a:buFont typeface="Arial"/>
              <a:buNone/>
            </a:pPr>
            <a:r>
              <a:rPr b="0" i="0" lang="fr-BE" sz="1600" u="none" cap="none" strike="noStrike">
                <a:solidFill>
                  <a:schemeClr val="accent1"/>
                </a:solidFill>
                <a:latin typeface="Arial"/>
                <a:ea typeface="Arial"/>
                <a:cs typeface="Arial"/>
                <a:sym typeface="Arial"/>
              </a:rPr>
              <a:t>Plus</a:t>
            </a:r>
            <a:r>
              <a:rPr b="0" i="0" lang="fr-BE" sz="1600" u="none" cap="none" strike="noStrike">
                <a:solidFill>
                  <a:srgbClr val="6E6E6E"/>
                </a:solidFill>
                <a:latin typeface="Arial"/>
                <a:ea typeface="Arial"/>
                <a:cs typeface="Arial"/>
                <a:sym typeface="Arial"/>
              </a:rPr>
              <a:t> de réduction d'impôt pour les emprunts hypothécaires contractés :</a:t>
            </a:r>
            <a:endParaRPr/>
          </a:p>
          <a:p>
            <a:pPr indent="-285750" lvl="0" marL="285750" marR="0" rtl="0" algn="l">
              <a:spcBef>
                <a:spcPts val="0"/>
              </a:spcBef>
              <a:spcAft>
                <a:spcPts val="0"/>
              </a:spcAft>
              <a:buClr>
                <a:srgbClr val="6E6E6E"/>
              </a:buClr>
              <a:buSzPts val="1600"/>
              <a:buFont typeface="Arial"/>
              <a:buChar char="•"/>
            </a:pPr>
            <a:r>
              <a:rPr lang="fr-BE" sz="1600">
                <a:solidFill>
                  <a:srgbClr val="6E6E6E"/>
                </a:solidFill>
                <a:latin typeface="Arial"/>
                <a:ea typeface="Arial"/>
                <a:cs typeface="Arial"/>
                <a:sym typeface="Arial"/>
              </a:rPr>
              <a:t>depuis le 1</a:t>
            </a:r>
            <a:r>
              <a:rPr baseline="30000" lang="fr-BE" sz="1600">
                <a:solidFill>
                  <a:srgbClr val="6E6E6E"/>
                </a:solidFill>
                <a:latin typeface="Arial"/>
                <a:ea typeface="Arial"/>
                <a:cs typeface="Arial"/>
                <a:sym typeface="Arial"/>
              </a:rPr>
              <a:t>er</a:t>
            </a:r>
            <a:r>
              <a:rPr lang="fr-BE" sz="1600">
                <a:solidFill>
                  <a:srgbClr val="6E6E6E"/>
                </a:solidFill>
                <a:latin typeface="Arial"/>
                <a:ea typeface="Arial"/>
                <a:cs typeface="Arial"/>
                <a:sym typeface="Arial"/>
              </a:rPr>
              <a:t> janvier 2017 en Région de Bruxelles-Capitale (bonus logement) </a:t>
            </a:r>
            <a:endParaRPr/>
          </a:p>
          <a:p>
            <a:pPr indent="-285750" lvl="0" marL="285750" marR="0" rtl="0" algn="l">
              <a:lnSpc>
                <a:spcPct val="100000"/>
              </a:lnSpc>
              <a:spcBef>
                <a:spcPts val="0"/>
              </a:spcBef>
              <a:spcAft>
                <a:spcPts val="0"/>
              </a:spcAft>
              <a:buClr>
                <a:srgbClr val="6E6E6E"/>
              </a:buClr>
              <a:buSzPts val="1600"/>
              <a:buFont typeface="Arial"/>
              <a:buChar char="•"/>
            </a:pPr>
            <a:r>
              <a:rPr b="0" i="0" lang="fr-BE" sz="1600" u="none" cap="none" strike="noStrike">
                <a:solidFill>
                  <a:srgbClr val="6E6E6E"/>
                </a:solidFill>
                <a:latin typeface="Arial"/>
                <a:ea typeface="Arial"/>
                <a:cs typeface="Arial"/>
                <a:sym typeface="Arial"/>
              </a:rPr>
              <a:t>depuis le 1</a:t>
            </a:r>
            <a:r>
              <a:rPr b="0" baseline="30000" i="0" lang="fr-BE" sz="1600" u="none" cap="none" strike="noStrike">
                <a:solidFill>
                  <a:srgbClr val="6E6E6E"/>
                </a:solidFill>
                <a:latin typeface="Arial"/>
                <a:ea typeface="Arial"/>
                <a:cs typeface="Arial"/>
                <a:sym typeface="Arial"/>
              </a:rPr>
              <a:t>er</a:t>
            </a:r>
            <a:r>
              <a:rPr b="0" i="0" lang="fr-BE" sz="1600" u="none" cap="none" strike="noStrike">
                <a:solidFill>
                  <a:srgbClr val="6E6E6E"/>
                </a:solidFill>
                <a:latin typeface="Arial"/>
                <a:ea typeface="Arial"/>
                <a:cs typeface="Arial"/>
                <a:sym typeface="Arial"/>
              </a:rPr>
              <a:t> janvier 2020 dans la Région flamande (bonus logement intégré) </a:t>
            </a:r>
            <a:endParaRPr sz="1600">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6E6E6E"/>
              </a:buClr>
              <a:buSzPts val="1600"/>
              <a:buFont typeface="Arial"/>
              <a:buChar char="•"/>
            </a:pPr>
            <a:r>
              <a:rPr lang="fr-BE" sz="1600">
                <a:solidFill>
                  <a:srgbClr val="6E6E6E"/>
                </a:solidFill>
                <a:latin typeface="Arial"/>
                <a:ea typeface="Arial"/>
                <a:cs typeface="Arial"/>
                <a:sym typeface="Arial"/>
              </a:rPr>
              <a:t>depuis</a:t>
            </a:r>
            <a:r>
              <a:rPr b="0" i="0" lang="fr-BE" sz="1600" u="none" cap="none" strike="noStrike">
                <a:solidFill>
                  <a:srgbClr val="6E6E6E"/>
                </a:solidFill>
                <a:latin typeface="Arial"/>
                <a:ea typeface="Arial"/>
                <a:cs typeface="Arial"/>
                <a:sym typeface="Arial"/>
              </a:rPr>
              <a:t> le 1</a:t>
            </a:r>
            <a:r>
              <a:rPr b="0" baseline="30000" i="0" lang="fr-BE" sz="1600" u="none" cap="none" strike="noStrike">
                <a:solidFill>
                  <a:srgbClr val="6E6E6E"/>
                </a:solidFill>
                <a:latin typeface="Arial"/>
                <a:ea typeface="Arial"/>
                <a:cs typeface="Arial"/>
                <a:sym typeface="Arial"/>
              </a:rPr>
              <a:t>er</a:t>
            </a:r>
            <a:r>
              <a:rPr b="0" i="0" lang="fr-BE" sz="1600" u="none" cap="none" strike="noStrike">
                <a:solidFill>
                  <a:srgbClr val="6E6E6E"/>
                </a:solidFill>
                <a:latin typeface="Arial"/>
                <a:ea typeface="Arial"/>
                <a:cs typeface="Arial"/>
                <a:sym typeface="Arial"/>
              </a:rPr>
              <a:t> janvier 2025 en Région wallonne (Chèque habitat) </a:t>
            </a:r>
            <a:endParaRPr/>
          </a:p>
          <a:p>
            <a:pPr indent="0" lvl="0" marL="0" marR="0" rtl="0" algn="l">
              <a:spcBef>
                <a:spcPts val="0"/>
              </a:spcBef>
              <a:spcAft>
                <a:spcPts val="0"/>
              </a:spcAft>
              <a:buNone/>
            </a:pPr>
            <a:r>
              <a:rPr lang="fr-BE" sz="1600">
                <a:solidFill>
                  <a:srgbClr val="004EA2"/>
                </a:solidFill>
                <a:latin typeface="Arial"/>
                <a:ea typeface="Arial"/>
                <a:cs typeface="Arial"/>
                <a:sym typeface="Arial"/>
              </a:rPr>
              <a:t>Les emprunts en cours sont en principe pré-remplis</a:t>
            </a:r>
            <a:endParaRPr sz="1600">
              <a:solidFill>
                <a:srgbClr val="004EA2"/>
              </a:solidFill>
              <a:latin typeface="Arial"/>
              <a:ea typeface="Arial"/>
              <a:cs typeface="Arial"/>
              <a:sym typeface="Arial"/>
            </a:endParaRPr>
          </a:p>
        </p:txBody>
      </p:sp>
      <p:sp>
        <p:nvSpPr>
          <p:cNvPr id="802" name="Google Shape;802;p40"/>
          <p:cNvSpPr txBox="1"/>
          <p:nvPr/>
        </p:nvSpPr>
        <p:spPr>
          <a:xfrm>
            <a:off x="2902406" y="4595159"/>
            <a:ext cx="39718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 compétence fédérale (rubrique II)</a:t>
            </a:r>
            <a:endParaRPr/>
          </a:p>
        </p:txBody>
      </p:sp>
      <p:sp>
        <p:nvSpPr>
          <p:cNvPr id="803" name="Google Shape;803;p40"/>
          <p:cNvSpPr txBox="1"/>
          <p:nvPr/>
        </p:nvSpPr>
        <p:spPr>
          <a:xfrm>
            <a:off x="650688" y="4587116"/>
            <a:ext cx="236235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lang="fr-BE" sz="1800">
                <a:solidFill>
                  <a:srgbClr val="FFFFFF"/>
                </a:solidFill>
                <a:highlight>
                  <a:srgbClr val="00AAA5"/>
                </a:highlight>
                <a:latin typeface="Arial"/>
                <a:ea typeface="Arial"/>
                <a:cs typeface="Arial"/>
                <a:sym typeface="Arial"/>
              </a:rPr>
              <a:t>H</a:t>
            </a:r>
            <a:r>
              <a:rPr b="0" i="0" lang="fr-BE" sz="1800" u="none" cap="none" strike="noStrike">
                <a:solidFill>
                  <a:srgbClr val="FFFFFF"/>
                </a:solidFill>
                <a:highlight>
                  <a:srgbClr val="00AAA5"/>
                </a:highlight>
                <a:latin typeface="Arial"/>
                <a:ea typeface="Arial"/>
                <a:cs typeface="Arial"/>
                <a:sym typeface="Arial"/>
              </a:rPr>
              <a:t>abitation non propre</a:t>
            </a:r>
            <a:endParaRPr/>
          </a:p>
        </p:txBody>
      </p:sp>
      <p:sp>
        <p:nvSpPr>
          <p:cNvPr id="804" name="Google Shape;804;p40"/>
          <p:cNvSpPr/>
          <p:nvPr/>
        </p:nvSpPr>
        <p:spPr>
          <a:xfrm>
            <a:off x="7184344" y="1686253"/>
            <a:ext cx="4745602" cy="472062"/>
          </a:xfrm>
          <a:prstGeom prst="roundRect">
            <a:avLst>
              <a:gd fmla="val 16667" name="adj"/>
            </a:avLst>
          </a:prstGeom>
          <a:solidFill>
            <a:schemeClr val="lt1"/>
          </a:solid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05" name="Google Shape;805;p40"/>
          <p:cNvSpPr txBox="1"/>
          <p:nvPr/>
        </p:nvSpPr>
        <p:spPr>
          <a:xfrm>
            <a:off x="7200915" y="3451574"/>
            <a:ext cx="305737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dk1"/>
                </a:solidFill>
                <a:latin typeface="Arial"/>
                <a:ea typeface="Arial"/>
                <a:cs typeface="Arial"/>
                <a:sym typeface="Arial"/>
              </a:rPr>
              <a:t>Réduction d’impôt épargne à long terme fédérale y compris pour les contrats conclus </a:t>
            </a:r>
            <a:r>
              <a:rPr lang="fr-BE" sz="1800">
                <a:solidFill>
                  <a:schemeClr val="accent1"/>
                </a:solidFill>
                <a:latin typeface="Arial"/>
                <a:ea typeface="Arial"/>
                <a:cs typeface="Arial"/>
                <a:sym typeface="Arial"/>
              </a:rPr>
              <a:t>après le 1</a:t>
            </a:r>
            <a:r>
              <a:rPr baseline="30000" lang="fr-BE" sz="1800">
                <a:solidFill>
                  <a:schemeClr val="accent1"/>
                </a:solidFill>
                <a:latin typeface="Arial"/>
                <a:ea typeface="Arial"/>
                <a:cs typeface="Arial"/>
                <a:sym typeface="Arial"/>
              </a:rPr>
              <a:t>er</a:t>
            </a:r>
            <a:r>
              <a:rPr lang="fr-BE" sz="1800">
                <a:solidFill>
                  <a:schemeClr val="accent1"/>
                </a:solidFill>
                <a:latin typeface="Arial"/>
                <a:ea typeface="Arial"/>
                <a:cs typeface="Arial"/>
                <a:sym typeface="Arial"/>
              </a:rPr>
              <a:t> janvier 2024</a:t>
            </a:r>
            <a:r>
              <a:rPr lang="fr-BE" sz="1800">
                <a:solidFill>
                  <a:schemeClr val="dk1"/>
                </a:solidFill>
                <a:latin typeface="Arial"/>
                <a:ea typeface="Arial"/>
                <a:cs typeface="Arial"/>
                <a:sym typeface="Arial"/>
              </a:rPr>
              <a:t>.</a:t>
            </a:r>
            <a:endParaRPr/>
          </a:p>
        </p:txBody>
      </p:sp>
      <p:sp>
        <p:nvSpPr>
          <p:cNvPr id="806" name="Google Shape;806;p40"/>
          <p:cNvSpPr txBox="1"/>
          <p:nvPr/>
        </p:nvSpPr>
        <p:spPr>
          <a:xfrm>
            <a:off x="7108146" y="2261138"/>
            <a:ext cx="328356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lt1"/>
                </a:solidFill>
                <a:highlight>
                  <a:srgbClr val="004EA2"/>
                </a:highlight>
                <a:latin typeface="Arial"/>
                <a:ea typeface="Arial"/>
                <a:cs typeface="Arial"/>
                <a:sym typeface="Arial"/>
              </a:rPr>
              <a:t>≠ en vue de la reconstitution ou de la garantie d’un emprunt hypothécaire</a:t>
            </a:r>
            <a:endParaRPr/>
          </a:p>
        </p:txBody>
      </p:sp>
      <p:sp>
        <p:nvSpPr>
          <p:cNvPr id="807" name="Google Shape;807;p40"/>
          <p:cNvSpPr/>
          <p:nvPr/>
        </p:nvSpPr>
        <p:spPr>
          <a:xfrm>
            <a:off x="662479" y="4989964"/>
            <a:ext cx="6124574" cy="1367509"/>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808" name="Google Shape;808;p40"/>
          <p:cNvSpPr txBox="1"/>
          <p:nvPr/>
        </p:nvSpPr>
        <p:spPr>
          <a:xfrm>
            <a:off x="597302" y="4998813"/>
            <a:ext cx="6285066" cy="132343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fr-BE" sz="1600">
                <a:solidFill>
                  <a:schemeClr val="dk1"/>
                </a:solidFill>
                <a:latin typeface="Arial"/>
                <a:ea typeface="Arial"/>
                <a:cs typeface="Arial"/>
                <a:sym typeface="Arial"/>
              </a:rPr>
              <a:t>Plus de réduction d'impôt pour le capital des emprunts hypothécaires contractés à partir du 1</a:t>
            </a:r>
            <a:r>
              <a:rPr baseline="30000" lang="fr-BE" sz="1600">
                <a:solidFill>
                  <a:schemeClr val="dk1"/>
                </a:solidFill>
                <a:latin typeface="Arial"/>
                <a:ea typeface="Arial"/>
                <a:cs typeface="Arial"/>
                <a:sym typeface="Arial"/>
              </a:rPr>
              <a:t>er</a:t>
            </a:r>
            <a:r>
              <a:rPr lang="fr-BE" sz="1600">
                <a:solidFill>
                  <a:schemeClr val="dk1"/>
                </a:solidFill>
                <a:latin typeface="Arial"/>
                <a:ea typeface="Arial"/>
                <a:cs typeface="Arial"/>
                <a:sym typeface="Arial"/>
              </a:rPr>
              <a:t> janvier 2024. Les emprunts existants ne peuvent bénéficier que de l’épargne LT fédérale.</a:t>
            </a:r>
            <a:endParaRPr/>
          </a:p>
          <a:p>
            <a:pPr indent="-285750" lvl="0" marL="285750" marR="0" rtl="0" algn="l">
              <a:spcBef>
                <a:spcPts val="0"/>
              </a:spcBef>
              <a:spcAft>
                <a:spcPts val="0"/>
              </a:spcAft>
              <a:buClr>
                <a:schemeClr val="dk1"/>
              </a:buClr>
              <a:buSzPts val="1600"/>
              <a:buFont typeface="Arial"/>
              <a:buChar char="•"/>
            </a:pPr>
            <a:r>
              <a:rPr lang="fr-BE" sz="1600">
                <a:solidFill>
                  <a:schemeClr val="dk1"/>
                </a:solidFill>
                <a:latin typeface="Arial"/>
                <a:ea typeface="Arial"/>
                <a:cs typeface="Arial"/>
                <a:sym typeface="Arial"/>
              </a:rPr>
              <a:t>Plus de réduction d’impôt pour les intérêts payés sur les emprunts hypothécaires quelle que soit l’année de conclusion.</a:t>
            </a:r>
            <a:endParaRPr/>
          </a:p>
        </p:txBody>
      </p:sp>
      <p:sp>
        <p:nvSpPr>
          <p:cNvPr id="809" name="Google Shape;809;p40"/>
          <p:cNvSpPr txBox="1"/>
          <p:nvPr/>
        </p:nvSpPr>
        <p:spPr>
          <a:xfrm>
            <a:off x="10300642" y="3497925"/>
            <a:ext cx="1840388"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8">
                  <a:extLst>
                    <a:ext uri="{A12FA001-AC4F-418D-AE19-62706E023703}">
                      <ahyp:hlinkClr val="tx"/>
                    </a:ext>
                  </a:extLst>
                </a:hlinkClick>
              </a:rPr>
              <a:t>Emprunt hypothécaire et assurance-vie individuelle</a:t>
            </a:r>
            <a:endParaRPr sz="1600">
              <a:solidFill>
                <a:schemeClr val="dk1"/>
              </a:solidFill>
              <a:latin typeface="Arial"/>
              <a:ea typeface="Arial"/>
              <a:cs typeface="Arial"/>
              <a:sym typeface="Arial"/>
            </a:endParaRPr>
          </a:p>
        </p:txBody>
      </p:sp>
      <p:sp>
        <p:nvSpPr>
          <p:cNvPr id="810" name="Google Shape;810;p40"/>
          <p:cNvSpPr txBox="1"/>
          <p:nvPr/>
        </p:nvSpPr>
        <p:spPr>
          <a:xfrm>
            <a:off x="7201862" y="1708388"/>
            <a:ext cx="484238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000"/>
              <a:buFont typeface="Arial"/>
              <a:buNone/>
            </a:pPr>
            <a:r>
              <a:rPr b="0" i="0" lang="fr-BE" sz="2000" u="none" cap="none" strike="noStrike">
                <a:solidFill>
                  <a:srgbClr val="00AAA5"/>
                </a:solidFill>
                <a:latin typeface="Arial"/>
                <a:ea typeface="Arial"/>
                <a:cs typeface="Arial"/>
                <a:sym typeface="Arial"/>
              </a:rPr>
              <a:t>Primes pour une assurance-vie individuelle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4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817" name="Google Shape;817;p41"/>
          <p:cNvSpPr/>
          <p:nvPr/>
        </p:nvSpPr>
        <p:spPr>
          <a:xfrm>
            <a:off x="650689" y="1128052"/>
            <a:ext cx="5342338"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X.I - Réductions d’impôt régionales</a:t>
            </a:r>
            <a:endParaRPr b="0" i="0" sz="2000" u="none" cap="none" strike="noStrike">
              <a:solidFill>
                <a:srgbClr val="FFFFFF"/>
              </a:solidFill>
              <a:latin typeface="Arial"/>
              <a:ea typeface="Arial"/>
              <a:cs typeface="Arial"/>
              <a:sym typeface="Arial"/>
            </a:endParaRPr>
          </a:p>
        </p:txBody>
      </p:sp>
      <p:pic>
        <p:nvPicPr>
          <p:cNvPr id="818" name="Google Shape;818;p41"/>
          <p:cNvPicPr preferRelativeResize="0"/>
          <p:nvPr/>
        </p:nvPicPr>
        <p:blipFill rotWithShape="1">
          <a:blip r:embed="rId3">
            <a:alphaModFix/>
          </a:blip>
          <a:srcRect b="0" l="0" r="0" t="0"/>
          <a:stretch/>
        </p:blipFill>
        <p:spPr>
          <a:xfrm>
            <a:off x="883332" y="1148083"/>
            <a:ext cx="315871" cy="432000"/>
          </a:xfrm>
          <a:prstGeom prst="rect">
            <a:avLst/>
          </a:prstGeom>
          <a:noFill/>
          <a:ln>
            <a:noFill/>
          </a:ln>
        </p:spPr>
      </p:pic>
      <p:sp>
        <p:nvSpPr>
          <p:cNvPr id="819" name="Google Shape;819;p41"/>
          <p:cNvSpPr/>
          <p:nvPr/>
        </p:nvSpPr>
        <p:spPr>
          <a:xfrm>
            <a:off x="650687" y="1692823"/>
            <a:ext cx="11085300"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20" name="Google Shape;820;p41"/>
          <p:cNvSpPr txBox="1"/>
          <p:nvPr/>
        </p:nvSpPr>
        <p:spPr>
          <a:xfrm>
            <a:off x="1206195" y="1745540"/>
            <a:ext cx="105297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000"/>
              <a:buFont typeface="Arial"/>
              <a:buNone/>
            </a:pPr>
            <a:r>
              <a:rPr b="0" i="0" lang="fr-BE" sz="2000" u="none" cap="none" strike="noStrike">
                <a:solidFill>
                  <a:srgbClr val="00AAA5"/>
                </a:solidFill>
                <a:latin typeface="Arial"/>
                <a:ea typeface="Arial"/>
                <a:cs typeface="Arial"/>
                <a:sym typeface="Arial"/>
              </a:rPr>
              <a:t>Dépenses pour titres-services et chèques ALE </a:t>
            </a:r>
            <a:r>
              <a:rPr lang="fr-BE" sz="2000">
                <a:solidFill>
                  <a:srgbClr val="00AAA5"/>
                </a:solidFill>
                <a:latin typeface="Arial"/>
                <a:ea typeface="Arial"/>
                <a:cs typeface="Arial"/>
                <a:sym typeface="Arial"/>
              </a:rPr>
              <a:t>(</a:t>
            </a:r>
            <a:r>
              <a:rPr b="0" i="0" lang="fr-BE" sz="2000" u="none" cap="none" strike="noStrike">
                <a:solidFill>
                  <a:srgbClr val="00AAA5"/>
                </a:solidFill>
                <a:latin typeface="Arial"/>
                <a:ea typeface="Arial"/>
                <a:cs typeface="Arial"/>
                <a:sym typeface="Arial"/>
              </a:rPr>
              <a:t>uniquement Wallonie et Bruxelles) </a:t>
            </a:r>
            <a:endParaRPr/>
          </a:p>
        </p:txBody>
      </p:sp>
      <p:pic>
        <p:nvPicPr>
          <p:cNvPr descr="Bankcheque silhouet" id="821" name="Google Shape;821;p41"/>
          <p:cNvPicPr preferRelativeResize="0"/>
          <p:nvPr/>
        </p:nvPicPr>
        <p:blipFill rotWithShape="1">
          <a:blip r:embed="rId4">
            <a:alphaModFix/>
          </a:blip>
          <a:srcRect b="0" l="0" r="0" t="0"/>
          <a:stretch/>
        </p:blipFill>
        <p:spPr>
          <a:xfrm>
            <a:off x="719797" y="1692823"/>
            <a:ext cx="509589" cy="509589"/>
          </a:xfrm>
          <a:prstGeom prst="rect">
            <a:avLst/>
          </a:prstGeom>
          <a:noFill/>
          <a:ln>
            <a:noFill/>
          </a:ln>
        </p:spPr>
      </p:pic>
      <p:grpSp>
        <p:nvGrpSpPr>
          <p:cNvPr id="822" name="Google Shape;822;p41"/>
          <p:cNvGrpSpPr/>
          <p:nvPr/>
        </p:nvGrpSpPr>
        <p:grpSpPr>
          <a:xfrm>
            <a:off x="650687" y="2507877"/>
            <a:ext cx="2109235" cy="3750804"/>
            <a:chOff x="7919471" y="2596696"/>
            <a:chExt cx="2109235" cy="3750804"/>
          </a:xfrm>
        </p:grpSpPr>
        <p:sp>
          <p:nvSpPr>
            <p:cNvPr id="823" name="Google Shape;823;p41"/>
            <p:cNvSpPr/>
            <p:nvPr/>
          </p:nvSpPr>
          <p:spPr>
            <a:xfrm>
              <a:off x="8313900" y="5922311"/>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824" name="Google Shape;824;p41"/>
            <p:cNvGrpSpPr/>
            <p:nvPr/>
          </p:nvGrpSpPr>
          <p:grpSpPr>
            <a:xfrm>
              <a:off x="7919471" y="2596696"/>
              <a:ext cx="2109235" cy="3645753"/>
              <a:chOff x="7919471" y="2596696"/>
              <a:chExt cx="2109235" cy="3645753"/>
            </a:xfrm>
          </p:grpSpPr>
          <p:pic>
            <p:nvPicPr>
              <p:cNvPr descr="Meisje dat bord vasthoudt" id="825" name="Google Shape;825;p41"/>
              <p:cNvPicPr preferRelativeResize="0"/>
              <p:nvPr/>
            </p:nvPicPr>
            <p:blipFill rotWithShape="1">
              <a:blip r:embed="rId5">
                <a:alphaModFix/>
              </a:blip>
              <a:srcRect b="0" l="0" r="0" t="0"/>
              <a:stretch/>
            </p:blipFill>
            <p:spPr>
              <a:xfrm>
                <a:off x="7919471" y="3032743"/>
                <a:ext cx="2109235" cy="3209706"/>
              </a:xfrm>
              <a:prstGeom prst="rect">
                <a:avLst/>
              </a:prstGeom>
              <a:noFill/>
              <a:ln>
                <a:noFill/>
              </a:ln>
            </p:spPr>
          </p:pic>
          <p:pic>
            <p:nvPicPr>
              <p:cNvPr descr="Vrouw met pony" id="826" name="Google Shape;826;p41"/>
              <p:cNvPicPr preferRelativeResize="0"/>
              <p:nvPr/>
            </p:nvPicPr>
            <p:blipFill rotWithShape="1">
              <a:blip r:embed="rId6">
                <a:alphaModFix/>
              </a:blip>
              <a:srcRect b="0" l="0" r="0" t="0"/>
              <a:stretch/>
            </p:blipFill>
            <p:spPr>
              <a:xfrm>
                <a:off x="8598597" y="2596696"/>
                <a:ext cx="710734" cy="640538"/>
              </a:xfrm>
              <a:prstGeom prst="rect">
                <a:avLst/>
              </a:prstGeom>
              <a:noFill/>
              <a:ln>
                <a:noFill/>
              </a:ln>
            </p:spPr>
          </p:pic>
        </p:grpSp>
        <p:pic>
          <p:nvPicPr>
            <p:cNvPr descr="Blij gezicht" id="827" name="Google Shape;827;p41"/>
            <p:cNvPicPr preferRelativeResize="0"/>
            <p:nvPr/>
          </p:nvPicPr>
          <p:blipFill rotWithShape="1">
            <a:blip r:embed="rId7">
              <a:alphaModFix/>
            </a:blip>
            <a:srcRect b="0" l="0" r="0" t="0"/>
            <a:stretch/>
          </p:blipFill>
          <p:spPr>
            <a:xfrm>
              <a:off x="8897566" y="2852998"/>
              <a:ext cx="270056" cy="278496"/>
            </a:xfrm>
            <a:prstGeom prst="rect">
              <a:avLst/>
            </a:prstGeom>
            <a:noFill/>
            <a:ln>
              <a:noFill/>
            </a:ln>
          </p:spPr>
        </p:pic>
      </p:grpSp>
      <p:grpSp>
        <p:nvGrpSpPr>
          <p:cNvPr id="828" name="Google Shape;828;p41"/>
          <p:cNvGrpSpPr/>
          <p:nvPr/>
        </p:nvGrpSpPr>
        <p:grpSpPr>
          <a:xfrm>
            <a:off x="3058891" y="3003218"/>
            <a:ext cx="695054" cy="702000"/>
            <a:chOff x="5420031" y="1910205"/>
            <a:chExt cx="914400" cy="914400"/>
          </a:xfrm>
        </p:grpSpPr>
        <p:pic>
          <p:nvPicPr>
            <p:cNvPr descr="Lichten aan silhouet" id="829" name="Google Shape;829;p41"/>
            <p:cNvPicPr preferRelativeResize="0"/>
            <p:nvPr/>
          </p:nvPicPr>
          <p:blipFill rotWithShape="1">
            <a:blip r:embed="rId8">
              <a:alphaModFix/>
            </a:blip>
            <a:srcRect b="0" l="0" r="0" t="0"/>
            <a:stretch/>
          </p:blipFill>
          <p:spPr>
            <a:xfrm>
              <a:off x="5420031" y="1910205"/>
              <a:ext cx="914400" cy="914400"/>
            </a:xfrm>
            <a:prstGeom prst="rect">
              <a:avLst/>
            </a:prstGeom>
            <a:noFill/>
            <a:ln>
              <a:noFill/>
            </a:ln>
          </p:spPr>
        </p:pic>
        <p:pic>
          <p:nvPicPr>
            <p:cNvPr descr="Munten silhouet" id="830" name="Google Shape;830;p41"/>
            <p:cNvPicPr preferRelativeResize="0"/>
            <p:nvPr/>
          </p:nvPicPr>
          <p:blipFill rotWithShape="1">
            <a:blip r:embed="rId9">
              <a:alphaModFix/>
            </a:blip>
            <a:srcRect b="0" l="0" r="0" t="0"/>
            <a:stretch/>
          </p:blipFill>
          <p:spPr>
            <a:xfrm>
              <a:off x="5737431" y="2208155"/>
              <a:ext cx="279600" cy="279600"/>
            </a:xfrm>
            <a:prstGeom prst="rect">
              <a:avLst/>
            </a:prstGeom>
            <a:noFill/>
            <a:ln>
              <a:noFill/>
            </a:ln>
          </p:spPr>
        </p:pic>
      </p:grpSp>
      <p:sp>
        <p:nvSpPr>
          <p:cNvPr id="831" name="Google Shape;831;p41"/>
          <p:cNvSpPr/>
          <p:nvPr/>
        </p:nvSpPr>
        <p:spPr>
          <a:xfrm>
            <a:off x="3820658" y="2911587"/>
            <a:ext cx="7915329" cy="885261"/>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6E6E6E"/>
              </a:buClr>
              <a:buSzPts val="2000"/>
              <a:buFont typeface="Arial"/>
              <a:buNone/>
            </a:pPr>
            <a:r>
              <a:rPr b="0" i="0" lang="fr-BE" sz="2000" u="none" cap="none">
                <a:solidFill>
                  <a:srgbClr val="6E6E6E"/>
                </a:solidFill>
                <a:latin typeface="Arial"/>
                <a:ea typeface="Arial"/>
                <a:cs typeface="Arial"/>
                <a:sym typeface="Arial"/>
              </a:rPr>
              <a:t>Par contribuable : montant global pour les dépenses est de </a:t>
            </a:r>
            <a:r>
              <a:rPr b="0" i="0" lang="fr-BE" sz="2000" u="none" cap="none">
                <a:solidFill>
                  <a:schemeClr val="accent1"/>
                </a:solidFill>
                <a:latin typeface="Arial"/>
                <a:ea typeface="Arial"/>
                <a:cs typeface="Arial"/>
                <a:sym typeface="Arial"/>
              </a:rPr>
              <a:t>maximum </a:t>
            </a:r>
            <a:r>
              <a:rPr lang="fr-BE" sz="2000">
                <a:solidFill>
                  <a:schemeClr val="accent1"/>
                </a:solidFill>
                <a:latin typeface="Arial"/>
                <a:ea typeface="Arial"/>
                <a:cs typeface="Arial"/>
                <a:sym typeface="Arial"/>
              </a:rPr>
              <a:t>1.850</a:t>
            </a:r>
            <a:r>
              <a:rPr b="0" i="0" lang="fr-BE" sz="2000" u="none" cap="none">
                <a:solidFill>
                  <a:schemeClr val="accent1"/>
                </a:solidFill>
                <a:latin typeface="Arial"/>
                <a:ea typeface="Arial"/>
                <a:cs typeface="Arial"/>
                <a:sym typeface="Arial"/>
              </a:rPr>
              <a:t> euros </a:t>
            </a:r>
            <a:r>
              <a:rPr b="0" i="0" lang="fr-BE" sz="2000" u="none" cap="none">
                <a:solidFill>
                  <a:srgbClr val="6E6E6E"/>
                </a:solidFill>
                <a:latin typeface="Arial"/>
                <a:ea typeface="Arial"/>
                <a:cs typeface="Arial"/>
                <a:sym typeface="Arial"/>
              </a:rPr>
              <a:t>(tous titres confondus)</a:t>
            </a:r>
            <a:endParaRPr b="0" i="0" sz="2000" u="none" cap="none">
              <a:solidFill>
                <a:srgbClr val="6E6E6E"/>
              </a:solidFill>
              <a:latin typeface="Arial"/>
              <a:ea typeface="Arial"/>
              <a:cs typeface="Arial"/>
              <a:sym typeface="Arial"/>
            </a:endParaRPr>
          </a:p>
        </p:txBody>
      </p:sp>
      <p:sp>
        <p:nvSpPr>
          <p:cNvPr id="832" name="Google Shape;832;p41"/>
          <p:cNvSpPr txBox="1"/>
          <p:nvPr/>
        </p:nvSpPr>
        <p:spPr>
          <a:xfrm>
            <a:off x="3820658" y="4049947"/>
            <a:ext cx="6096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Dépenses pour :</a:t>
            </a:r>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chèques ALE = attestation fiscale </a:t>
            </a:r>
            <a:r>
              <a:rPr b="0" i="0" lang="fr-BE" sz="1800" u="none" cap="none" strike="noStrike">
                <a:solidFill>
                  <a:schemeClr val="accent1"/>
                </a:solidFill>
                <a:latin typeface="Arial"/>
                <a:ea typeface="Arial"/>
                <a:cs typeface="Arial"/>
                <a:sym typeface="Arial"/>
              </a:rPr>
              <a:t>281.80</a:t>
            </a:r>
            <a:r>
              <a:rPr b="0" i="0" lang="fr-BE" sz="1800" u="none" cap="none" strike="noStrike">
                <a:solidFill>
                  <a:srgbClr val="6E6E6E"/>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6E6E6E"/>
              </a:buClr>
              <a:buSzPts val="1800"/>
              <a:buFont typeface="Arial"/>
              <a:buChar char="•"/>
            </a:pPr>
            <a:r>
              <a:rPr lang="fr-BE" sz="1800">
                <a:solidFill>
                  <a:srgbClr val="6E6E6E"/>
                </a:solidFill>
                <a:latin typeface="Arial"/>
                <a:ea typeface="Arial"/>
                <a:cs typeface="Arial"/>
                <a:sym typeface="Arial"/>
              </a:rPr>
              <a:t>t</a:t>
            </a:r>
            <a:r>
              <a:rPr b="0" i="0" lang="fr-BE" sz="1800" u="none" cap="none" strike="noStrike">
                <a:solidFill>
                  <a:srgbClr val="6E6E6E"/>
                </a:solidFill>
                <a:latin typeface="Arial"/>
                <a:ea typeface="Arial"/>
                <a:cs typeface="Arial"/>
                <a:sym typeface="Arial"/>
              </a:rPr>
              <a:t>itres-services = attestation fiscale </a:t>
            </a:r>
            <a:r>
              <a:rPr b="0" i="0" lang="fr-BE" sz="1800" u="none" cap="none" strike="noStrike">
                <a:solidFill>
                  <a:schemeClr val="accent1"/>
                </a:solidFill>
                <a:latin typeface="Arial"/>
                <a:ea typeface="Arial"/>
                <a:cs typeface="Arial"/>
                <a:sym typeface="Arial"/>
              </a:rPr>
              <a:t>281.81</a:t>
            </a:r>
            <a:endParaRPr b="0" i="0" sz="1800" u="none" cap="none" strike="noStrike">
              <a:solidFill>
                <a:srgbClr val="004EA2"/>
              </a:solidFill>
              <a:latin typeface="Arial"/>
              <a:ea typeface="Arial"/>
              <a:cs typeface="Arial"/>
              <a:sym typeface="Arial"/>
            </a:endParaRPr>
          </a:p>
        </p:txBody>
      </p:sp>
      <p:sp>
        <p:nvSpPr>
          <p:cNvPr id="833" name="Google Shape;833;p41"/>
          <p:cNvSpPr txBox="1"/>
          <p:nvPr/>
        </p:nvSpPr>
        <p:spPr>
          <a:xfrm>
            <a:off x="4251365" y="4973277"/>
            <a:ext cx="70785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b="0" i="0" lang="fr-BE" sz="1800" u="none" cap="none" strike="noStrike">
                <a:solidFill>
                  <a:srgbClr val="004EA2"/>
                </a:solidFill>
                <a:latin typeface="Arial"/>
                <a:ea typeface="Arial"/>
                <a:cs typeface="Arial"/>
                <a:sym typeface="Arial"/>
              </a:rPr>
              <a:t>Dans certains cas, les organismes concernés ne nous communiquent pas à temps l’information</a:t>
            </a:r>
            <a:endParaRPr/>
          </a:p>
        </p:txBody>
      </p:sp>
      <p:pic>
        <p:nvPicPr>
          <p:cNvPr descr="Avertissement contour" id="834" name="Google Shape;834;p41"/>
          <p:cNvPicPr preferRelativeResize="0"/>
          <p:nvPr/>
        </p:nvPicPr>
        <p:blipFill rotWithShape="1">
          <a:blip r:embed="rId10">
            <a:alphaModFix/>
          </a:blip>
          <a:srcRect b="0" l="0" r="0" t="0"/>
          <a:stretch/>
        </p:blipFill>
        <p:spPr>
          <a:xfrm>
            <a:off x="3896821" y="4973277"/>
            <a:ext cx="354544" cy="349770"/>
          </a:xfrm>
          <a:prstGeom prst="rect">
            <a:avLst/>
          </a:prstGeom>
          <a:noFill/>
          <a:ln>
            <a:noFill/>
          </a:ln>
        </p:spPr>
      </p:pic>
      <p:sp>
        <p:nvSpPr>
          <p:cNvPr id="835" name="Google Shape;835;p41"/>
          <p:cNvSpPr txBox="1"/>
          <p:nvPr/>
        </p:nvSpPr>
        <p:spPr>
          <a:xfrm>
            <a:off x="735048" y="3381349"/>
            <a:ext cx="194051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fr-BE" sz="1600" u="sng">
                <a:solidFill>
                  <a:srgbClr val="4B5155"/>
                </a:solidFill>
                <a:latin typeface="Arial"/>
                <a:ea typeface="Arial"/>
                <a:cs typeface="Arial"/>
                <a:sym typeface="Arial"/>
                <a:hlinkClick r:id="rId11">
                  <a:extLst>
                    <a:ext uri="{A12FA001-AC4F-418D-AE19-62706E023703}">
                      <ahyp:hlinkClr val="tx"/>
                    </a:ext>
                  </a:extLst>
                </a:hlinkClick>
              </a:rPr>
              <a:t>Plus d’info sur les t</a:t>
            </a:r>
            <a:r>
              <a:rPr lang="fr-BE" sz="1600" u="sng">
                <a:solidFill>
                  <a:schemeClr val="dk1"/>
                </a:solidFill>
                <a:latin typeface="Arial"/>
                <a:ea typeface="Arial"/>
                <a:cs typeface="Arial"/>
                <a:sym typeface="Arial"/>
                <a:hlinkClick r:id="rId12">
                  <a:extLst>
                    <a:ext uri="{A12FA001-AC4F-418D-AE19-62706E023703}">
                      <ahyp:hlinkClr val="tx"/>
                    </a:ext>
                  </a:extLst>
                </a:hlinkClick>
              </a:rPr>
              <a:t>itres-services et chèques ALE</a:t>
            </a:r>
            <a:endParaRPr sz="16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42"/>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842" name="Google Shape;842;p42"/>
          <p:cNvSpPr/>
          <p:nvPr/>
        </p:nvSpPr>
        <p:spPr>
          <a:xfrm>
            <a:off x="650689" y="1128052"/>
            <a:ext cx="5389269" cy="452031"/>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X.II - Réductions d’impôt fédérales</a:t>
            </a:r>
            <a:endParaRPr/>
          </a:p>
        </p:txBody>
      </p:sp>
      <p:pic>
        <p:nvPicPr>
          <p:cNvPr id="843" name="Google Shape;843;p42"/>
          <p:cNvPicPr preferRelativeResize="0"/>
          <p:nvPr/>
        </p:nvPicPr>
        <p:blipFill rotWithShape="1">
          <a:blip r:embed="rId3">
            <a:alphaModFix/>
          </a:blip>
          <a:srcRect b="0" l="0" r="0" t="0"/>
          <a:stretch/>
        </p:blipFill>
        <p:spPr>
          <a:xfrm>
            <a:off x="883332" y="1148083"/>
            <a:ext cx="315871" cy="432000"/>
          </a:xfrm>
          <a:prstGeom prst="rect">
            <a:avLst/>
          </a:prstGeom>
          <a:noFill/>
          <a:ln>
            <a:noFill/>
          </a:ln>
        </p:spPr>
      </p:pic>
      <p:sp>
        <p:nvSpPr>
          <p:cNvPr id="844" name="Google Shape;844;p42"/>
          <p:cNvSpPr/>
          <p:nvPr/>
        </p:nvSpPr>
        <p:spPr>
          <a:xfrm>
            <a:off x="2185820" y="2024287"/>
            <a:ext cx="2089454"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AAA5"/>
              </a:solidFill>
              <a:latin typeface="Arial"/>
              <a:ea typeface="Arial"/>
              <a:cs typeface="Arial"/>
              <a:sym typeface="Arial"/>
            </a:endParaRPr>
          </a:p>
        </p:txBody>
      </p:sp>
      <p:sp>
        <p:nvSpPr>
          <p:cNvPr id="845" name="Google Shape;845;p42"/>
          <p:cNvSpPr txBox="1"/>
          <p:nvPr/>
        </p:nvSpPr>
        <p:spPr>
          <a:xfrm>
            <a:off x="2274603" y="2087450"/>
            <a:ext cx="208945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000"/>
              <a:buFont typeface="Arial"/>
              <a:buNone/>
            </a:pPr>
            <a:r>
              <a:rPr lang="fr-BE" sz="2000">
                <a:solidFill>
                  <a:srgbClr val="00AAA5"/>
                </a:solidFill>
                <a:latin typeface="Arial"/>
                <a:ea typeface="Arial"/>
                <a:cs typeface="Arial"/>
                <a:sym typeface="Arial"/>
              </a:rPr>
              <a:t>É</a:t>
            </a:r>
            <a:r>
              <a:rPr b="0" i="0" lang="fr-BE" sz="2000" u="none" cap="none" strike="noStrike">
                <a:solidFill>
                  <a:srgbClr val="00AAA5"/>
                </a:solidFill>
                <a:latin typeface="Arial"/>
                <a:ea typeface="Arial"/>
                <a:cs typeface="Arial"/>
                <a:sym typeface="Arial"/>
              </a:rPr>
              <a:t>pargne-pension</a:t>
            </a:r>
            <a:endParaRPr/>
          </a:p>
        </p:txBody>
      </p:sp>
      <p:sp>
        <p:nvSpPr>
          <p:cNvPr id="846" name="Google Shape;846;p42"/>
          <p:cNvSpPr/>
          <p:nvPr/>
        </p:nvSpPr>
        <p:spPr>
          <a:xfrm>
            <a:off x="6771686" y="2024287"/>
            <a:ext cx="2089454"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AAA5"/>
              </a:solidFill>
              <a:latin typeface="Arial"/>
              <a:ea typeface="Arial"/>
              <a:cs typeface="Arial"/>
              <a:sym typeface="Arial"/>
            </a:endParaRPr>
          </a:p>
        </p:txBody>
      </p:sp>
      <p:sp>
        <p:nvSpPr>
          <p:cNvPr id="847" name="Google Shape;847;p42"/>
          <p:cNvSpPr txBox="1"/>
          <p:nvPr/>
        </p:nvSpPr>
        <p:spPr>
          <a:xfrm>
            <a:off x="6765219" y="2087450"/>
            <a:ext cx="208945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AAA5"/>
              </a:buClr>
              <a:buSzPts val="2000"/>
              <a:buFont typeface="Arial"/>
              <a:buNone/>
            </a:pPr>
            <a:r>
              <a:rPr b="0" i="0" lang="fr-BE" sz="2000" u="none" cap="none" strike="noStrike">
                <a:solidFill>
                  <a:srgbClr val="00AAA5"/>
                </a:solidFill>
                <a:latin typeface="Arial"/>
                <a:ea typeface="Arial"/>
                <a:cs typeface="Arial"/>
                <a:sym typeface="Arial"/>
              </a:rPr>
              <a:t>Dons</a:t>
            </a:r>
            <a:endParaRPr/>
          </a:p>
        </p:txBody>
      </p:sp>
      <p:sp>
        <p:nvSpPr>
          <p:cNvPr id="848" name="Google Shape;848;p42"/>
          <p:cNvSpPr txBox="1"/>
          <p:nvPr/>
        </p:nvSpPr>
        <p:spPr>
          <a:xfrm>
            <a:off x="1978813" y="2888801"/>
            <a:ext cx="3774288" cy="24745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Prime maximale épargne-pension avec :</a:t>
            </a:r>
            <a:endParaRPr/>
          </a:p>
          <a:p>
            <a:pPr indent="0" lvl="1" marL="457200" marR="0" rtl="0" algn="l">
              <a:lnSpc>
                <a:spcPct val="90000"/>
              </a:lnSpc>
              <a:spcBef>
                <a:spcPts val="630"/>
              </a:spcBef>
              <a:spcAft>
                <a:spcPts val="0"/>
              </a:spcAft>
              <a:buNone/>
            </a:pPr>
            <a:r>
              <a:rPr b="0" i="0" lang="fr-BE" sz="1800" u="none" cap="none" strike="noStrike">
                <a:solidFill>
                  <a:schemeClr val="lt1"/>
                </a:solidFill>
                <a:highlight>
                  <a:srgbClr val="004EA2"/>
                </a:highlight>
                <a:latin typeface="Arial"/>
                <a:ea typeface="Arial"/>
                <a:cs typeface="Arial"/>
                <a:sym typeface="Arial"/>
              </a:rPr>
              <a:t>30 %</a:t>
            </a:r>
            <a:r>
              <a:rPr b="0" i="0" lang="fr-BE" sz="1800" u="none" cap="none" strike="noStrike">
                <a:solidFill>
                  <a:srgbClr val="6E6E6E"/>
                </a:solidFill>
                <a:latin typeface="Arial"/>
                <a:ea typeface="Arial"/>
                <a:cs typeface="Arial"/>
                <a:sym typeface="Arial"/>
              </a:rPr>
              <a:t> de réduction d'impôt = </a:t>
            </a:r>
            <a:br>
              <a:rPr b="0" i="0" lang="fr-BE" sz="1800" u="none" cap="none" strike="noStrike">
                <a:solidFill>
                  <a:schemeClr val="dk1"/>
                </a:solidFill>
                <a:latin typeface="Arial"/>
                <a:ea typeface="Arial"/>
                <a:cs typeface="Arial"/>
                <a:sym typeface="Arial"/>
              </a:rPr>
            </a:br>
            <a:r>
              <a:rPr b="0" i="0" lang="fr-BE" sz="1800" u="none" cap="none" strike="noStrike">
                <a:solidFill>
                  <a:srgbClr val="6E6E6E"/>
                </a:solidFill>
                <a:latin typeface="Arial"/>
                <a:ea typeface="Arial"/>
                <a:cs typeface="Arial"/>
                <a:sym typeface="Arial"/>
              </a:rPr>
              <a:t>1.050 euros</a:t>
            </a:r>
            <a:endParaRPr/>
          </a:p>
          <a:p>
            <a:pPr indent="0" lvl="1" marL="457200" marR="0" rtl="0" algn="l">
              <a:lnSpc>
                <a:spcPct val="90000"/>
              </a:lnSpc>
              <a:spcBef>
                <a:spcPts val="630"/>
              </a:spcBef>
              <a:spcAft>
                <a:spcPts val="0"/>
              </a:spcAft>
              <a:buNone/>
            </a:pPr>
            <a:r>
              <a:rPr b="0" i="0" lang="fr-BE" sz="1800" u="none" cap="none" strike="noStrike">
                <a:solidFill>
                  <a:schemeClr val="lt1"/>
                </a:solidFill>
                <a:highlight>
                  <a:srgbClr val="004EA2"/>
                </a:highlight>
                <a:latin typeface="Arial"/>
                <a:ea typeface="Arial"/>
                <a:cs typeface="Arial"/>
                <a:sym typeface="Arial"/>
              </a:rPr>
              <a:t>25 %</a:t>
            </a:r>
            <a:r>
              <a:rPr b="0" i="0" lang="fr-BE" sz="1800" u="none" cap="none" strike="noStrike">
                <a:solidFill>
                  <a:schemeClr val="lt1"/>
                </a:solidFill>
                <a:latin typeface="Arial"/>
                <a:ea typeface="Arial"/>
                <a:cs typeface="Arial"/>
                <a:sym typeface="Arial"/>
              </a:rPr>
              <a:t> </a:t>
            </a:r>
            <a:r>
              <a:rPr b="0" i="0" lang="fr-BE" sz="1800" u="none" cap="none" strike="noStrike">
                <a:solidFill>
                  <a:srgbClr val="6E6E6E"/>
                </a:solidFill>
                <a:latin typeface="Arial"/>
                <a:ea typeface="Arial"/>
                <a:cs typeface="Arial"/>
                <a:sym typeface="Arial"/>
              </a:rPr>
              <a:t>de réduction d'impôt  = 1.350 euros </a:t>
            </a:r>
            <a:endParaRPr/>
          </a:p>
          <a:p>
            <a:pPr indent="-285750" lvl="0" marL="285750" marR="0" rtl="0" algn="l">
              <a:lnSpc>
                <a:spcPct val="90000"/>
              </a:lnSpc>
              <a:spcBef>
                <a:spcPts val="63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Prime d’épargne-pension</a:t>
            </a:r>
            <a:endParaRPr/>
          </a:p>
          <a:p>
            <a:pPr indent="-285750" lvl="0" marL="285750" marR="0" rtl="0" algn="l">
              <a:lnSpc>
                <a:spcPct val="90000"/>
              </a:lnSpc>
              <a:spcBef>
                <a:spcPts val="630"/>
              </a:spcBef>
              <a:spcAft>
                <a:spcPts val="0"/>
              </a:spcAft>
              <a:buClr>
                <a:srgbClr val="6E6E6E"/>
              </a:buClr>
              <a:buSzPts val="1800"/>
              <a:buFont typeface="Arial"/>
              <a:buChar char="•"/>
            </a:pPr>
            <a:r>
              <a:rPr lang="fr-BE" sz="1800">
                <a:solidFill>
                  <a:srgbClr val="6E6E6E"/>
                </a:solidFill>
                <a:latin typeface="Arial"/>
                <a:ea typeface="Arial"/>
                <a:cs typeface="Arial"/>
                <a:sym typeface="Arial"/>
              </a:rPr>
              <a:t>A</a:t>
            </a:r>
            <a:r>
              <a:rPr i="0" lang="fr-BE" sz="1800" u="none" cap="none" strike="noStrike">
                <a:solidFill>
                  <a:srgbClr val="6E6E6E"/>
                </a:solidFill>
                <a:latin typeface="Arial"/>
                <a:ea typeface="Arial"/>
                <a:cs typeface="Arial"/>
                <a:sym typeface="Arial"/>
              </a:rPr>
              <a:t>ttestation fiscale</a:t>
            </a:r>
            <a:r>
              <a:rPr b="1" i="0" lang="fr-BE" sz="1800" u="none" cap="none" strike="noStrike">
                <a:solidFill>
                  <a:srgbClr val="6E6E6E"/>
                </a:solidFill>
                <a:latin typeface="Arial"/>
                <a:ea typeface="Arial"/>
                <a:cs typeface="Arial"/>
                <a:sym typeface="Arial"/>
              </a:rPr>
              <a:t> </a:t>
            </a:r>
            <a:r>
              <a:rPr b="0" i="0" lang="fr-BE" sz="1800" u="none" cap="none" strike="noStrike">
                <a:solidFill>
                  <a:schemeClr val="accent1"/>
                </a:solidFill>
                <a:latin typeface="Arial"/>
                <a:ea typeface="Arial"/>
                <a:cs typeface="Arial"/>
                <a:sym typeface="Arial"/>
              </a:rPr>
              <a:t>281.60</a:t>
            </a:r>
            <a:endParaRPr/>
          </a:p>
        </p:txBody>
      </p:sp>
      <p:sp>
        <p:nvSpPr>
          <p:cNvPr id="849" name="Google Shape;849;p42"/>
          <p:cNvSpPr txBox="1"/>
          <p:nvPr/>
        </p:nvSpPr>
        <p:spPr>
          <a:xfrm>
            <a:off x="6039958" y="2918809"/>
            <a:ext cx="3875567" cy="147732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Minimum 40 euros à un organisme reconnu</a:t>
            </a:r>
            <a:endParaRPr/>
          </a:p>
          <a:p>
            <a:pPr indent="-285750" lvl="0" marL="285750" marR="0" rtl="0" algn="l">
              <a:lnSpc>
                <a:spcPct val="100000"/>
              </a:lnSpc>
              <a:spcBef>
                <a:spcPts val="0"/>
              </a:spcBef>
              <a:spcAft>
                <a:spcPts val="0"/>
              </a:spcAft>
              <a:buClr>
                <a:srgbClr val="6E6E6E"/>
              </a:buClr>
              <a:buSzPts val="1800"/>
              <a:buFont typeface="Arial"/>
              <a:buChar char="•"/>
            </a:pPr>
            <a:r>
              <a:rPr lang="fr-BE" sz="1800">
                <a:solidFill>
                  <a:srgbClr val="FFFFFF"/>
                </a:solidFill>
                <a:highlight>
                  <a:srgbClr val="004EA2"/>
                </a:highlight>
                <a:latin typeface="Arial"/>
                <a:ea typeface="Arial"/>
                <a:cs typeface="Arial"/>
                <a:sym typeface="Arial"/>
              </a:rPr>
              <a:t>30</a:t>
            </a:r>
            <a:r>
              <a:rPr b="0" i="0" lang="fr-BE" sz="1800" u="none" cap="none" strike="noStrike">
                <a:solidFill>
                  <a:srgbClr val="FFFFFF"/>
                </a:solidFill>
                <a:highlight>
                  <a:srgbClr val="004EA2"/>
                </a:highlight>
                <a:latin typeface="Arial"/>
                <a:ea typeface="Arial"/>
                <a:cs typeface="Arial"/>
                <a:sym typeface="Arial"/>
              </a:rPr>
              <a:t> %</a:t>
            </a:r>
            <a:r>
              <a:rPr b="0" i="0" lang="fr-BE" sz="1800" u="none" cap="none" strike="noStrike">
                <a:solidFill>
                  <a:srgbClr val="FFFFFF"/>
                </a:solidFill>
                <a:latin typeface="Arial"/>
                <a:ea typeface="Arial"/>
                <a:cs typeface="Arial"/>
                <a:sym typeface="Arial"/>
              </a:rPr>
              <a:t> </a:t>
            </a:r>
            <a:r>
              <a:rPr b="0" i="0" lang="fr-BE" sz="1800" u="none" cap="none" strike="noStrike">
                <a:solidFill>
                  <a:srgbClr val="6E6E6E"/>
                </a:solidFill>
                <a:latin typeface="Arial"/>
                <a:ea typeface="Arial"/>
                <a:cs typeface="Arial"/>
                <a:sym typeface="Arial"/>
              </a:rPr>
              <a:t>réduction d’impôt pour les dons effectués</a:t>
            </a:r>
            <a:endParaRPr/>
          </a:p>
          <a:p>
            <a:pPr indent="-285750" lvl="0" marL="285750" marR="0" rtl="0" algn="l">
              <a:lnSpc>
                <a:spcPct val="100000"/>
              </a:lnSpc>
              <a:spcBef>
                <a:spcPts val="0"/>
              </a:spcBef>
              <a:spcAft>
                <a:spcPts val="0"/>
              </a:spcAft>
              <a:buClr>
                <a:srgbClr val="6E6E6E"/>
              </a:buClr>
              <a:buSzPts val="1800"/>
              <a:buFont typeface="Arial"/>
              <a:buChar char="•"/>
            </a:pPr>
            <a:r>
              <a:rPr i="0" lang="fr-BE" sz="1800" u="none" cap="none" strike="noStrike">
                <a:solidFill>
                  <a:srgbClr val="6E6E6E"/>
                </a:solidFill>
                <a:latin typeface="Arial"/>
                <a:ea typeface="Arial"/>
                <a:cs typeface="Arial"/>
                <a:sym typeface="Arial"/>
              </a:rPr>
              <a:t>Attestation fiscale </a:t>
            </a:r>
            <a:r>
              <a:rPr b="0" i="0" lang="fr-BE" sz="1800" u="none" cap="none" strike="noStrike">
                <a:solidFill>
                  <a:srgbClr val="004EA2"/>
                </a:solidFill>
                <a:latin typeface="Arial"/>
                <a:ea typeface="Arial"/>
                <a:cs typeface="Arial"/>
                <a:sym typeface="Arial"/>
              </a:rPr>
              <a:t>281.71 </a:t>
            </a:r>
            <a:endParaRPr/>
          </a:p>
        </p:txBody>
      </p:sp>
      <p:sp>
        <p:nvSpPr>
          <p:cNvPr id="850" name="Google Shape;850;p42"/>
          <p:cNvSpPr txBox="1"/>
          <p:nvPr/>
        </p:nvSpPr>
        <p:spPr>
          <a:xfrm>
            <a:off x="2185820" y="5611858"/>
            <a:ext cx="93648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b="0" i="0" lang="fr-BE" sz="1800" u="none" cap="none" strike="noStrike">
                <a:solidFill>
                  <a:srgbClr val="004EA2"/>
                </a:solidFill>
                <a:latin typeface="Arial"/>
                <a:ea typeface="Arial"/>
                <a:cs typeface="Arial"/>
                <a:sym typeface="Arial"/>
              </a:rPr>
              <a:t>Dans certains cas, les organismes concernés ne nous communiquent pas à temps l’information</a:t>
            </a:r>
            <a:endParaRPr/>
          </a:p>
        </p:txBody>
      </p:sp>
      <p:pic>
        <p:nvPicPr>
          <p:cNvPr descr="Avertissement contour" id="851" name="Google Shape;851;p42"/>
          <p:cNvPicPr preferRelativeResize="0"/>
          <p:nvPr/>
        </p:nvPicPr>
        <p:blipFill rotWithShape="1">
          <a:blip r:embed="rId4">
            <a:alphaModFix/>
          </a:blip>
          <a:srcRect b="0" l="0" r="0" t="0"/>
          <a:stretch/>
        </p:blipFill>
        <p:spPr>
          <a:xfrm>
            <a:off x="1831276" y="5611858"/>
            <a:ext cx="354544" cy="349770"/>
          </a:xfrm>
          <a:prstGeom prst="rect">
            <a:avLst/>
          </a:prstGeom>
          <a:noFill/>
          <a:ln>
            <a:noFill/>
          </a:ln>
        </p:spPr>
      </p:pic>
      <p:grpSp>
        <p:nvGrpSpPr>
          <p:cNvPr id="852" name="Google Shape;852;p42"/>
          <p:cNvGrpSpPr/>
          <p:nvPr/>
        </p:nvGrpSpPr>
        <p:grpSpPr>
          <a:xfrm>
            <a:off x="-21103" y="1620029"/>
            <a:ext cx="2044307" cy="4444228"/>
            <a:chOff x="245112" y="2140267"/>
            <a:chExt cx="1910797" cy="4153979"/>
          </a:xfrm>
        </p:grpSpPr>
        <p:sp>
          <p:nvSpPr>
            <p:cNvPr id="853" name="Google Shape;853;p42"/>
            <p:cNvSpPr/>
            <p:nvPr/>
          </p:nvSpPr>
          <p:spPr>
            <a:xfrm>
              <a:off x="415637" y="5869057"/>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854" name="Google Shape;854;p42"/>
            <p:cNvGrpSpPr/>
            <p:nvPr/>
          </p:nvGrpSpPr>
          <p:grpSpPr>
            <a:xfrm>
              <a:off x="245112" y="2140267"/>
              <a:ext cx="1910797" cy="3994639"/>
              <a:chOff x="245112" y="2140267"/>
              <a:chExt cx="1910797" cy="3994639"/>
            </a:xfrm>
          </p:grpSpPr>
          <p:pic>
            <p:nvPicPr>
              <p:cNvPr descr="Jongen die bord vasthoudt" id="855" name="Google Shape;855;p42"/>
              <p:cNvPicPr preferRelativeResize="0"/>
              <p:nvPr/>
            </p:nvPicPr>
            <p:blipFill rotWithShape="1">
              <a:blip r:embed="rId5">
                <a:alphaModFix/>
              </a:blip>
              <a:srcRect b="0" l="0" r="0" t="0"/>
              <a:stretch/>
            </p:blipFill>
            <p:spPr>
              <a:xfrm>
                <a:off x="245112" y="2558503"/>
                <a:ext cx="1910797" cy="3576403"/>
              </a:xfrm>
              <a:prstGeom prst="rect">
                <a:avLst/>
              </a:prstGeom>
              <a:noFill/>
              <a:ln>
                <a:noFill/>
              </a:ln>
            </p:spPr>
          </p:pic>
          <p:pic>
            <p:nvPicPr>
              <p:cNvPr descr="Man met kort haar" id="856" name="Google Shape;856;p42"/>
              <p:cNvPicPr preferRelativeResize="0"/>
              <p:nvPr/>
            </p:nvPicPr>
            <p:blipFill rotWithShape="1">
              <a:blip r:embed="rId6">
                <a:alphaModFix/>
              </a:blip>
              <a:srcRect b="0" l="0" r="0" t="0"/>
              <a:stretch/>
            </p:blipFill>
            <p:spPr>
              <a:xfrm>
                <a:off x="905235" y="2140267"/>
                <a:ext cx="552159" cy="667934"/>
              </a:xfrm>
              <a:prstGeom prst="rect">
                <a:avLst/>
              </a:prstGeom>
              <a:noFill/>
              <a:ln>
                <a:noFill/>
              </a:ln>
            </p:spPr>
          </p:pic>
          <p:pic>
            <p:nvPicPr>
              <p:cNvPr descr="Blij gezicht" id="857" name="Google Shape;857;p42"/>
              <p:cNvPicPr preferRelativeResize="0"/>
              <p:nvPr/>
            </p:nvPicPr>
            <p:blipFill rotWithShape="1">
              <a:blip r:embed="rId7">
                <a:alphaModFix/>
              </a:blip>
              <a:srcRect b="0" l="0" r="0" t="0"/>
              <a:stretch/>
            </p:blipFill>
            <p:spPr>
              <a:xfrm>
                <a:off x="1120010" y="2401340"/>
                <a:ext cx="276921" cy="285575"/>
              </a:xfrm>
              <a:prstGeom prst="rect">
                <a:avLst/>
              </a:prstGeom>
              <a:noFill/>
              <a:ln>
                <a:noFill/>
              </a:ln>
            </p:spPr>
          </p:pic>
        </p:grpSp>
      </p:grpSp>
      <p:grpSp>
        <p:nvGrpSpPr>
          <p:cNvPr id="858" name="Google Shape;858;p42"/>
          <p:cNvGrpSpPr/>
          <p:nvPr/>
        </p:nvGrpSpPr>
        <p:grpSpPr>
          <a:xfrm flipH="1">
            <a:off x="9907380" y="1591149"/>
            <a:ext cx="2249539" cy="4123128"/>
            <a:chOff x="9999337" y="408660"/>
            <a:chExt cx="2073697" cy="3800835"/>
          </a:xfrm>
        </p:grpSpPr>
        <p:sp>
          <p:nvSpPr>
            <p:cNvPr id="859" name="Google Shape;859;p42"/>
            <p:cNvSpPr/>
            <p:nvPr/>
          </p:nvSpPr>
          <p:spPr>
            <a:xfrm>
              <a:off x="10355906" y="3784306"/>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Vrouw die een bord vasthoudt" id="860" name="Google Shape;860;p42"/>
            <p:cNvPicPr preferRelativeResize="0"/>
            <p:nvPr/>
          </p:nvPicPr>
          <p:blipFill rotWithShape="1">
            <a:blip r:embed="rId8">
              <a:alphaModFix/>
            </a:blip>
            <a:srcRect b="0" l="0" r="0" t="0"/>
            <a:stretch/>
          </p:blipFill>
          <p:spPr>
            <a:xfrm>
              <a:off x="9999337" y="408660"/>
              <a:ext cx="2073697" cy="3666537"/>
            </a:xfrm>
            <a:prstGeom prst="rect">
              <a:avLst/>
            </a:prstGeom>
            <a:noFill/>
            <a:ln>
              <a:noFill/>
            </a:ln>
            <a:effectLst>
              <a:outerShdw blurRad="50800" rotWithShape="0" algn="t" dir="5400000" dist="38100">
                <a:srgbClr val="000000">
                  <a:alpha val="40000"/>
                </a:srgbClr>
              </a:outerShdw>
            </a:effectLst>
          </p:spPr>
        </p:pic>
      </p:grpSp>
      <p:sp>
        <p:nvSpPr>
          <p:cNvPr id="861" name="Google Shape;861;p42"/>
          <p:cNvSpPr txBox="1"/>
          <p:nvPr/>
        </p:nvSpPr>
        <p:spPr>
          <a:xfrm>
            <a:off x="-32959" y="2971038"/>
            <a:ext cx="202694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fr-BE" sz="1600" u="sng">
                <a:solidFill>
                  <a:srgbClr val="0058B6"/>
                </a:solidFill>
                <a:latin typeface="Arial"/>
                <a:ea typeface="Arial"/>
                <a:cs typeface="Arial"/>
                <a:sym typeface="Arial"/>
                <a:hlinkClick r:id="rId9">
                  <a:extLst>
                    <a:ext uri="{A12FA001-AC4F-418D-AE19-62706E023703}">
                      <ahyp:hlinkClr val="tx"/>
                    </a:ext>
                  </a:extLst>
                </a:hlinkClick>
              </a:rPr>
              <a:t>Réduction pour épargne-pension</a:t>
            </a:r>
            <a:endParaRPr i="0" sz="1600">
              <a:solidFill>
                <a:srgbClr val="0058B6"/>
              </a:solidFill>
              <a:latin typeface="Arial"/>
              <a:ea typeface="Arial"/>
              <a:cs typeface="Arial"/>
              <a:sym typeface="Arial"/>
            </a:endParaRPr>
          </a:p>
        </p:txBody>
      </p:sp>
      <p:sp>
        <p:nvSpPr>
          <p:cNvPr id="862" name="Google Shape;862;p42"/>
          <p:cNvSpPr txBox="1"/>
          <p:nvPr/>
        </p:nvSpPr>
        <p:spPr>
          <a:xfrm>
            <a:off x="9823532" y="2801761"/>
            <a:ext cx="242538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rgbClr val="004EA2"/>
                </a:solidFill>
                <a:latin typeface="Arial"/>
                <a:ea typeface="Arial"/>
                <a:cs typeface="Arial"/>
                <a:sym typeface="Arial"/>
                <a:hlinkClick r:id="rId10">
                  <a:extLst>
                    <a:ext uri="{A12FA001-AC4F-418D-AE19-62706E023703}">
                      <ahyp:hlinkClr val="tx"/>
                    </a:ext>
                  </a:extLst>
                </a:hlinkClick>
              </a:rPr>
              <a:t>Réduction pour dons</a:t>
            </a:r>
            <a:endParaRPr sz="16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4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869" name="Google Shape;869;p43"/>
          <p:cNvSpPr/>
          <p:nvPr/>
        </p:nvSpPr>
        <p:spPr>
          <a:xfrm>
            <a:off x="650689" y="1128052"/>
            <a:ext cx="5292911" cy="424006"/>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X.II - Réductions d’impôt fédérales</a:t>
            </a:r>
            <a:endParaRPr/>
          </a:p>
        </p:txBody>
      </p:sp>
      <p:pic>
        <p:nvPicPr>
          <p:cNvPr id="870" name="Google Shape;870;p43"/>
          <p:cNvPicPr preferRelativeResize="0"/>
          <p:nvPr/>
        </p:nvPicPr>
        <p:blipFill rotWithShape="1">
          <a:blip r:embed="rId3">
            <a:alphaModFix/>
          </a:blip>
          <a:srcRect b="0" l="0" r="0" t="0"/>
          <a:stretch/>
        </p:blipFill>
        <p:spPr>
          <a:xfrm>
            <a:off x="883332" y="1148083"/>
            <a:ext cx="315871" cy="432000"/>
          </a:xfrm>
          <a:prstGeom prst="rect">
            <a:avLst/>
          </a:prstGeom>
          <a:noFill/>
          <a:ln>
            <a:noFill/>
          </a:ln>
        </p:spPr>
      </p:pic>
      <p:sp>
        <p:nvSpPr>
          <p:cNvPr id="871" name="Google Shape;871;p43"/>
          <p:cNvSpPr/>
          <p:nvPr/>
        </p:nvSpPr>
        <p:spPr>
          <a:xfrm>
            <a:off x="650689" y="1633742"/>
            <a:ext cx="4061013" cy="504000"/>
          </a:xfrm>
          <a:prstGeom prst="roundRect">
            <a:avLst>
              <a:gd fmla="val 16667"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72" name="Google Shape;872;p43"/>
          <p:cNvSpPr txBox="1"/>
          <p:nvPr/>
        </p:nvSpPr>
        <p:spPr>
          <a:xfrm>
            <a:off x="1199203" y="1685624"/>
            <a:ext cx="406101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AA5"/>
              </a:buClr>
              <a:buSzPts val="2000"/>
              <a:buFont typeface="Arial"/>
              <a:buNone/>
            </a:pPr>
            <a:r>
              <a:rPr b="0" i="0" lang="fr-BE" sz="2000" u="none" cap="none" strike="noStrike">
                <a:solidFill>
                  <a:srgbClr val="00AAA5"/>
                </a:solidFill>
                <a:latin typeface="Arial"/>
                <a:ea typeface="Arial"/>
                <a:cs typeface="Arial"/>
                <a:sym typeface="Arial"/>
              </a:rPr>
              <a:t>Dépenses pour garde d’enfants</a:t>
            </a:r>
            <a:endParaRPr/>
          </a:p>
        </p:txBody>
      </p:sp>
      <p:grpSp>
        <p:nvGrpSpPr>
          <p:cNvPr id="873" name="Google Shape;873;p43"/>
          <p:cNvGrpSpPr/>
          <p:nvPr/>
        </p:nvGrpSpPr>
        <p:grpSpPr>
          <a:xfrm>
            <a:off x="846626" y="1680088"/>
            <a:ext cx="389281" cy="400111"/>
            <a:chOff x="668013" y="1537751"/>
            <a:chExt cx="432000" cy="490968"/>
          </a:xfrm>
        </p:grpSpPr>
        <p:pic>
          <p:nvPicPr>
            <p:cNvPr descr="Enfant avec ballon avec un remplissage uni" id="874" name="Google Shape;874;p43"/>
            <p:cNvPicPr preferRelativeResize="0"/>
            <p:nvPr/>
          </p:nvPicPr>
          <p:blipFill rotWithShape="1">
            <a:blip r:embed="rId4">
              <a:alphaModFix/>
            </a:blip>
            <a:srcRect b="0" l="0" r="0" t="0"/>
            <a:stretch/>
          </p:blipFill>
          <p:spPr>
            <a:xfrm>
              <a:off x="668013" y="1537751"/>
              <a:ext cx="432000" cy="432000"/>
            </a:xfrm>
            <a:prstGeom prst="rect">
              <a:avLst/>
            </a:prstGeom>
            <a:noFill/>
            <a:ln>
              <a:noFill/>
            </a:ln>
          </p:spPr>
        </p:pic>
        <p:pic>
          <p:nvPicPr>
            <p:cNvPr id="875" name="Google Shape;875;p43"/>
            <p:cNvPicPr preferRelativeResize="0"/>
            <p:nvPr/>
          </p:nvPicPr>
          <p:blipFill rotWithShape="1">
            <a:blip r:embed="rId5">
              <a:alphaModFix/>
            </a:blip>
            <a:srcRect b="0" l="0" r="0" t="0"/>
            <a:stretch/>
          </p:blipFill>
          <p:spPr>
            <a:xfrm>
              <a:off x="716013" y="1776719"/>
              <a:ext cx="336000" cy="252000"/>
            </a:xfrm>
            <a:prstGeom prst="rect">
              <a:avLst/>
            </a:prstGeom>
            <a:noFill/>
            <a:ln>
              <a:noFill/>
            </a:ln>
          </p:spPr>
        </p:pic>
      </p:grpSp>
      <p:grpSp>
        <p:nvGrpSpPr>
          <p:cNvPr id="876" name="Google Shape;876;p43"/>
          <p:cNvGrpSpPr/>
          <p:nvPr/>
        </p:nvGrpSpPr>
        <p:grpSpPr>
          <a:xfrm flipH="1">
            <a:off x="9513229" y="1902955"/>
            <a:ext cx="2367530" cy="4210122"/>
            <a:chOff x="7919471" y="2596696"/>
            <a:chExt cx="2109235" cy="3750804"/>
          </a:xfrm>
        </p:grpSpPr>
        <p:sp>
          <p:nvSpPr>
            <p:cNvPr id="877" name="Google Shape;877;p43"/>
            <p:cNvSpPr/>
            <p:nvPr/>
          </p:nvSpPr>
          <p:spPr>
            <a:xfrm>
              <a:off x="8313900" y="5922311"/>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878" name="Google Shape;878;p43"/>
            <p:cNvGrpSpPr/>
            <p:nvPr/>
          </p:nvGrpSpPr>
          <p:grpSpPr>
            <a:xfrm>
              <a:off x="7919471" y="2596696"/>
              <a:ext cx="2109235" cy="3645753"/>
              <a:chOff x="7919471" y="2596696"/>
              <a:chExt cx="2109235" cy="3645753"/>
            </a:xfrm>
          </p:grpSpPr>
          <p:pic>
            <p:nvPicPr>
              <p:cNvPr descr="Meisje dat bord vasthoudt" id="879" name="Google Shape;879;p43"/>
              <p:cNvPicPr preferRelativeResize="0"/>
              <p:nvPr/>
            </p:nvPicPr>
            <p:blipFill rotWithShape="1">
              <a:blip r:embed="rId6">
                <a:alphaModFix/>
              </a:blip>
              <a:srcRect b="0" l="0" r="0" t="0"/>
              <a:stretch/>
            </p:blipFill>
            <p:spPr>
              <a:xfrm>
                <a:off x="7919471" y="3032743"/>
                <a:ext cx="2109235" cy="3209706"/>
              </a:xfrm>
              <a:prstGeom prst="rect">
                <a:avLst/>
              </a:prstGeom>
              <a:noFill/>
              <a:ln>
                <a:noFill/>
              </a:ln>
            </p:spPr>
          </p:pic>
          <p:pic>
            <p:nvPicPr>
              <p:cNvPr descr="Vrouw met pony" id="880" name="Google Shape;880;p43"/>
              <p:cNvPicPr preferRelativeResize="0"/>
              <p:nvPr/>
            </p:nvPicPr>
            <p:blipFill rotWithShape="1">
              <a:blip r:embed="rId7">
                <a:alphaModFix/>
              </a:blip>
              <a:srcRect b="0" l="0" r="0" t="0"/>
              <a:stretch/>
            </p:blipFill>
            <p:spPr>
              <a:xfrm>
                <a:off x="8598597" y="2596696"/>
                <a:ext cx="710734" cy="640538"/>
              </a:xfrm>
              <a:prstGeom prst="rect">
                <a:avLst/>
              </a:prstGeom>
              <a:noFill/>
              <a:ln>
                <a:noFill/>
              </a:ln>
            </p:spPr>
          </p:pic>
        </p:grpSp>
        <p:pic>
          <p:nvPicPr>
            <p:cNvPr descr="Blij gezicht" id="881" name="Google Shape;881;p43"/>
            <p:cNvPicPr preferRelativeResize="0"/>
            <p:nvPr/>
          </p:nvPicPr>
          <p:blipFill rotWithShape="1">
            <a:blip r:embed="rId8">
              <a:alphaModFix/>
            </a:blip>
            <a:srcRect b="0" l="0" r="0" t="0"/>
            <a:stretch/>
          </p:blipFill>
          <p:spPr>
            <a:xfrm>
              <a:off x="8897566" y="2852998"/>
              <a:ext cx="270056" cy="278496"/>
            </a:xfrm>
            <a:prstGeom prst="rect">
              <a:avLst/>
            </a:prstGeom>
            <a:noFill/>
            <a:ln>
              <a:noFill/>
            </a:ln>
          </p:spPr>
        </p:pic>
      </p:grpSp>
      <p:sp>
        <p:nvSpPr>
          <p:cNvPr id="882" name="Google Shape;882;p43"/>
          <p:cNvSpPr txBox="1"/>
          <p:nvPr/>
        </p:nvSpPr>
        <p:spPr>
          <a:xfrm>
            <a:off x="963420" y="5928411"/>
            <a:ext cx="93284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b="0" i="0" lang="fr-BE" sz="1800" u="none" cap="none" strike="noStrike">
                <a:solidFill>
                  <a:srgbClr val="004EA2"/>
                </a:solidFill>
                <a:latin typeface="Arial"/>
                <a:ea typeface="Arial"/>
                <a:cs typeface="Arial"/>
                <a:sym typeface="Arial"/>
              </a:rPr>
              <a:t>Dans certains cas, les organismes concernés ne nous communiquent pas à temps l’information</a:t>
            </a:r>
            <a:endParaRPr/>
          </a:p>
        </p:txBody>
      </p:sp>
      <p:pic>
        <p:nvPicPr>
          <p:cNvPr descr="Avertissement contour" id="883" name="Google Shape;883;p43"/>
          <p:cNvPicPr preferRelativeResize="0"/>
          <p:nvPr/>
        </p:nvPicPr>
        <p:blipFill rotWithShape="1">
          <a:blip r:embed="rId9">
            <a:alphaModFix/>
          </a:blip>
          <a:srcRect b="0" l="0" r="0" t="0"/>
          <a:stretch/>
        </p:blipFill>
        <p:spPr>
          <a:xfrm>
            <a:off x="608876" y="5938192"/>
            <a:ext cx="354544" cy="349770"/>
          </a:xfrm>
          <a:prstGeom prst="rect">
            <a:avLst/>
          </a:prstGeom>
          <a:noFill/>
          <a:ln>
            <a:noFill/>
          </a:ln>
        </p:spPr>
      </p:pic>
      <p:sp>
        <p:nvSpPr>
          <p:cNvPr id="884" name="Google Shape;884;p43"/>
          <p:cNvSpPr/>
          <p:nvPr/>
        </p:nvSpPr>
        <p:spPr>
          <a:xfrm>
            <a:off x="608876" y="2181530"/>
            <a:ext cx="8851256" cy="3834491"/>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Réduction d’impôt de </a:t>
            </a:r>
            <a:r>
              <a:rPr b="0" i="0" lang="fr-BE" sz="2000" u="none" cap="none" strike="noStrike">
                <a:solidFill>
                  <a:schemeClr val="accent1"/>
                </a:solidFill>
                <a:latin typeface="Arial"/>
                <a:ea typeface="Arial"/>
                <a:cs typeface="Arial"/>
                <a:sym typeface="Arial"/>
              </a:rPr>
              <a:t>45 %</a:t>
            </a:r>
            <a:r>
              <a:rPr b="0" i="0" lang="fr-BE" sz="2000" u="none" cap="none" strike="noStrike">
                <a:solidFill>
                  <a:srgbClr val="6E6E6E"/>
                </a:solidFill>
                <a:latin typeface="Arial"/>
                <a:ea typeface="Arial"/>
                <a:cs typeface="Arial"/>
                <a:sym typeface="Arial"/>
              </a:rPr>
              <a:t> des dépenses </a:t>
            </a:r>
            <a:endParaRPr/>
          </a:p>
          <a:p>
            <a:pPr indent="-342900" lvl="1" marL="800100" marR="0" rtl="0" algn="l">
              <a:lnSpc>
                <a:spcPct val="100000"/>
              </a:lnSpc>
              <a:spcBef>
                <a:spcPts val="600"/>
              </a:spcBef>
              <a:spcAft>
                <a:spcPts val="0"/>
              </a:spcAft>
              <a:buClr>
                <a:srgbClr val="6E6E6E"/>
              </a:buClr>
              <a:buSzPts val="2000"/>
              <a:buFont typeface="Courier New"/>
              <a:buChar char="o"/>
            </a:pPr>
            <a:r>
              <a:rPr b="0" i="0" lang="fr-BE" sz="2000" u="none" cap="none" strike="noStrike">
                <a:solidFill>
                  <a:srgbClr val="004EA2"/>
                </a:solidFill>
                <a:latin typeface="Arial"/>
                <a:ea typeface="Arial"/>
                <a:cs typeface="Arial"/>
                <a:sym typeface="Arial"/>
              </a:rPr>
              <a:t>Montant maximum déductible = 16,90 euros par jour de garde par enfant (de moins de 14 ans ou 21 ans si enfant atteint d’un handicap lourd)</a:t>
            </a:r>
            <a:endParaRPr/>
          </a:p>
          <a:p>
            <a:pPr indent="-342900" lvl="0" marL="342900" marR="0" rtl="0" algn="l">
              <a:lnSpc>
                <a:spcPct val="100000"/>
              </a:lnSpc>
              <a:spcBef>
                <a:spcPts val="60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Pas de cumul possible avec l’augmentation de la quotité exemptée d’impôt pour enfant de </a:t>
            </a:r>
            <a:r>
              <a:rPr lang="fr-BE" sz="2000">
                <a:solidFill>
                  <a:srgbClr val="6E6E6E"/>
                </a:solidFill>
                <a:latin typeface="Arial"/>
                <a:ea typeface="Arial"/>
                <a:cs typeface="Arial"/>
                <a:sym typeface="Arial"/>
              </a:rPr>
              <a:t>moins de</a:t>
            </a:r>
            <a:r>
              <a:rPr b="0" i="0" lang="fr-BE" sz="2000" u="none" cap="none" strike="noStrike">
                <a:solidFill>
                  <a:srgbClr val="6E6E6E"/>
                </a:solidFill>
                <a:latin typeface="Arial"/>
                <a:ea typeface="Arial"/>
                <a:cs typeface="Arial"/>
                <a:sym typeface="Arial"/>
              </a:rPr>
              <a:t> 3 ans</a:t>
            </a:r>
            <a:endParaRPr/>
          </a:p>
          <a:p>
            <a:pPr indent="-342900" lvl="0" marL="342900" marR="0" rtl="0" algn="l">
              <a:lnSpc>
                <a:spcPct val="100000"/>
              </a:lnSpc>
              <a:spcBef>
                <a:spcPts val="60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Les dépenses payées à un organisme de garde établi en Belgique sont justifiées par une attestation </a:t>
            </a:r>
            <a:r>
              <a:rPr b="0" i="0" lang="fr-BE" sz="2000" u="none" cap="none" strike="noStrike">
                <a:solidFill>
                  <a:schemeClr val="dk1"/>
                </a:solidFill>
                <a:latin typeface="Arial"/>
                <a:ea typeface="Arial"/>
                <a:cs typeface="Arial"/>
                <a:sym typeface="Arial"/>
              </a:rPr>
              <a:t>fiscale</a:t>
            </a:r>
            <a:r>
              <a:rPr b="0" i="0" lang="fr-BE" sz="2000" u="none" cap="none" strike="noStrike">
                <a:solidFill>
                  <a:schemeClr val="accent1"/>
                </a:solidFill>
                <a:latin typeface="Arial"/>
                <a:ea typeface="Arial"/>
                <a:cs typeface="Arial"/>
                <a:sym typeface="Arial"/>
              </a:rPr>
              <a:t> 281.86 </a:t>
            </a:r>
            <a:endParaRPr/>
          </a:p>
          <a:p>
            <a:pPr indent="-342900" lvl="1" marL="800100" marR="0" rtl="0" algn="l">
              <a:spcBef>
                <a:spcPts val="600"/>
              </a:spcBef>
              <a:spcAft>
                <a:spcPts val="0"/>
              </a:spcAft>
              <a:buClr>
                <a:srgbClr val="6E6E6E"/>
              </a:buClr>
              <a:buSzPts val="2000"/>
              <a:buFont typeface="Courier New"/>
              <a:buChar char="o"/>
            </a:pPr>
            <a:r>
              <a:rPr b="0" i="0" lang="fr-BE" sz="2000" u="none" cap="none" strike="noStrike">
                <a:solidFill>
                  <a:srgbClr val="6E6E6E"/>
                </a:solidFill>
                <a:latin typeface="Arial"/>
                <a:ea typeface="Arial"/>
                <a:cs typeface="Arial"/>
                <a:sym typeface="Arial"/>
              </a:rPr>
              <a:t>Attestations numériques disponibles dans MyMinfin (Tax-on-web)</a:t>
            </a:r>
            <a:endParaRPr b="0" i="0" sz="2000" u="none" cap="none" strike="noStrike">
              <a:solidFill>
                <a:srgbClr val="6E6E6E"/>
              </a:solidFill>
              <a:latin typeface="Arial"/>
              <a:ea typeface="Arial"/>
              <a:cs typeface="Arial"/>
              <a:sym typeface="Arial"/>
            </a:endParaRPr>
          </a:p>
          <a:p>
            <a:pPr indent="-342900" lvl="1" marL="800100" marR="0" rtl="0" algn="l">
              <a:spcBef>
                <a:spcPts val="600"/>
              </a:spcBef>
              <a:spcAft>
                <a:spcPts val="0"/>
              </a:spcAft>
              <a:buClr>
                <a:srgbClr val="6E6E6E"/>
              </a:buClr>
              <a:buSzPts val="2000"/>
              <a:buFont typeface="Courier New"/>
              <a:buChar char="o"/>
            </a:pPr>
            <a:r>
              <a:rPr b="0" i="0" lang="fr-BE" sz="2000" u="none" cap="none" strike="noStrike">
                <a:solidFill>
                  <a:srgbClr val="6E6E6E"/>
                </a:solidFill>
                <a:latin typeface="Arial"/>
                <a:ea typeface="Arial"/>
                <a:cs typeface="Arial"/>
                <a:sym typeface="Arial"/>
              </a:rPr>
              <a:t>Attestations papier à tenir à la disposition de l’administration</a:t>
            </a:r>
            <a:endParaRPr/>
          </a:p>
          <a:p>
            <a:pPr indent="-342900" lvl="0" marL="342900" marR="0" rtl="0" algn="l">
              <a:spcBef>
                <a:spcPts val="600"/>
              </a:spcBef>
              <a:spcAft>
                <a:spcPts val="0"/>
              </a:spcAft>
              <a:buClr>
                <a:srgbClr val="6E6E6E"/>
              </a:buClr>
              <a:buSzPts val="1800"/>
              <a:buFont typeface="Courier New"/>
              <a:buChar char="o"/>
            </a:pPr>
            <a:r>
              <a:rPr lang="fr-BE" sz="1800">
                <a:solidFill>
                  <a:schemeClr val="lt1"/>
                </a:solidFill>
                <a:latin typeface="Arial"/>
                <a:ea typeface="Arial"/>
                <a:cs typeface="Arial"/>
                <a:sym typeface="Arial"/>
              </a:rPr>
              <a:t>​​</a:t>
            </a:r>
            <a:r>
              <a:rPr lang="fr-BE" sz="1800">
                <a:solidFill>
                  <a:srgbClr val="525252"/>
                </a:solidFill>
                <a:latin typeface="Arial"/>
                <a:ea typeface="Arial"/>
                <a:cs typeface="Arial"/>
                <a:sym typeface="Arial"/>
              </a:rPr>
              <a:t>Pour</a:t>
            </a:r>
            <a:r>
              <a:rPr lang="fr-BE" sz="1800">
                <a:solidFill>
                  <a:schemeClr val="lt1"/>
                </a:solidFill>
                <a:latin typeface="Arial"/>
                <a:ea typeface="Arial"/>
                <a:cs typeface="Arial"/>
                <a:sym typeface="Arial"/>
              </a:rPr>
              <a:t> </a:t>
            </a:r>
            <a:r>
              <a:rPr lang="fr-BE" sz="2000">
                <a:solidFill>
                  <a:srgbClr val="004EA2"/>
                </a:solidFill>
                <a:latin typeface="Arial"/>
                <a:ea typeface="Arial"/>
                <a:cs typeface="Arial"/>
                <a:sym typeface="Arial"/>
              </a:rPr>
              <a:t>les enfants atteints d’un handicap lourd </a:t>
            </a:r>
            <a:r>
              <a:rPr lang="fr-BE" sz="1800">
                <a:solidFill>
                  <a:srgbClr val="525252"/>
                </a:solidFill>
                <a:latin typeface="Arial"/>
                <a:ea typeface="Arial"/>
                <a:cs typeface="Arial"/>
                <a:sym typeface="Arial"/>
              </a:rPr>
              <a:t>de moins de 21 ans (pré-remplissage)</a:t>
            </a:r>
            <a:r>
              <a:rPr lang="fr-BE" sz="1800">
                <a:solidFill>
                  <a:schemeClr val="lt1"/>
                </a:solidFill>
                <a:latin typeface="Arial"/>
                <a:ea typeface="Arial"/>
                <a:cs typeface="Arial"/>
                <a:sym typeface="Arial"/>
              </a:rPr>
              <a:t>. </a:t>
            </a:r>
            <a:endParaRPr b="0" sz="2000" u="none" cap="none" strike="noStrike">
              <a:solidFill>
                <a:srgbClr val="6E6E6E"/>
              </a:solidFill>
              <a:latin typeface="Arial"/>
              <a:ea typeface="Arial"/>
              <a:cs typeface="Arial"/>
              <a:sym typeface="Arial"/>
            </a:endParaRPr>
          </a:p>
        </p:txBody>
      </p:sp>
      <p:sp>
        <p:nvSpPr>
          <p:cNvPr id="885" name="Google Shape;885;p43"/>
          <p:cNvSpPr txBox="1"/>
          <p:nvPr/>
        </p:nvSpPr>
        <p:spPr>
          <a:xfrm>
            <a:off x="9806766" y="2846488"/>
            <a:ext cx="172735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10">
                  <a:extLst>
                    <a:ext uri="{A12FA001-AC4F-418D-AE19-62706E023703}">
                      <ahyp:hlinkClr val="tx"/>
                    </a:ext>
                  </a:extLst>
                </a:hlinkClick>
              </a:rPr>
              <a:t>Plus d’info sur la réduction d’impôt pour garde d’enfants</a:t>
            </a:r>
            <a:endParaRPr sz="1600">
              <a:solidFill>
                <a:schemeClr val="dk1"/>
              </a:solidFill>
              <a:latin typeface="Arial"/>
              <a:ea typeface="Arial"/>
              <a:cs typeface="Arial"/>
              <a:sym typeface="Arial"/>
            </a:endParaRPr>
          </a:p>
        </p:txBody>
      </p:sp>
      <p:sp>
        <p:nvSpPr>
          <p:cNvPr id="886" name="Google Shape;886;p4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7" name="Google Shape;887;p43"/>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8" name="Google Shape;888;p43"/>
          <p:cNvSpPr/>
          <p:nvPr/>
        </p:nvSpPr>
        <p:spPr>
          <a:xfrm>
            <a:off x="563357" y="6382047"/>
            <a:ext cx="7366985" cy="374571"/>
          </a:xfrm>
          <a:prstGeom prst="roundRect">
            <a:avLst>
              <a:gd fmla="val 16667" name="adj"/>
            </a:avLst>
          </a:prstGeom>
          <a:solidFill>
            <a:schemeClr val="lt1"/>
          </a:solidFill>
          <a:ln cap="flat" cmpd="sng" w="9525">
            <a:solidFill>
              <a:srgbClr val="004EA2"/>
            </a:solidFill>
            <a:prstDash val="solid"/>
            <a:round/>
            <a:headEnd len="sm" w="sm" type="none"/>
            <a:tailEnd len="sm" w="sm" type="none"/>
          </a:ln>
        </p:spPr>
        <p:txBody>
          <a:bodyPr anchorCtr="0" anchor="ctr" bIns="45700" lIns="91425" spcFirstLastPara="1" rIns="91425" wrap="square" tIns="45700">
            <a:spAutoFit/>
          </a:bodyPr>
          <a:lstStyle/>
          <a:p>
            <a:pPr indent="0" lvl="0" marL="360363" marR="0" rtl="0" algn="l">
              <a:lnSpc>
                <a:spcPct val="100000"/>
              </a:lnSpc>
              <a:spcBef>
                <a:spcPts val="0"/>
              </a:spcBef>
              <a:spcAft>
                <a:spcPts val="0"/>
              </a:spcAft>
              <a:buClr>
                <a:srgbClr val="004EA2"/>
              </a:buClr>
              <a:buSzPts val="1600"/>
              <a:buFont typeface="Arial"/>
              <a:buNone/>
            </a:pPr>
            <a:r>
              <a:rPr b="0" i="0" lang="fr-BE" sz="1600" u="none" cap="none" strike="noStrike">
                <a:solidFill>
                  <a:srgbClr val="004EA2"/>
                </a:solidFill>
                <a:latin typeface="Arial"/>
                <a:ea typeface="Arial"/>
                <a:cs typeface="Arial"/>
                <a:sym typeface="Arial"/>
              </a:rPr>
              <a:t>Aide en ligne dans Tax-on-web </a:t>
            </a:r>
            <a:r>
              <a:rPr b="0" i="0" lang="fr-BE" sz="1600" u="none" cap="none" strike="noStrike">
                <a:solidFill>
                  <a:srgbClr val="525252"/>
                </a:solidFill>
                <a:latin typeface="Arial"/>
                <a:ea typeface="Arial"/>
                <a:cs typeface="Arial"/>
                <a:sym typeface="Arial"/>
              </a:rPr>
              <a:t>pour calculer les dépenses pour garde d’enfants </a:t>
            </a:r>
            <a:r>
              <a:rPr b="0" i="0" lang="fr-BE" sz="1600" u="none" cap="none" strike="noStrike">
                <a:solidFill>
                  <a:srgbClr val="004EA2"/>
                </a:solidFill>
                <a:latin typeface="Arial"/>
                <a:ea typeface="Arial"/>
                <a:cs typeface="Arial"/>
                <a:sym typeface="Arial"/>
              </a:rPr>
              <a:t>  </a:t>
            </a:r>
            <a:endParaRPr b="0" i="0" sz="1600" u="none" cap="none" strike="noStrike">
              <a:solidFill>
                <a:srgbClr val="004EA2"/>
              </a:solidFill>
              <a:latin typeface="Arial"/>
              <a:ea typeface="Arial"/>
              <a:cs typeface="Arial"/>
              <a:sym typeface="Arial"/>
            </a:endParaRPr>
          </a:p>
        </p:txBody>
      </p:sp>
      <p:pic>
        <p:nvPicPr>
          <p:cNvPr id="889" name="Google Shape;889;p43"/>
          <p:cNvPicPr preferRelativeResize="0"/>
          <p:nvPr/>
        </p:nvPicPr>
        <p:blipFill rotWithShape="1">
          <a:blip r:embed="rId11">
            <a:alphaModFix/>
          </a:blip>
          <a:srcRect b="0" l="0" r="0" t="0"/>
          <a:stretch/>
        </p:blipFill>
        <p:spPr>
          <a:xfrm>
            <a:off x="612440" y="6369646"/>
            <a:ext cx="374240" cy="34607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4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896" name="Google Shape;896;p44"/>
          <p:cNvSpPr/>
          <p:nvPr/>
        </p:nvSpPr>
        <p:spPr>
          <a:xfrm>
            <a:off x="650689" y="1128052"/>
            <a:ext cx="7728540" cy="458330"/>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XIII - Comptes et assurances-vie individuelles à l’étranger</a:t>
            </a:r>
            <a:endParaRPr b="0" i="0" sz="2000" u="none" cap="none" strike="noStrike">
              <a:solidFill>
                <a:srgbClr val="FFFFFF"/>
              </a:solidFill>
              <a:latin typeface="Arial"/>
              <a:ea typeface="Arial"/>
              <a:cs typeface="Arial"/>
              <a:sym typeface="Arial"/>
            </a:endParaRPr>
          </a:p>
        </p:txBody>
      </p:sp>
      <p:pic>
        <p:nvPicPr>
          <p:cNvPr id="897" name="Google Shape;897;p44"/>
          <p:cNvPicPr preferRelativeResize="0"/>
          <p:nvPr/>
        </p:nvPicPr>
        <p:blipFill rotWithShape="1">
          <a:blip r:embed="rId3">
            <a:alphaModFix/>
          </a:blip>
          <a:srcRect b="0" l="0" r="0" t="0"/>
          <a:stretch/>
        </p:blipFill>
        <p:spPr>
          <a:xfrm>
            <a:off x="859202" y="1159951"/>
            <a:ext cx="396000" cy="396000"/>
          </a:xfrm>
          <a:prstGeom prst="rect">
            <a:avLst/>
          </a:prstGeom>
          <a:noFill/>
          <a:ln>
            <a:noFill/>
          </a:ln>
        </p:spPr>
      </p:pic>
      <p:grpSp>
        <p:nvGrpSpPr>
          <p:cNvPr id="898" name="Google Shape;898;p44"/>
          <p:cNvGrpSpPr/>
          <p:nvPr/>
        </p:nvGrpSpPr>
        <p:grpSpPr>
          <a:xfrm>
            <a:off x="245112" y="2140267"/>
            <a:ext cx="1910797" cy="4153979"/>
            <a:chOff x="245112" y="2140267"/>
            <a:chExt cx="1910797" cy="4153979"/>
          </a:xfrm>
        </p:grpSpPr>
        <p:sp>
          <p:nvSpPr>
            <p:cNvPr id="899" name="Google Shape;899;p44"/>
            <p:cNvSpPr/>
            <p:nvPr/>
          </p:nvSpPr>
          <p:spPr>
            <a:xfrm>
              <a:off x="415637" y="5869057"/>
              <a:ext cx="1538579"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900" name="Google Shape;900;p44"/>
            <p:cNvGrpSpPr/>
            <p:nvPr/>
          </p:nvGrpSpPr>
          <p:grpSpPr>
            <a:xfrm>
              <a:off x="245112" y="2140267"/>
              <a:ext cx="1910797" cy="3994639"/>
              <a:chOff x="245112" y="2140267"/>
              <a:chExt cx="1910797" cy="3994639"/>
            </a:xfrm>
          </p:grpSpPr>
          <p:pic>
            <p:nvPicPr>
              <p:cNvPr descr="Jongen die bord vasthoudt" id="901" name="Google Shape;901;p44"/>
              <p:cNvPicPr preferRelativeResize="0"/>
              <p:nvPr/>
            </p:nvPicPr>
            <p:blipFill rotWithShape="1">
              <a:blip r:embed="rId4">
                <a:alphaModFix/>
              </a:blip>
              <a:srcRect b="0" l="0" r="0" t="0"/>
              <a:stretch/>
            </p:blipFill>
            <p:spPr>
              <a:xfrm>
                <a:off x="245112" y="2558503"/>
                <a:ext cx="1910797" cy="3576403"/>
              </a:xfrm>
              <a:prstGeom prst="rect">
                <a:avLst/>
              </a:prstGeom>
              <a:noFill/>
              <a:ln>
                <a:noFill/>
              </a:ln>
            </p:spPr>
          </p:pic>
          <p:pic>
            <p:nvPicPr>
              <p:cNvPr descr="Man met kort haar" id="902" name="Google Shape;902;p44"/>
              <p:cNvPicPr preferRelativeResize="0"/>
              <p:nvPr/>
            </p:nvPicPr>
            <p:blipFill rotWithShape="1">
              <a:blip r:embed="rId5">
                <a:alphaModFix/>
              </a:blip>
              <a:srcRect b="0" l="0" r="0" t="0"/>
              <a:stretch/>
            </p:blipFill>
            <p:spPr>
              <a:xfrm>
                <a:off x="905235" y="2140267"/>
                <a:ext cx="552159" cy="667934"/>
              </a:xfrm>
              <a:prstGeom prst="rect">
                <a:avLst/>
              </a:prstGeom>
              <a:noFill/>
              <a:ln>
                <a:noFill/>
              </a:ln>
            </p:spPr>
          </p:pic>
          <p:pic>
            <p:nvPicPr>
              <p:cNvPr descr="Blij gezicht" id="903" name="Google Shape;903;p44"/>
              <p:cNvPicPr preferRelativeResize="0"/>
              <p:nvPr/>
            </p:nvPicPr>
            <p:blipFill rotWithShape="1">
              <a:blip r:embed="rId6">
                <a:alphaModFix/>
              </a:blip>
              <a:srcRect b="0" l="0" r="0" t="0"/>
              <a:stretch/>
            </p:blipFill>
            <p:spPr>
              <a:xfrm>
                <a:off x="1120010" y="2401340"/>
                <a:ext cx="276921" cy="285575"/>
              </a:xfrm>
              <a:prstGeom prst="rect">
                <a:avLst/>
              </a:prstGeom>
              <a:noFill/>
              <a:ln>
                <a:noFill/>
              </a:ln>
            </p:spPr>
          </p:pic>
        </p:grpSp>
      </p:grpSp>
      <p:sp>
        <p:nvSpPr>
          <p:cNvPr id="904" name="Google Shape;904;p44"/>
          <p:cNvSpPr txBox="1"/>
          <p:nvPr/>
        </p:nvSpPr>
        <p:spPr>
          <a:xfrm>
            <a:off x="2727447" y="5222726"/>
            <a:ext cx="824271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dk1"/>
                </a:solidFill>
                <a:latin typeface="Arial"/>
                <a:ea typeface="Arial"/>
                <a:cs typeface="Arial"/>
                <a:sym typeface="Arial"/>
              </a:rPr>
              <a:t>Compte ou assurance-vie individuelle à l'étranger en </a:t>
            </a:r>
            <a:r>
              <a:rPr b="1" lang="fr-BE" sz="1800">
                <a:solidFill>
                  <a:schemeClr val="dk1"/>
                </a:solidFill>
                <a:latin typeface="Arial"/>
                <a:ea typeface="Arial"/>
                <a:cs typeface="Arial"/>
                <a:sym typeface="Arial"/>
              </a:rPr>
              <a:t>2025</a:t>
            </a:r>
            <a:r>
              <a:rPr lang="fr-BE" sz="1800">
                <a:solidFill>
                  <a:schemeClr val="dk1"/>
                </a:solidFill>
                <a:latin typeface="Arial"/>
                <a:ea typeface="Arial"/>
                <a:cs typeface="Arial"/>
                <a:sym typeface="Arial"/>
              </a:rPr>
              <a:t> et reçu une </a:t>
            </a:r>
            <a:r>
              <a:rPr b="1" lang="fr-BE" sz="1800">
                <a:solidFill>
                  <a:schemeClr val="accent1"/>
                </a:solidFill>
                <a:latin typeface="Arial"/>
                <a:ea typeface="Arial"/>
                <a:cs typeface="Arial"/>
                <a:sym typeface="Arial"/>
              </a:rPr>
              <a:t>PDS</a:t>
            </a:r>
            <a:r>
              <a:rPr lang="fr-BE" sz="1800">
                <a:solidFill>
                  <a:schemeClr val="dk1"/>
                </a:solidFill>
                <a:latin typeface="Arial"/>
                <a:ea typeface="Arial"/>
                <a:cs typeface="Arial"/>
                <a:sym typeface="Arial"/>
              </a:rPr>
              <a:t> ? </a:t>
            </a:r>
            <a:endParaRPr/>
          </a:p>
          <a:p>
            <a:pPr indent="0" lvl="0" marL="0" marR="0" rtl="0" algn="l">
              <a:spcBef>
                <a:spcPts val="0"/>
              </a:spcBef>
              <a:spcAft>
                <a:spcPts val="0"/>
              </a:spcAft>
              <a:buNone/>
            </a:pPr>
            <a:r>
              <a:rPr lang="fr-BE" sz="1800">
                <a:solidFill>
                  <a:schemeClr val="dk1"/>
                </a:solidFill>
                <a:latin typeface="Arial"/>
                <a:ea typeface="Arial"/>
                <a:cs typeface="Arial"/>
                <a:sym typeface="Arial"/>
              </a:rPr>
              <a:t>La proposition de déclaration simplifiée </a:t>
            </a:r>
            <a:r>
              <a:rPr b="1" lang="fr-BE" sz="1800">
                <a:solidFill>
                  <a:schemeClr val="accent1"/>
                </a:solidFill>
                <a:latin typeface="Arial"/>
                <a:ea typeface="Arial"/>
                <a:cs typeface="Arial"/>
                <a:sym typeface="Arial"/>
              </a:rPr>
              <a:t>n'est plus valable </a:t>
            </a:r>
            <a:r>
              <a:rPr b="1" lang="fr-BE" sz="1800">
                <a:solidFill>
                  <a:srgbClr val="004EA2"/>
                </a:solidFill>
                <a:latin typeface="Arial"/>
                <a:ea typeface="Arial"/>
                <a:cs typeface="Arial"/>
                <a:sym typeface="Arial"/>
              </a:rPr>
              <a:t>et vous devez rentrer une déclaration</a:t>
            </a:r>
            <a:r>
              <a:rPr lang="fr-BE" sz="1800">
                <a:solidFill>
                  <a:schemeClr val="dk1"/>
                </a:solidFill>
                <a:latin typeface="Arial"/>
                <a:ea typeface="Arial"/>
                <a:cs typeface="Arial"/>
                <a:sym typeface="Arial"/>
              </a:rPr>
              <a:t>.</a:t>
            </a:r>
            <a:endParaRPr b="1" sz="1800">
              <a:solidFill>
                <a:srgbClr val="004EA2"/>
              </a:solidFill>
              <a:latin typeface="Arial"/>
              <a:ea typeface="Arial"/>
              <a:cs typeface="Arial"/>
              <a:sym typeface="Arial"/>
            </a:endParaRPr>
          </a:p>
        </p:txBody>
      </p:sp>
      <p:pic>
        <p:nvPicPr>
          <p:cNvPr descr="Avertissement contour" id="905" name="Google Shape;905;p44"/>
          <p:cNvPicPr preferRelativeResize="0"/>
          <p:nvPr/>
        </p:nvPicPr>
        <p:blipFill rotWithShape="1">
          <a:blip r:embed="rId7">
            <a:alphaModFix/>
          </a:blip>
          <a:srcRect b="0" l="0" r="0" t="0"/>
          <a:stretch/>
        </p:blipFill>
        <p:spPr>
          <a:xfrm>
            <a:off x="2403405" y="5222726"/>
            <a:ext cx="349770" cy="349770"/>
          </a:xfrm>
          <a:prstGeom prst="rect">
            <a:avLst/>
          </a:prstGeom>
          <a:noFill/>
          <a:ln>
            <a:noFill/>
          </a:ln>
        </p:spPr>
      </p:pic>
      <p:sp>
        <p:nvSpPr>
          <p:cNvPr id="906" name="Google Shape;906;p44"/>
          <p:cNvSpPr txBox="1"/>
          <p:nvPr/>
        </p:nvSpPr>
        <p:spPr>
          <a:xfrm>
            <a:off x="4375150" y="2012569"/>
            <a:ext cx="34417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0" lang="fr-BE" sz="2400" u="none" cap="none" strike="noStrike">
                <a:solidFill>
                  <a:srgbClr val="FFFFFF"/>
                </a:solidFill>
                <a:highlight>
                  <a:srgbClr val="004EA2"/>
                </a:highlight>
                <a:latin typeface="Arial"/>
                <a:ea typeface="Arial"/>
                <a:cs typeface="Arial"/>
                <a:sym typeface="Arial"/>
              </a:rPr>
              <a:t>Obligation de déclaration</a:t>
            </a:r>
            <a:endParaRPr/>
          </a:p>
        </p:txBody>
      </p:sp>
      <p:sp>
        <p:nvSpPr>
          <p:cNvPr id="907" name="Google Shape;907;p44"/>
          <p:cNvSpPr txBox="1"/>
          <p:nvPr/>
        </p:nvSpPr>
        <p:spPr>
          <a:xfrm>
            <a:off x="2578290" y="2886689"/>
            <a:ext cx="7308660" cy="178510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Déclarer les comptes </a:t>
            </a:r>
            <a:r>
              <a:rPr b="0" i="0" lang="fr-BE" sz="2000" u="none" cap="none" strike="noStrike">
                <a:solidFill>
                  <a:schemeClr val="accent1"/>
                </a:solidFill>
                <a:latin typeface="Arial"/>
                <a:ea typeface="Arial"/>
                <a:cs typeface="Arial"/>
                <a:sym typeface="Arial"/>
              </a:rPr>
              <a:t>même s'ils ne génèrent pas de revenus</a:t>
            </a:r>
            <a:endParaRPr/>
          </a:p>
          <a:p>
            <a:pPr indent="-285750" lvl="0" marL="285750" marR="0" rtl="0" algn="l">
              <a:lnSpc>
                <a:spcPct val="100000"/>
              </a:lnSpc>
              <a:spcBef>
                <a:spcPts val="60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Confirmer par compte que les données légalement requises </a:t>
            </a:r>
            <a:r>
              <a:rPr b="0" i="0" lang="fr-BE" sz="2000" u="none" cap="none" strike="noStrike">
                <a:solidFill>
                  <a:schemeClr val="dk1"/>
                </a:solidFill>
                <a:latin typeface="Arial"/>
                <a:ea typeface="Arial"/>
                <a:cs typeface="Arial"/>
                <a:sym typeface="Arial"/>
              </a:rPr>
              <a:t>ont été </a:t>
            </a:r>
            <a:r>
              <a:rPr b="0" i="0" lang="fr-BE" sz="2000" u="none" cap="none" strike="noStrike">
                <a:solidFill>
                  <a:schemeClr val="accent1"/>
                </a:solidFill>
                <a:latin typeface="Arial"/>
                <a:ea typeface="Arial"/>
                <a:cs typeface="Arial"/>
                <a:sym typeface="Arial"/>
              </a:rPr>
              <a:t>déclarées au PCC </a:t>
            </a:r>
            <a:r>
              <a:rPr b="0" i="0" lang="fr-BE" sz="2000" u="none" cap="none" strike="noStrike">
                <a:solidFill>
                  <a:srgbClr val="6E6E6E"/>
                </a:solidFill>
                <a:latin typeface="Arial"/>
                <a:ea typeface="Arial"/>
                <a:cs typeface="Arial"/>
                <a:sym typeface="Arial"/>
              </a:rPr>
              <a:t>(Banque nationale de Belgique)</a:t>
            </a:r>
            <a:endParaRPr/>
          </a:p>
          <a:p>
            <a:pPr indent="-285750" lvl="0" marL="285750" marR="0" rtl="0" algn="l">
              <a:lnSpc>
                <a:spcPct val="100000"/>
              </a:lnSpc>
              <a:spcBef>
                <a:spcPts val="60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Revenus mobiliers éventuellement obligatoires à déclarer au cadre VII</a:t>
            </a:r>
            <a:endParaRPr b="0" i="0" sz="2000" u="none" cap="none" strike="noStrike">
              <a:solidFill>
                <a:srgbClr val="6E6E6E"/>
              </a:solidFill>
              <a:latin typeface="Arial"/>
              <a:ea typeface="Arial"/>
              <a:cs typeface="Arial"/>
              <a:sym typeface="Arial"/>
            </a:endParaRPr>
          </a:p>
        </p:txBody>
      </p:sp>
      <p:sp>
        <p:nvSpPr>
          <p:cNvPr id="908" name="Google Shape;908;p44"/>
          <p:cNvSpPr txBox="1"/>
          <p:nvPr/>
        </p:nvSpPr>
        <p:spPr>
          <a:xfrm>
            <a:off x="333442" y="3234388"/>
            <a:ext cx="173413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600" u="sng">
                <a:solidFill>
                  <a:schemeClr val="dk1"/>
                </a:solidFill>
                <a:latin typeface="Arial"/>
                <a:ea typeface="Arial"/>
                <a:cs typeface="Arial"/>
                <a:sym typeface="Arial"/>
                <a:hlinkClick r:id="rId8">
                  <a:extLst>
                    <a:ext uri="{A12FA001-AC4F-418D-AE19-62706E023703}">
                      <ahyp:hlinkClr val="tx"/>
                    </a:ext>
                  </a:extLst>
                </a:hlinkClick>
              </a:rPr>
              <a:t>Plus d’info sur les comptes à l’étranger</a:t>
            </a:r>
            <a:endParaRPr sz="16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4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915" name="Google Shape;915;p45"/>
          <p:cNvSpPr/>
          <p:nvPr/>
        </p:nvSpPr>
        <p:spPr>
          <a:xfrm>
            <a:off x="650689" y="1128052"/>
            <a:ext cx="7695289" cy="427899"/>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Cadre XIII - Comptes et assurances-vie individuelles à l’étranger</a:t>
            </a:r>
            <a:endParaRPr b="0" i="0" sz="2000" u="none" cap="none" strike="noStrike">
              <a:solidFill>
                <a:srgbClr val="FFFFFF"/>
              </a:solidFill>
              <a:latin typeface="Arial"/>
              <a:ea typeface="Arial"/>
              <a:cs typeface="Arial"/>
              <a:sym typeface="Arial"/>
            </a:endParaRPr>
          </a:p>
        </p:txBody>
      </p:sp>
      <p:pic>
        <p:nvPicPr>
          <p:cNvPr id="916" name="Google Shape;916;p45"/>
          <p:cNvPicPr preferRelativeResize="0"/>
          <p:nvPr/>
        </p:nvPicPr>
        <p:blipFill rotWithShape="1">
          <a:blip r:embed="rId3">
            <a:alphaModFix/>
          </a:blip>
          <a:srcRect b="0" l="0" r="0" t="0"/>
          <a:stretch/>
        </p:blipFill>
        <p:spPr>
          <a:xfrm>
            <a:off x="859202" y="1159951"/>
            <a:ext cx="396000" cy="396000"/>
          </a:xfrm>
          <a:prstGeom prst="rect">
            <a:avLst/>
          </a:prstGeom>
          <a:noFill/>
          <a:ln>
            <a:noFill/>
          </a:ln>
        </p:spPr>
      </p:pic>
      <p:sp>
        <p:nvSpPr>
          <p:cNvPr id="917" name="Google Shape;917;p45"/>
          <p:cNvSpPr txBox="1"/>
          <p:nvPr/>
        </p:nvSpPr>
        <p:spPr>
          <a:xfrm>
            <a:off x="650689" y="1980359"/>
            <a:ext cx="609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4EA2"/>
                </a:highlight>
                <a:latin typeface="Arial"/>
                <a:ea typeface="Arial"/>
                <a:cs typeface="Arial"/>
                <a:sym typeface="Arial"/>
              </a:rPr>
              <a:t>Si, à un moment quelconque en 2025, vous avez été</a:t>
            </a:r>
            <a:endParaRPr/>
          </a:p>
        </p:txBody>
      </p:sp>
      <p:sp>
        <p:nvSpPr>
          <p:cNvPr id="918" name="Google Shape;918;p45"/>
          <p:cNvSpPr txBox="1"/>
          <p:nvPr/>
        </p:nvSpPr>
        <p:spPr>
          <a:xfrm>
            <a:off x="1057201" y="2474733"/>
            <a:ext cx="8382073"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1" i="0" lang="fr-BE" sz="1800" u="none" cap="none" strike="noStrike">
                <a:solidFill>
                  <a:srgbClr val="6E6E6E"/>
                </a:solidFill>
                <a:latin typeface="Arial"/>
                <a:ea typeface="Arial"/>
                <a:cs typeface="Arial"/>
                <a:sym typeface="Arial"/>
              </a:rPr>
              <a:t>gestionnaire d’un ou plusieurs comptes à l’étranger </a:t>
            </a:r>
            <a:r>
              <a:rPr i="0" lang="fr-BE" sz="1800" u="none" cap="none" strike="noStrike">
                <a:solidFill>
                  <a:srgbClr val="6E6E6E"/>
                </a:solidFill>
                <a:latin typeface="Arial"/>
                <a:ea typeface="Arial"/>
                <a:cs typeface="Arial"/>
                <a:sym typeface="Arial"/>
              </a:rPr>
              <a:t>au nom d’une ou plusieurs associations</a:t>
            </a:r>
            <a:endParaRPr/>
          </a:p>
          <a:p>
            <a:pPr indent="-285750" lvl="0" marL="285750" marR="0" rtl="0" algn="l">
              <a:lnSpc>
                <a:spcPct val="100000"/>
              </a:lnSpc>
              <a:spcBef>
                <a:spcPts val="0"/>
              </a:spcBef>
              <a:spcAft>
                <a:spcPts val="0"/>
              </a:spcAft>
              <a:buClr>
                <a:srgbClr val="6E6E6E"/>
              </a:buClr>
              <a:buSzPts val="1800"/>
              <a:buFont typeface="Arial"/>
              <a:buChar char="•"/>
            </a:pPr>
            <a:r>
              <a:rPr b="1" i="0" lang="fr-BE" sz="1800" u="none" cap="none" strike="noStrike">
                <a:solidFill>
                  <a:srgbClr val="6E6E6E"/>
                </a:solidFill>
                <a:latin typeface="Arial"/>
                <a:ea typeface="Arial"/>
                <a:cs typeface="Arial"/>
                <a:sym typeface="Arial"/>
              </a:rPr>
              <a:t>fondateur d'une construction juridique </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sp>
        <p:nvSpPr>
          <p:cNvPr id="919" name="Google Shape;919;p45"/>
          <p:cNvSpPr txBox="1"/>
          <p:nvPr/>
        </p:nvSpPr>
        <p:spPr>
          <a:xfrm>
            <a:off x="650689" y="3767116"/>
            <a:ext cx="68865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4EA2"/>
                </a:highlight>
                <a:latin typeface="Arial"/>
                <a:ea typeface="Arial"/>
                <a:cs typeface="Arial"/>
                <a:sym typeface="Arial"/>
              </a:rPr>
              <a:t>Si, en 2025, vous avez</a:t>
            </a:r>
            <a:endParaRPr/>
          </a:p>
        </p:txBody>
      </p:sp>
      <p:sp>
        <p:nvSpPr>
          <p:cNvPr id="920" name="Google Shape;920;p45"/>
          <p:cNvSpPr txBox="1"/>
          <p:nvPr/>
        </p:nvSpPr>
        <p:spPr>
          <a:xfrm>
            <a:off x="1057201" y="4239383"/>
            <a:ext cx="10418398" cy="6463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1" i="0" lang="fr-BE" sz="1800" u="none" cap="none" strike="noStrike">
                <a:solidFill>
                  <a:srgbClr val="6E6E6E"/>
                </a:solidFill>
                <a:latin typeface="Arial"/>
                <a:ea typeface="Arial"/>
                <a:cs typeface="Arial"/>
                <a:sym typeface="Arial"/>
              </a:rPr>
              <a:t>obtenu un dividende ou tout autre avantage d’une construction juridique</a:t>
            </a:r>
            <a:r>
              <a:rPr i="0" lang="fr-BE" sz="1800" u="none" cap="none" strike="noStrike">
                <a:solidFill>
                  <a:srgbClr val="6E6E6E"/>
                </a:solidFill>
                <a:latin typeface="Arial"/>
                <a:ea typeface="Arial"/>
                <a:cs typeface="Arial"/>
                <a:sym typeface="Arial"/>
              </a:rPr>
              <a:t>, de quelque façon que ce soit</a:t>
            </a:r>
            <a:endParaRPr/>
          </a:p>
          <a:p>
            <a:pPr indent="-285750" lvl="0" marL="285750" marR="0" rtl="0" algn="l">
              <a:lnSpc>
                <a:spcPct val="100000"/>
              </a:lnSpc>
              <a:spcBef>
                <a:spcPts val="0"/>
              </a:spcBef>
              <a:spcAft>
                <a:spcPts val="0"/>
              </a:spcAft>
              <a:buClr>
                <a:srgbClr val="6E6E6E"/>
              </a:buClr>
              <a:buSzPts val="1800"/>
              <a:buFont typeface="Arial"/>
              <a:buChar char="•"/>
            </a:pPr>
            <a:r>
              <a:rPr b="1" i="0" lang="fr-BE" sz="1800" u="none" cap="none" strike="noStrike">
                <a:solidFill>
                  <a:srgbClr val="6E6E6E"/>
                </a:solidFill>
                <a:latin typeface="Arial"/>
                <a:ea typeface="Arial"/>
                <a:cs typeface="Arial"/>
                <a:sym typeface="Arial"/>
              </a:rPr>
              <a:t>accordé des prêts à des petites sociétés débutantes </a:t>
            </a:r>
            <a:r>
              <a:rPr i="0" lang="fr-BE" sz="1800" u="none" cap="none" strike="noStrike">
                <a:solidFill>
                  <a:srgbClr val="6E6E6E"/>
                </a:solidFill>
                <a:latin typeface="Arial"/>
                <a:ea typeface="Arial"/>
                <a:cs typeface="Arial"/>
                <a:sym typeface="Arial"/>
              </a:rPr>
              <a:t>via une plate-forme de crowdfunding agréée</a:t>
            </a:r>
            <a:endParaRPr b="0" i="0" sz="1800" u="none" cap="none" strike="noStrike">
              <a:solidFill>
                <a:srgbClr val="6E6E6E"/>
              </a:solidFill>
              <a:latin typeface="Arial"/>
              <a:ea typeface="Arial"/>
              <a:cs typeface="Arial"/>
              <a:sym typeface="Arial"/>
            </a:endParaRPr>
          </a:p>
        </p:txBody>
      </p:sp>
      <p:sp>
        <p:nvSpPr>
          <p:cNvPr id="921" name="Google Shape;921;p45"/>
          <p:cNvSpPr/>
          <p:nvPr/>
        </p:nvSpPr>
        <p:spPr>
          <a:xfrm>
            <a:off x="1253668" y="5406914"/>
            <a:ext cx="9222213" cy="7286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pic>
        <p:nvPicPr>
          <p:cNvPr descr="Avertissement contour" id="922" name="Google Shape;922;p45"/>
          <p:cNvPicPr preferRelativeResize="0"/>
          <p:nvPr/>
        </p:nvPicPr>
        <p:blipFill rotWithShape="1">
          <a:blip r:embed="rId4">
            <a:alphaModFix/>
          </a:blip>
          <a:srcRect b="0" l="0" r="0" t="0"/>
          <a:stretch/>
        </p:blipFill>
        <p:spPr>
          <a:xfrm>
            <a:off x="794530" y="5495105"/>
            <a:ext cx="349770" cy="349770"/>
          </a:xfrm>
          <a:prstGeom prst="rect">
            <a:avLst/>
          </a:prstGeom>
          <a:noFill/>
          <a:ln>
            <a:noFill/>
          </a:ln>
        </p:spPr>
      </p:pic>
      <p:sp>
        <p:nvSpPr>
          <p:cNvPr id="923" name="Google Shape;923;p45"/>
          <p:cNvSpPr txBox="1"/>
          <p:nvPr/>
        </p:nvSpPr>
        <p:spPr>
          <a:xfrm>
            <a:off x="1253667" y="5495105"/>
            <a:ext cx="9222213" cy="341632"/>
          </a:xfrm>
          <a:prstGeom prst="rect">
            <a:avLst/>
          </a:prstGeom>
          <a:noFill/>
          <a:ln>
            <a:noFill/>
          </a:ln>
        </p:spPr>
        <p:txBody>
          <a:bodyPr anchorCtr="0" anchor="t" bIns="45700" lIns="91425" spcFirstLastPara="1" rIns="91425" wrap="square" tIns="45700">
            <a:spAutoFit/>
          </a:bodyPr>
          <a:lstStyle/>
          <a:p>
            <a:pPr indent="0" lvl="1" marL="0" marR="0" rtl="0" algn="l">
              <a:lnSpc>
                <a:spcPct val="90000"/>
              </a:lnSpc>
              <a:spcBef>
                <a:spcPts val="0"/>
              </a:spcBef>
              <a:spcAft>
                <a:spcPts val="0"/>
              </a:spcAft>
              <a:buNone/>
            </a:pPr>
            <a:r>
              <a:rPr b="0" i="0" lang="fr-BE" sz="1800" u="none" cap="none" strike="noStrike">
                <a:solidFill>
                  <a:schemeClr val="dk1"/>
                </a:solidFill>
                <a:latin typeface="Arial"/>
                <a:ea typeface="Arial"/>
                <a:cs typeface="Arial"/>
                <a:sym typeface="Arial"/>
              </a:rPr>
              <a:t>Dans le cas d’une </a:t>
            </a:r>
            <a:r>
              <a:rPr b="1" i="0" lang="fr-BE" sz="1800" u="none" cap="none" strike="noStrike">
                <a:solidFill>
                  <a:srgbClr val="004EA2"/>
                </a:solidFill>
                <a:latin typeface="Arial"/>
                <a:ea typeface="Arial"/>
                <a:cs typeface="Arial"/>
                <a:sym typeface="Arial"/>
              </a:rPr>
              <a:t>PDS</a:t>
            </a:r>
            <a:r>
              <a:rPr b="0" i="0" lang="fr-BE" sz="1800" u="none" cap="none" strike="noStrike">
                <a:solidFill>
                  <a:schemeClr val="dk1"/>
                </a:solidFill>
                <a:latin typeface="Arial"/>
                <a:ea typeface="Arial"/>
                <a:cs typeface="Arial"/>
                <a:sym typeface="Arial"/>
              </a:rPr>
              <a:t>, la proposition </a:t>
            </a:r>
            <a:r>
              <a:rPr b="1" i="0" lang="fr-BE" sz="1800" u="none" cap="none" strike="noStrike">
                <a:solidFill>
                  <a:srgbClr val="004EA2"/>
                </a:solidFill>
                <a:latin typeface="Arial"/>
                <a:ea typeface="Arial"/>
                <a:cs typeface="Arial"/>
                <a:sym typeface="Arial"/>
              </a:rPr>
              <a:t>n’est plus valable et vous devez rentrer une déclaration</a:t>
            </a:r>
            <a:endParaRPr b="1" i="0" sz="1800" u="none" cap="none" strike="noStrike">
              <a:solidFill>
                <a:srgbClr val="004EA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46"/>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pic>
        <p:nvPicPr>
          <p:cNvPr id="930" name="Google Shape;930;p46"/>
          <p:cNvPicPr preferRelativeResize="0"/>
          <p:nvPr/>
        </p:nvPicPr>
        <p:blipFill rotWithShape="1">
          <a:blip r:embed="rId3">
            <a:alphaModFix/>
          </a:blip>
          <a:srcRect b="0" l="0" r="0" t="0"/>
          <a:stretch/>
        </p:blipFill>
        <p:spPr>
          <a:xfrm>
            <a:off x="859202" y="1159951"/>
            <a:ext cx="396000" cy="396000"/>
          </a:xfrm>
          <a:prstGeom prst="rect">
            <a:avLst/>
          </a:prstGeom>
          <a:noFill/>
          <a:ln>
            <a:noFill/>
          </a:ln>
        </p:spPr>
      </p:pic>
      <p:sp>
        <p:nvSpPr>
          <p:cNvPr id="931" name="Google Shape;931;p46"/>
          <p:cNvSpPr/>
          <p:nvPr/>
        </p:nvSpPr>
        <p:spPr>
          <a:xfrm>
            <a:off x="655652" y="1142491"/>
            <a:ext cx="2538398" cy="468000"/>
          </a:xfrm>
          <a:prstGeom prst="roundRect">
            <a:avLst>
              <a:gd fmla="val 16667" name="adj"/>
            </a:avLst>
          </a:pr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Annexes obligatoires</a:t>
            </a:r>
            <a:endParaRPr/>
          </a:p>
        </p:txBody>
      </p:sp>
      <p:sp>
        <p:nvSpPr>
          <p:cNvPr id="932" name="Google Shape;932;p46"/>
          <p:cNvSpPr txBox="1"/>
          <p:nvPr/>
        </p:nvSpPr>
        <p:spPr>
          <a:xfrm>
            <a:off x="563357" y="1784331"/>
            <a:ext cx="609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4EA2"/>
                </a:highlight>
                <a:latin typeface="Arial"/>
                <a:ea typeface="Arial"/>
                <a:cs typeface="Arial"/>
                <a:sym typeface="Arial"/>
              </a:rPr>
              <a:t>Annexes obligatoires pour les constructions juridiques</a:t>
            </a:r>
            <a:endParaRPr/>
          </a:p>
        </p:txBody>
      </p:sp>
      <p:sp>
        <p:nvSpPr>
          <p:cNvPr id="933" name="Google Shape;933;p46"/>
          <p:cNvSpPr txBox="1"/>
          <p:nvPr/>
        </p:nvSpPr>
        <p:spPr>
          <a:xfrm>
            <a:off x="563356" y="2365236"/>
            <a:ext cx="8466343" cy="147732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6E6E6E"/>
              </a:buClr>
              <a:buSzPts val="1800"/>
              <a:buFont typeface="Arial"/>
              <a:buAutoNum type="arabicPeriod"/>
            </a:pPr>
            <a:r>
              <a:rPr b="0" i="0" lang="fr-BE" sz="1800" u="none" cap="none" strike="noStrike">
                <a:solidFill>
                  <a:srgbClr val="6E6E6E"/>
                </a:solidFill>
                <a:latin typeface="Arial"/>
                <a:ea typeface="Arial"/>
                <a:cs typeface="Arial"/>
                <a:sym typeface="Arial"/>
              </a:rPr>
              <a:t>Données d'identification de la construction juridique </a:t>
            </a:r>
            <a:endParaRPr/>
          </a:p>
          <a:p>
            <a:pPr indent="-342900" lvl="0" marL="342900" marR="0" rtl="0" algn="l">
              <a:lnSpc>
                <a:spcPct val="100000"/>
              </a:lnSpc>
              <a:spcBef>
                <a:spcPts val="0"/>
              </a:spcBef>
              <a:spcAft>
                <a:spcPts val="0"/>
              </a:spcAft>
              <a:buClr>
                <a:schemeClr val="dk1"/>
              </a:buClr>
              <a:buSzPts val="1800"/>
              <a:buFont typeface="Arial"/>
              <a:buAutoNum type="arabicPeriod"/>
            </a:pPr>
            <a:r>
              <a:rPr lang="fr-BE" sz="1800">
                <a:solidFill>
                  <a:schemeClr val="dk1"/>
                </a:solidFill>
                <a:latin typeface="Arial"/>
                <a:ea typeface="Arial"/>
                <a:cs typeface="Arial"/>
                <a:sym typeface="Arial"/>
              </a:rPr>
              <a:t>Données supplémentaires sur :</a:t>
            </a:r>
            <a:endParaRPr/>
          </a:p>
          <a:p>
            <a:pPr indent="-342900" lvl="1" marL="800100" marR="0" rtl="0" algn="l">
              <a:spcBef>
                <a:spcPts val="0"/>
              </a:spcBef>
              <a:spcAft>
                <a:spcPts val="0"/>
              </a:spcAft>
              <a:buClr>
                <a:schemeClr val="dk1"/>
              </a:buClr>
              <a:buSzPts val="1800"/>
              <a:buFont typeface="Courier New"/>
              <a:buChar char="o"/>
            </a:pPr>
            <a:r>
              <a:rPr b="0" i="0" lang="fr-BE" sz="1800" u="none" cap="none" strike="noStrike">
                <a:solidFill>
                  <a:schemeClr val="dk1"/>
                </a:solidFill>
                <a:latin typeface="Arial"/>
                <a:ea typeface="Arial"/>
                <a:cs typeface="Arial"/>
                <a:sym typeface="Arial"/>
              </a:rPr>
              <a:t>les capitaux investis </a:t>
            </a:r>
            <a:endParaRPr b="0" i="0" sz="1800" u="none" cap="none" strike="noStrike">
              <a:solidFill>
                <a:srgbClr val="6E6E6E"/>
              </a:solidFill>
              <a:latin typeface="Arial"/>
              <a:ea typeface="Arial"/>
              <a:cs typeface="Arial"/>
              <a:sym typeface="Arial"/>
            </a:endParaRPr>
          </a:p>
          <a:p>
            <a:pPr indent="-342900" lvl="1" marL="800100" marR="0" rtl="0" algn="l">
              <a:spcBef>
                <a:spcPts val="0"/>
              </a:spcBef>
              <a:spcAft>
                <a:spcPts val="0"/>
              </a:spcAft>
              <a:buClr>
                <a:schemeClr val="dk1"/>
              </a:buClr>
              <a:buSzPts val="1800"/>
              <a:buFont typeface="Courier New"/>
              <a:buChar char="o"/>
            </a:pPr>
            <a:r>
              <a:rPr b="0" i="0" lang="fr-BE" sz="1800" u="none" cap="none" strike="noStrike">
                <a:solidFill>
                  <a:schemeClr val="dk1"/>
                </a:solidFill>
                <a:latin typeface="Arial"/>
                <a:ea typeface="Arial"/>
                <a:cs typeface="Arial"/>
                <a:sym typeface="Arial"/>
              </a:rPr>
              <a:t>les revenus des constructions juridiques</a:t>
            </a:r>
            <a:endParaRPr b="0" i="0" sz="1800" u="none" cap="none" strike="noStrike">
              <a:solidFill>
                <a:srgbClr val="6E6E6E"/>
              </a:solidFill>
              <a:latin typeface="Arial"/>
              <a:ea typeface="Arial"/>
              <a:cs typeface="Arial"/>
              <a:sym typeface="Arial"/>
            </a:endParaRPr>
          </a:p>
          <a:p>
            <a:pPr indent="-228600" lvl="1" marL="800100" marR="0" rtl="0" algn="l">
              <a:lnSpc>
                <a:spcPct val="100000"/>
              </a:lnSpc>
              <a:spcBef>
                <a:spcPts val="0"/>
              </a:spcBef>
              <a:spcAft>
                <a:spcPts val="0"/>
              </a:spcAft>
              <a:buClr>
                <a:schemeClr val="dk1"/>
              </a:buClr>
              <a:buSzPts val="1800"/>
              <a:buFont typeface="Courier New"/>
              <a:buNone/>
            </a:pPr>
            <a:r>
              <a:t/>
            </a:r>
            <a:endParaRPr b="0" i="0" sz="1800" u="none" cap="none" strike="noStrike">
              <a:solidFill>
                <a:srgbClr val="6E6E6E"/>
              </a:solidFill>
              <a:latin typeface="Arial"/>
              <a:ea typeface="Arial"/>
              <a:cs typeface="Arial"/>
              <a:sym typeface="Arial"/>
            </a:endParaRPr>
          </a:p>
        </p:txBody>
      </p:sp>
      <p:pic>
        <p:nvPicPr>
          <p:cNvPr descr="Pijl-rechts silhouet" id="934" name="Google Shape;934;p46"/>
          <p:cNvPicPr preferRelativeResize="0"/>
          <p:nvPr/>
        </p:nvPicPr>
        <p:blipFill rotWithShape="1">
          <a:blip r:embed="rId4">
            <a:alphaModFix/>
          </a:blip>
          <a:srcRect b="0" l="0" r="0" t="0"/>
          <a:stretch/>
        </p:blipFill>
        <p:spPr>
          <a:xfrm>
            <a:off x="2925406" y="3522225"/>
            <a:ext cx="968189" cy="914400"/>
          </a:xfrm>
          <a:prstGeom prst="rect">
            <a:avLst/>
          </a:prstGeom>
          <a:noFill/>
          <a:ln>
            <a:noFill/>
          </a:ln>
        </p:spPr>
      </p:pic>
      <p:sp>
        <p:nvSpPr>
          <p:cNvPr id="935" name="Google Shape;935;p46"/>
          <p:cNvSpPr txBox="1"/>
          <p:nvPr/>
        </p:nvSpPr>
        <p:spPr>
          <a:xfrm>
            <a:off x="563356" y="3738761"/>
            <a:ext cx="23256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Formulaire disponible</a:t>
            </a:r>
            <a:endParaRPr/>
          </a:p>
        </p:txBody>
      </p:sp>
      <p:pic>
        <p:nvPicPr>
          <p:cNvPr descr="Pijl-rechts silhouet" id="936" name="Google Shape;936;p46"/>
          <p:cNvPicPr preferRelativeResize="0"/>
          <p:nvPr/>
        </p:nvPicPr>
        <p:blipFill rotWithShape="1">
          <a:blip r:embed="rId4">
            <a:alphaModFix/>
          </a:blip>
          <a:srcRect b="0" l="0" r="0" t="0"/>
          <a:stretch/>
        </p:blipFill>
        <p:spPr>
          <a:xfrm>
            <a:off x="2925405" y="3923427"/>
            <a:ext cx="968189" cy="914400"/>
          </a:xfrm>
          <a:prstGeom prst="rect">
            <a:avLst/>
          </a:prstGeom>
          <a:noFill/>
          <a:ln>
            <a:noFill/>
          </a:ln>
        </p:spPr>
      </p:pic>
      <p:sp>
        <p:nvSpPr>
          <p:cNvPr id="937" name="Google Shape;937;p46"/>
          <p:cNvSpPr txBox="1"/>
          <p:nvPr/>
        </p:nvSpPr>
        <p:spPr>
          <a:xfrm>
            <a:off x="3467100" y="3772357"/>
            <a:ext cx="6096000" cy="369332"/>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dans la déclaration en ligne</a:t>
            </a:r>
            <a:endParaRPr/>
          </a:p>
        </p:txBody>
      </p:sp>
      <p:sp>
        <p:nvSpPr>
          <p:cNvPr id="938" name="Google Shape;938;p46"/>
          <p:cNvSpPr txBox="1"/>
          <p:nvPr/>
        </p:nvSpPr>
        <p:spPr>
          <a:xfrm>
            <a:off x="3467100" y="4157618"/>
            <a:ext cx="6096000" cy="369332"/>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sur le site du SPF Finances</a:t>
            </a:r>
            <a:endParaRPr/>
          </a:p>
        </p:txBody>
      </p:sp>
      <p:pic>
        <p:nvPicPr>
          <p:cNvPr id="939" name="Google Shape;939;p46"/>
          <p:cNvPicPr preferRelativeResize="0"/>
          <p:nvPr/>
        </p:nvPicPr>
        <p:blipFill rotWithShape="1">
          <a:blip r:embed="rId5">
            <a:alphaModFix/>
          </a:blip>
          <a:srcRect b="0" l="0" r="0" t="0"/>
          <a:stretch/>
        </p:blipFill>
        <p:spPr>
          <a:xfrm>
            <a:off x="301625" y="4699000"/>
            <a:ext cx="8362950" cy="19812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4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pic>
        <p:nvPicPr>
          <p:cNvPr id="946" name="Google Shape;946;p47"/>
          <p:cNvPicPr preferRelativeResize="0"/>
          <p:nvPr/>
        </p:nvPicPr>
        <p:blipFill rotWithShape="1">
          <a:blip r:embed="rId3">
            <a:alphaModFix/>
          </a:blip>
          <a:srcRect b="0" l="0" r="0" t="0"/>
          <a:stretch/>
        </p:blipFill>
        <p:spPr>
          <a:xfrm>
            <a:off x="859202" y="1159951"/>
            <a:ext cx="396000" cy="396000"/>
          </a:xfrm>
          <a:prstGeom prst="rect">
            <a:avLst/>
          </a:prstGeom>
          <a:noFill/>
          <a:ln>
            <a:noFill/>
          </a:ln>
        </p:spPr>
      </p:pic>
      <p:sp>
        <p:nvSpPr>
          <p:cNvPr id="947" name="Google Shape;947;p47"/>
          <p:cNvSpPr txBox="1"/>
          <p:nvPr/>
        </p:nvSpPr>
        <p:spPr>
          <a:xfrm>
            <a:off x="563357" y="1784331"/>
            <a:ext cx="609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4EA2"/>
                </a:highlight>
                <a:latin typeface="Arial"/>
                <a:ea typeface="Arial"/>
                <a:cs typeface="Arial"/>
                <a:sym typeface="Arial"/>
              </a:rPr>
              <a:t>Contexte</a:t>
            </a:r>
            <a:endParaRPr/>
          </a:p>
        </p:txBody>
      </p:sp>
      <p:sp>
        <p:nvSpPr>
          <p:cNvPr id="948" name="Google Shape;948;p47"/>
          <p:cNvSpPr txBox="1"/>
          <p:nvPr/>
        </p:nvSpPr>
        <p:spPr>
          <a:xfrm>
            <a:off x="1627464" y="1797338"/>
            <a:ext cx="69257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4EA2"/>
              </a:buClr>
              <a:buSzPts val="1800"/>
              <a:buFont typeface="Arial"/>
              <a:buNone/>
            </a:pPr>
            <a:r>
              <a:rPr lang="fr-BE" sz="1800">
                <a:solidFill>
                  <a:srgbClr val="004EA2"/>
                </a:solidFill>
                <a:latin typeface="Arial"/>
                <a:ea typeface="Arial"/>
                <a:cs typeface="Arial"/>
                <a:sym typeface="Arial"/>
              </a:rPr>
              <a:t>L</a:t>
            </a:r>
            <a:r>
              <a:rPr b="0" i="0" lang="fr-BE" sz="1800" u="none" cap="none" strike="noStrike">
                <a:solidFill>
                  <a:srgbClr val="004EA2"/>
                </a:solidFill>
                <a:latin typeface="Arial"/>
                <a:ea typeface="Arial"/>
                <a:cs typeface="Arial"/>
                <a:sym typeface="Arial"/>
              </a:rPr>
              <a:t>ocation d’un bien immobilier affecté à des fins professionnelles </a:t>
            </a:r>
            <a:endParaRPr/>
          </a:p>
        </p:txBody>
      </p:sp>
      <p:sp>
        <p:nvSpPr>
          <p:cNvPr id="949" name="Google Shape;949;p47"/>
          <p:cNvSpPr txBox="1"/>
          <p:nvPr/>
        </p:nvSpPr>
        <p:spPr>
          <a:xfrm>
            <a:off x="655652" y="2228671"/>
            <a:ext cx="8869348" cy="646331"/>
          </a:xfrm>
          <a:prstGeom prst="rect">
            <a:avLst/>
          </a:prstGeom>
          <a:noFill/>
          <a:ln>
            <a:noFill/>
          </a:ln>
        </p:spPr>
        <p:txBody>
          <a:bodyPr anchorCtr="0" anchor="t" bIns="45700" lIns="91425" spcFirstLastPara="1" rIns="91425" wrap="square" tIns="45700">
            <a:spAutoFit/>
          </a:bodyPr>
          <a:lstStyle/>
          <a:p>
            <a:pPr indent="-114300" lvl="0" marL="0" marR="0" rtl="0" algn="l">
              <a:lnSpc>
                <a:spcPct val="100000"/>
              </a:lnSpc>
              <a:spcBef>
                <a:spcPts val="0"/>
              </a:spcBef>
              <a:spcAft>
                <a:spcPts val="0"/>
              </a:spcAft>
              <a:buClr>
                <a:srgbClr val="00AAA5"/>
              </a:buClr>
              <a:buSzPts val="1800"/>
              <a:buFont typeface="Noto Sans Symbols"/>
              <a:buChar char="⇨"/>
            </a:pPr>
            <a:r>
              <a:rPr b="0" i="0" lang="fr-BE" sz="1800" u="none" cap="none" strike="noStrike">
                <a:solidFill>
                  <a:srgbClr val="6E6E6E"/>
                </a:solidFill>
                <a:latin typeface="Arial"/>
                <a:ea typeface="Arial"/>
                <a:cs typeface="Arial"/>
                <a:sym typeface="Arial"/>
              </a:rPr>
              <a:t>Pour le locataire : possible de déduire le loyer en tant que frais professionnels</a:t>
            </a:r>
            <a:endParaRPr/>
          </a:p>
          <a:p>
            <a:pPr indent="-114300" lvl="0" marL="0" marR="0" rtl="0" algn="l">
              <a:lnSpc>
                <a:spcPct val="100000"/>
              </a:lnSpc>
              <a:spcBef>
                <a:spcPts val="0"/>
              </a:spcBef>
              <a:spcAft>
                <a:spcPts val="0"/>
              </a:spcAft>
              <a:buClr>
                <a:srgbClr val="00AAA5"/>
              </a:buClr>
              <a:buSzPts val="1800"/>
              <a:buFont typeface="Noto Sans Symbols"/>
              <a:buChar char="⇨"/>
            </a:pPr>
            <a:r>
              <a:rPr b="0" i="0" lang="fr-BE" sz="1800" u="none" cap="none" strike="noStrike">
                <a:solidFill>
                  <a:srgbClr val="6E6E6E"/>
                </a:solidFill>
                <a:latin typeface="Arial"/>
                <a:ea typeface="Arial"/>
                <a:cs typeface="Arial"/>
                <a:sym typeface="Arial"/>
              </a:rPr>
              <a:t>Pour le bailleur : imposable en tant que revenus immobiliers sur la base du loyer réel</a:t>
            </a:r>
            <a:endParaRPr/>
          </a:p>
        </p:txBody>
      </p:sp>
      <p:sp>
        <p:nvSpPr>
          <p:cNvPr id="950" name="Google Shape;950;p47"/>
          <p:cNvSpPr txBox="1"/>
          <p:nvPr/>
        </p:nvSpPr>
        <p:spPr>
          <a:xfrm>
            <a:off x="563356" y="2990374"/>
            <a:ext cx="65382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4EA2"/>
                </a:highlight>
                <a:latin typeface="Arial"/>
                <a:ea typeface="Arial"/>
                <a:cs typeface="Arial"/>
                <a:sym typeface="Arial"/>
              </a:rPr>
              <a:t>Annexe obligatoire pour les locataires concernés (270MLH)</a:t>
            </a:r>
            <a:endParaRPr/>
          </a:p>
        </p:txBody>
      </p:sp>
      <p:sp>
        <p:nvSpPr>
          <p:cNvPr id="951" name="Google Shape;951;p47"/>
          <p:cNvSpPr txBox="1"/>
          <p:nvPr/>
        </p:nvSpPr>
        <p:spPr>
          <a:xfrm>
            <a:off x="655652" y="3550086"/>
            <a:ext cx="6096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E348B"/>
              </a:buClr>
              <a:buSzPts val="1800"/>
              <a:buFont typeface="Arial"/>
              <a:buNone/>
            </a:pPr>
            <a:r>
              <a:rPr b="0" i="0" lang="fr-BE" sz="1800" u="none" cap="none" strike="noStrike">
                <a:solidFill>
                  <a:srgbClr val="6E6E6E"/>
                </a:solidFill>
                <a:latin typeface="Arial"/>
                <a:ea typeface="Arial"/>
                <a:cs typeface="Arial"/>
                <a:sym typeface="Arial"/>
              </a:rPr>
              <a:t>Mention de l’adresse du bien, des coordonnées du bailleur et du montant du loyer</a:t>
            </a:r>
            <a:endParaRPr/>
          </a:p>
        </p:txBody>
      </p:sp>
      <p:pic>
        <p:nvPicPr>
          <p:cNvPr descr="Pijl-rechts silhouet" id="952" name="Google Shape;952;p47"/>
          <p:cNvPicPr preferRelativeResize="0"/>
          <p:nvPr/>
        </p:nvPicPr>
        <p:blipFill rotWithShape="1">
          <a:blip r:embed="rId4">
            <a:alphaModFix/>
          </a:blip>
          <a:srcRect b="0" l="0" r="0" t="0"/>
          <a:stretch/>
        </p:blipFill>
        <p:spPr>
          <a:xfrm>
            <a:off x="3017702" y="4196417"/>
            <a:ext cx="968189" cy="914400"/>
          </a:xfrm>
          <a:prstGeom prst="rect">
            <a:avLst/>
          </a:prstGeom>
          <a:noFill/>
          <a:ln>
            <a:noFill/>
          </a:ln>
        </p:spPr>
      </p:pic>
      <p:sp>
        <p:nvSpPr>
          <p:cNvPr id="953" name="Google Shape;953;p47"/>
          <p:cNvSpPr txBox="1"/>
          <p:nvPr/>
        </p:nvSpPr>
        <p:spPr>
          <a:xfrm>
            <a:off x="655652" y="4412953"/>
            <a:ext cx="23256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Formulaire disponible</a:t>
            </a:r>
            <a:endParaRPr/>
          </a:p>
        </p:txBody>
      </p:sp>
      <p:pic>
        <p:nvPicPr>
          <p:cNvPr descr="Pijl-rechts silhouet" id="954" name="Google Shape;954;p47"/>
          <p:cNvPicPr preferRelativeResize="0"/>
          <p:nvPr/>
        </p:nvPicPr>
        <p:blipFill rotWithShape="1">
          <a:blip r:embed="rId4">
            <a:alphaModFix/>
          </a:blip>
          <a:srcRect b="0" l="0" r="0" t="0"/>
          <a:stretch/>
        </p:blipFill>
        <p:spPr>
          <a:xfrm>
            <a:off x="3017701" y="4597619"/>
            <a:ext cx="968189" cy="914400"/>
          </a:xfrm>
          <a:prstGeom prst="rect">
            <a:avLst/>
          </a:prstGeom>
          <a:noFill/>
          <a:ln>
            <a:noFill/>
          </a:ln>
        </p:spPr>
      </p:pic>
      <p:sp>
        <p:nvSpPr>
          <p:cNvPr id="955" name="Google Shape;955;p47"/>
          <p:cNvSpPr txBox="1"/>
          <p:nvPr/>
        </p:nvSpPr>
        <p:spPr>
          <a:xfrm>
            <a:off x="3559396" y="4446549"/>
            <a:ext cx="6096000" cy="369332"/>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dans la déclaration en ligne</a:t>
            </a:r>
            <a:endParaRPr/>
          </a:p>
        </p:txBody>
      </p:sp>
      <p:sp>
        <p:nvSpPr>
          <p:cNvPr id="956" name="Google Shape;956;p47"/>
          <p:cNvSpPr txBox="1"/>
          <p:nvPr/>
        </p:nvSpPr>
        <p:spPr>
          <a:xfrm>
            <a:off x="3559396" y="4831810"/>
            <a:ext cx="6096000" cy="369332"/>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sur le site du SPF Finances</a:t>
            </a:r>
            <a:endParaRPr/>
          </a:p>
        </p:txBody>
      </p:sp>
      <p:pic>
        <p:nvPicPr>
          <p:cNvPr id="957" name="Google Shape;957;p47"/>
          <p:cNvPicPr preferRelativeResize="0"/>
          <p:nvPr/>
        </p:nvPicPr>
        <p:blipFill rotWithShape="1">
          <a:blip r:embed="rId5">
            <a:alphaModFix/>
          </a:blip>
          <a:srcRect b="0" l="0" r="0" t="0"/>
          <a:stretch/>
        </p:blipFill>
        <p:spPr>
          <a:xfrm>
            <a:off x="7137994" y="3190429"/>
            <a:ext cx="4795532" cy="2844000"/>
          </a:xfrm>
          <a:prstGeom prst="rect">
            <a:avLst/>
          </a:prstGeom>
          <a:noFill/>
          <a:ln cap="flat" cmpd="sng" w="9525">
            <a:solidFill>
              <a:schemeClr val="dk1"/>
            </a:solidFill>
            <a:prstDash val="solid"/>
            <a:round/>
            <a:headEnd len="sm" w="sm" type="none"/>
            <a:tailEnd len="sm" w="sm" type="none"/>
          </a:ln>
        </p:spPr>
      </p:pic>
      <p:sp>
        <p:nvSpPr>
          <p:cNvPr id="958" name="Google Shape;958;p47"/>
          <p:cNvSpPr/>
          <p:nvPr/>
        </p:nvSpPr>
        <p:spPr>
          <a:xfrm>
            <a:off x="655652" y="1142491"/>
            <a:ext cx="2538398" cy="468000"/>
          </a:xfrm>
          <a:prstGeom prst="roundRect">
            <a:avLst>
              <a:gd fmla="val 16667" name="adj"/>
            </a:avLst>
          </a:pr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Annexes obligatoires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
          <p:cNvSpPr/>
          <p:nvPr/>
        </p:nvSpPr>
        <p:spPr>
          <a:xfrm>
            <a:off x="2426580" y="2648484"/>
            <a:ext cx="7338841" cy="1561032"/>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BE" sz="5400">
                <a:solidFill>
                  <a:srgbClr val="FFFFFF"/>
                </a:solidFill>
                <a:latin typeface="Arial"/>
                <a:ea typeface="Arial"/>
                <a:cs typeface="Arial"/>
                <a:sym typeface="Arial"/>
              </a:rPr>
              <a:t>NOUVEAU DANS LA DÉCLARATION​</a:t>
            </a:r>
            <a:endParaRPr/>
          </a:p>
        </p:txBody>
      </p:sp>
      <p:sp>
        <p:nvSpPr>
          <p:cNvPr id="161" name="Google Shape;161;p3"/>
          <p:cNvSpPr/>
          <p:nvPr/>
        </p:nvSpPr>
        <p:spPr>
          <a:xfrm>
            <a:off x="1268599" y="552130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62" name="Google Shape;162;p3"/>
          <p:cNvSpPr/>
          <p:nvPr/>
        </p:nvSpPr>
        <p:spPr>
          <a:xfrm>
            <a:off x="-590682" y="440405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63" name="Google Shape;163;p3"/>
          <p:cNvSpPr/>
          <p:nvPr/>
        </p:nvSpPr>
        <p:spPr>
          <a:xfrm>
            <a:off x="1833192" y="6002227"/>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64" name="Google Shape;164;p3"/>
          <p:cNvSpPr/>
          <p:nvPr/>
        </p:nvSpPr>
        <p:spPr>
          <a:xfrm>
            <a:off x="519127" y="5461465"/>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4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sp>
        <p:nvSpPr>
          <p:cNvPr id="965" name="Google Shape;965;p48"/>
          <p:cNvSpPr/>
          <p:nvPr/>
        </p:nvSpPr>
        <p:spPr>
          <a:xfrm>
            <a:off x="650689" y="1128052"/>
            <a:ext cx="3747890"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630238"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Partie 2 de la déclaration</a:t>
            </a:r>
            <a:endParaRPr/>
          </a:p>
        </p:txBody>
      </p:sp>
      <p:pic>
        <p:nvPicPr>
          <p:cNvPr id="966" name="Google Shape;966;p48"/>
          <p:cNvPicPr preferRelativeResize="0"/>
          <p:nvPr/>
        </p:nvPicPr>
        <p:blipFill rotWithShape="1">
          <a:blip r:embed="rId3">
            <a:alphaModFix/>
          </a:blip>
          <a:srcRect b="0" l="0" r="0" t="0"/>
          <a:stretch/>
        </p:blipFill>
        <p:spPr>
          <a:xfrm>
            <a:off x="910371" y="1184083"/>
            <a:ext cx="304615" cy="360000"/>
          </a:xfrm>
          <a:prstGeom prst="rect">
            <a:avLst/>
          </a:prstGeom>
          <a:noFill/>
          <a:ln>
            <a:noFill/>
          </a:ln>
        </p:spPr>
      </p:pic>
      <p:sp>
        <p:nvSpPr>
          <p:cNvPr id="967" name="Google Shape;967;p48"/>
          <p:cNvSpPr txBox="1"/>
          <p:nvPr/>
        </p:nvSpPr>
        <p:spPr>
          <a:xfrm>
            <a:off x="748260" y="1942803"/>
            <a:ext cx="9193408" cy="40011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En cas de </a:t>
            </a:r>
            <a:r>
              <a:rPr b="0" i="0" lang="fr-BE" sz="2000" u="none" cap="none" strike="noStrike">
                <a:solidFill>
                  <a:schemeClr val="lt1"/>
                </a:solidFill>
                <a:highlight>
                  <a:srgbClr val="004EA2"/>
                </a:highlight>
                <a:latin typeface="Arial"/>
                <a:ea typeface="Arial"/>
                <a:cs typeface="Arial"/>
                <a:sym typeface="Arial"/>
              </a:rPr>
              <a:t>revenus d’indépendant </a:t>
            </a:r>
            <a:r>
              <a:rPr b="0" i="0" lang="fr-BE" sz="2000" u="none" cap="none" strike="noStrike">
                <a:solidFill>
                  <a:srgbClr val="6E6E6E"/>
                </a:solidFill>
                <a:latin typeface="Arial"/>
                <a:ea typeface="Arial"/>
                <a:cs typeface="Arial"/>
                <a:sym typeface="Arial"/>
              </a:rPr>
              <a:t>(même à titre complémentaire)</a:t>
            </a:r>
            <a:endParaRPr/>
          </a:p>
        </p:txBody>
      </p:sp>
      <p:sp>
        <p:nvSpPr>
          <p:cNvPr id="968" name="Google Shape;968;p48"/>
          <p:cNvSpPr txBox="1"/>
          <p:nvPr/>
        </p:nvSpPr>
        <p:spPr>
          <a:xfrm>
            <a:off x="748260" y="2544397"/>
            <a:ext cx="8249690" cy="40011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En cas de </a:t>
            </a:r>
            <a:r>
              <a:rPr b="0" i="0" lang="fr-BE" sz="2000" u="none" cap="none" strike="noStrike">
                <a:solidFill>
                  <a:schemeClr val="lt1"/>
                </a:solidFill>
                <a:highlight>
                  <a:srgbClr val="004EA2"/>
                </a:highlight>
                <a:latin typeface="Arial"/>
                <a:ea typeface="Arial"/>
                <a:cs typeface="Arial"/>
                <a:sym typeface="Arial"/>
              </a:rPr>
              <a:t>rémunérations</a:t>
            </a:r>
            <a:r>
              <a:rPr b="0" i="0" lang="fr-BE" sz="2000" u="none" cap="none" strike="noStrike">
                <a:solidFill>
                  <a:srgbClr val="6E6E6E"/>
                </a:solidFill>
                <a:latin typeface="Arial"/>
                <a:ea typeface="Arial"/>
                <a:cs typeface="Arial"/>
                <a:sym typeface="Arial"/>
              </a:rPr>
              <a:t> de </a:t>
            </a:r>
            <a:r>
              <a:rPr b="0" i="0" lang="fr-BE" sz="2000" u="none" cap="none" strike="noStrike">
                <a:solidFill>
                  <a:schemeClr val="lt1"/>
                </a:solidFill>
                <a:highlight>
                  <a:srgbClr val="004EA2"/>
                </a:highlight>
                <a:latin typeface="Arial"/>
                <a:ea typeface="Arial"/>
                <a:cs typeface="Arial"/>
                <a:sym typeface="Arial"/>
              </a:rPr>
              <a:t>dirigeants d’entreprise ou conjoints aidants</a:t>
            </a:r>
            <a:endParaRPr b="0" i="0" sz="2000" u="none" cap="none" strike="noStrike">
              <a:solidFill>
                <a:srgbClr val="FFFFFF"/>
              </a:solidFill>
              <a:highlight>
                <a:srgbClr val="004EA2"/>
              </a:highlight>
              <a:latin typeface="Arial"/>
              <a:ea typeface="Arial"/>
              <a:cs typeface="Arial"/>
              <a:sym typeface="Arial"/>
            </a:endParaRPr>
          </a:p>
        </p:txBody>
      </p:sp>
      <p:sp>
        <p:nvSpPr>
          <p:cNvPr id="969" name="Google Shape;969;p48"/>
          <p:cNvSpPr txBox="1"/>
          <p:nvPr/>
        </p:nvSpPr>
        <p:spPr>
          <a:xfrm>
            <a:off x="748259" y="3187166"/>
            <a:ext cx="9530059"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En cas de </a:t>
            </a:r>
            <a:r>
              <a:rPr b="0" i="0" lang="fr-BE" sz="2000" u="none" cap="none" strike="noStrike">
                <a:solidFill>
                  <a:schemeClr val="lt1"/>
                </a:solidFill>
                <a:highlight>
                  <a:srgbClr val="004EA2"/>
                </a:highlight>
                <a:latin typeface="Arial"/>
                <a:ea typeface="Arial"/>
                <a:cs typeface="Arial"/>
                <a:sym typeface="Arial"/>
              </a:rPr>
              <a:t>revenus divers</a:t>
            </a:r>
            <a:r>
              <a:rPr b="0" i="0" lang="fr-BE" sz="2000" u="none" cap="none" strike="noStrike">
                <a:solidFill>
                  <a:srgbClr val="6E6E6E"/>
                </a:solidFill>
                <a:latin typeface="Arial"/>
                <a:ea typeface="Arial"/>
                <a:cs typeface="Arial"/>
                <a:sym typeface="Arial"/>
              </a:rPr>
              <a:t> obtenus en 2025 qui ne figurent pas dans la partie 1 (par exemple : activités occasionnelles, sous-location, spéculation...)</a:t>
            </a:r>
            <a:endParaRPr/>
          </a:p>
        </p:txBody>
      </p:sp>
      <p:sp>
        <p:nvSpPr>
          <p:cNvPr id="970" name="Google Shape;970;p48"/>
          <p:cNvSpPr txBox="1"/>
          <p:nvPr/>
        </p:nvSpPr>
        <p:spPr>
          <a:xfrm>
            <a:off x="1420769" y="4646526"/>
            <a:ext cx="7904814" cy="12311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2000">
                <a:solidFill>
                  <a:schemeClr val="dk1"/>
                </a:solidFill>
                <a:latin typeface="Arial"/>
                <a:ea typeface="Arial"/>
                <a:cs typeface="Arial"/>
                <a:sym typeface="Arial"/>
              </a:rPr>
              <a:t>Pour ces types de revenus, </a:t>
            </a:r>
            <a:r>
              <a:rPr b="1" lang="fr-BE" sz="2000">
                <a:solidFill>
                  <a:schemeClr val="accent1"/>
                </a:solidFill>
                <a:latin typeface="Arial"/>
                <a:ea typeface="Arial"/>
                <a:cs typeface="Arial"/>
                <a:sym typeface="Arial"/>
              </a:rPr>
              <a:t>ajouter</a:t>
            </a:r>
            <a:r>
              <a:rPr lang="fr-BE" sz="2000">
                <a:solidFill>
                  <a:schemeClr val="dk1"/>
                </a:solidFill>
                <a:latin typeface="Arial"/>
                <a:ea typeface="Arial"/>
                <a:cs typeface="Arial"/>
                <a:sym typeface="Arial"/>
              </a:rPr>
              <a:t> une </a:t>
            </a:r>
            <a:r>
              <a:rPr b="1" lang="fr-BE" sz="2000">
                <a:solidFill>
                  <a:srgbClr val="004EA2"/>
                </a:solidFill>
                <a:latin typeface="Arial"/>
                <a:ea typeface="Arial"/>
                <a:cs typeface="Arial"/>
                <a:sym typeface="Arial"/>
              </a:rPr>
              <a:t>partie 2</a:t>
            </a:r>
            <a:endParaRPr/>
          </a:p>
          <a:p>
            <a:pPr indent="-285750" lvl="1" marL="7429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via le bouton « Je veux ajouter d’autres données »</a:t>
            </a:r>
            <a:endParaRPr/>
          </a:p>
          <a:p>
            <a:pPr indent="-285750" lvl="1" marL="742950" marR="0" rtl="0" algn="l">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via le menu principal de la déclaration</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pic>
        <p:nvPicPr>
          <p:cNvPr descr="Lijn met pijl: curve in tegenwijzerzin met effen opvulling" id="971" name="Google Shape;971;p48"/>
          <p:cNvPicPr preferRelativeResize="0"/>
          <p:nvPr/>
        </p:nvPicPr>
        <p:blipFill rotWithShape="1">
          <a:blip r:embed="rId4">
            <a:alphaModFix/>
          </a:blip>
          <a:srcRect b="0" l="0" r="0" t="0"/>
          <a:stretch/>
        </p:blipFill>
        <p:spPr>
          <a:xfrm rot="8813835">
            <a:off x="546267" y="4165287"/>
            <a:ext cx="914400" cy="914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49"/>
          <p:cNvSpPr txBox="1"/>
          <p:nvPr/>
        </p:nvSpPr>
        <p:spPr>
          <a:xfrm>
            <a:off x="563358" y="1695450"/>
            <a:ext cx="7980568" cy="474788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lt1"/>
              </a:buClr>
              <a:buSzPct val="100000"/>
              <a:buFont typeface="Arial"/>
              <a:buNone/>
            </a:pPr>
            <a:r>
              <a:rPr b="0" i="0" lang="fr-BE" sz="2500" u="none" cap="none" strike="noStrike">
                <a:solidFill>
                  <a:schemeClr val="lt1"/>
                </a:solidFill>
                <a:highlight>
                  <a:srgbClr val="004EA2"/>
                </a:highlight>
                <a:latin typeface="Arial"/>
                <a:ea typeface="Arial"/>
                <a:cs typeface="Arial"/>
                <a:sym typeface="Arial"/>
              </a:rPr>
              <a:t>De quoi avez-vous besoin ?</a:t>
            </a:r>
            <a:endParaRPr/>
          </a:p>
          <a:p>
            <a:pPr indent="-457200" lvl="0" marL="457200" marR="0" rtl="0" algn="l">
              <a:lnSpc>
                <a:spcPct val="90000"/>
              </a:lnSpc>
              <a:spcBef>
                <a:spcPts val="1000"/>
              </a:spcBef>
              <a:spcAft>
                <a:spcPts val="0"/>
              </a:spcAft>
              <a:buClr>
                <a:srgbClr val="6E6E6E"/>
              </a:buClr>
              <a:buSzPct val="100000"/>
              <a:buFont typeface="Arial"/>
              <a:buAutoNum type="arabicPeriod"/>
            </a:pPr>
            <a:r>
              <a:rPr b="0" i="0" lang="fr-BE" sz="2500" u="none" cap="none" strike="noStrike">
                <a:solidFill>
                  <a:srgbClr val="6E6E6E"/>
                </a:solidFill>
                <a:latin typeface="Arial"/>
                <a:ea typeface="Arial"/>
                <a:cs typeface="Arial"/>
                <a:sym typeface="Arial"/>
              </a:rPr>
              <a:t>eID</a:t>
            </a:r>
            <a:r>
              <a:rPr lang="fr-BE" sz="2500">
                <a:solidFill>
                  <a:srgbClr val="6E6E6E"/>
                </a:solidFill>
                <a:latin typeface="Arial"/>
                <a:ea typeface="Arial"/>
                <a:cs typeface="Arial"/>
                <a:sym typeface="Arial"/>
              </a:rPr>
              <a:t>,</a:t>
            </a:r>
            <a:r>
              <a:rPr b="0" i="0" lang="fr-BE" sz="2500" u="none" cap="none" strike="noStrike">
                <a:solidFill>
                  <a:srgbClr val="6E6E6E"/>
                </a:solidFill>
                <a:latin typeface="Arial"/>
                <a:ea typeface="Arial"/>
                <a:cs typeface="Arial"/>
                <a:sym typeface="Arial"/>
              </a:rPr>
              <a:t> </a:t>
            </a:r>
            <a:r>
              <a:rPr lang="fr-BE" sz="2500">
                <a:solidFill>
                  <a:srgbClr val="6E6E6E"/>
                </a:solidFill>
                <a:latin typeface="Arial"/>
                <a:ea typeface="Arial"/>
                <a:cs typeface="Arial"/>
                <a:sym typeface="Arial"/>
              </a:rPr>
              <a:t>i</a:t>
            </a:r>
            <a:r>
              <a:rPr b="0" i="0" lang="fr-BE" sz="2500" u="none" cap="none" strike="noStrike">
                <a:solidFill>
                  <a:srgbClr val="6E6E6E"/>
                </a:solidFill>
                <a:latin typeface="Arial"/>
                <a:ea typeface="Arial"/>
                <a:cs typeface="Arial"/>
                <a:sym typeface="Arial"/>
              </a:rPr>
              <a:t>tsme</a:t>
            </a:r>
            <a:r>
              <a:rPr lang="fr-BE" sz="2500">
                <a:solidFill>
                  <a:schemeClr val="dk1"/>
                </a:solidFill>
                <a:latin typeface="Arial"/>
                <a:ea typeface="Arial"/>
                <a:cs typeface="Arial"/>
                <a:sym typeface="Arial"/>
              </a:rPr>
              <a:t>, MyGov.be ou Smart-ID </a:t>
            </a:r>
            <a:endParaRPr sz="2500">
              <a:solidFill>
                <a:schemeClr val="dk1"/>
              </a:solidFill>
              <a:latin typeface="Arial"/>
              <a:ea typeface="Arial"/>
              <a:cs typeface="Arial"/>
              <a:sym typeface="Arial"/>
            </a:endParaRPr>
          </a:p>
          <a:p>
            <a:pPr indent="-457200" lvl="0" marL="457200" marR="0" rtl="0" algn="l">
              <a:lnSpc>
                <a:spcPct val="90000"/>
              </a:lnSpc>
              <a:spcBef>
                <a:spcPts val="1000"/>
              </a:spcBef>
              <a:spcAft>
                <a:spcPts val="0"/>
              </a:spcAft>
              <a:buClr>
                <a:srgbClr val="6E6E6E"/>
              </a:buClr>
              <a:buSzPct val="100000"/>
              <a:buFont typeface="Arial"/>
              <a:buAutoNum type="arabicPeriod"/>
            </a:pPr>
            <a:r>
              <a:rPr b="0" i="0" lang="fr-BE" sz="2500" u="none" cap="none" strike="noStrike">
                <a:solidFill>
                  <a:srgbClr val="6E6E6E"/>
                </a:solidFill>
                <a:latin typeface="Arial"/>
                <a:ea typeface="Arial"/>
                <a:cs typeface="Arial"/>
                <a:sym typeface="Arial"/>
              </a:rPr>
              <a:t>Numéros de compte bancaire et de téléphone</a:t>
            </a:r>
            <a:endParaRPr/>
          </a:p>
          <a:p>
            <a:pPr indent="-457200" lvl="0" marL="457200" marR="0" rtl="0" algn="l">
              <a:lnSpc>
                <a:spcPct val="90000"/>
              </a:lnSpc>
              <a:spcBef>
                <a:spcPts val="1000"/>
              </a:spcBef>
              <a:spcAft>
                <a:spcPts val="0"/>
              </a:spcAft>
              <a:buClr>
                <a:schemeClr val="dk1"/>
              </a:buClr>
              <a:buSzPct val="100000"/>
              <a:buFont typeface="Arial"/>
              <a:buAutoNum type="arabicPeriod"/>
            </a:pPr>
            <a:r>
              <a:rPr lang="fr-BE" sz="2500">
                <a:solidFill>
                  <a:schemeClr val="dk1"/>
                </a:solidFill>
                <a:latin typeface="Arial"/>
                <a:ea typeface="Arial"/>
                <a:cs typeface="Arial"/>
                <a:sym typeface="Arial"/>
              </a:rPr>
              <a:t>Fiches :</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281.10 rémunérations</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281.11 pensions</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281.61 emprunts hypothécaires</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281.62 assurances-vie</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281.81 titres-services</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281.80 chèques ALE</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281.60 épargne-pension</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281.71 dons et libéralités</a:t>
            </a:r>
            <a:endParaRPr/>
          </a:p>
          <a:p>
            <a:pPr indent="-228600" lvl="1" marL="685800" marR="0" rtl="0" algn="l">
              <a:lnSpc>
                <a:spcPct val="90000"/>
              </a:lnSpc>
              <a:spcBef>
                <a:spcPts val="500"/>
              </a:spcBef>
              <a:spcAft>
                <a:spcPts val="0"/>
              </a:spcAft>
              <a:buClr>
                <a:schemeClr val="dk1"/>
              </a:buClr>
              <a:buSzPct val="100000"/>
              <a:buFont typeface="Courier New"/>
              <a:buChar char="o"/>
            </a:pPr>
            <a:r>
              <a:rPr b="0" i="0" lang="fr-BE" sz="2000" u="none" cap="none" strike="noStrike">
                <a:solidFill>
                  <a:schemeClr val="dk1"/>
                </a:solidFill>
                <a:latin typeface="Arial"/>
                <a:ea typeface="Arial"/>
                <a:cs typeface="Arial"/>
                <a:sym typeface="Arial"/>
              </a:rPr>
              <a:t>281.86 garde d’enfants</a:t>
            </a:r>
            <a:endParaRPr/>
          </a:p>
          <a:p>
            <a:pPr indent="-457200" lvl="0" marL="457200" marR="0" rtl="0" algn="l">
              <a:lnSpc>
                <a:spcPct val="90000"/>
              </a:lnSpc>
              <a:spcBef>
                <a:spcPts val="1000"/>
              </a:spcBef>
              <a:spcAft>
                <a:spcPts val="0"/>
              </a:spcAft>
              <a:buClr>
                <a:schemeClr val="dk1"/>
              </a:buClr>
              <a:buSzPct val="100000"/>
              <a:buFont typeface="Arial"/>
              <a:buAutoNum type="arabicPeriod"/>
            </a:pPr>
            <a:r>
              <a:rPr lang="fr-BE" sz="2500">
                <a:solidFill>
                  <a:schemeClr val="dk1"/>
                </a:solidFill>
                <a:latin typeface="Arial"/>
                <a:ea typeface="Arial"/>
                <a:cs typeface="Arial"/>
                <a:sym typeface="Arial"/>
              </a:rPr>
              <a:t>Extraits de compte des rentes alimentaires</a:t>
            </a:r>
            <a:endParaRPr/>
          </a:p>
          <a:p>
            <a:pPr indent="-457200" lvl="0" marL="457200" marR="0" rtl="0" algn="l">
              <a:lnSpc>
                <a:spcPct val="90000"/>
              </a:lnSpc>
              <a:spcBef>
                <a:spcPts val="1000"/>
              </a:spcBef>
              <a:spcAft>
                <a:spcPts val="0"/>
              </a:spcAft>
              <a:buClr>
                <a:srgbClr val="6E6E6E"/>
              </a:buClr>
              <a:buSzPct val="100000"/>
              <a:buFont typeface="Arial"/>
              <a:buAutoNum type="arabicPeriod"/>
            </a:pPr>
            <a:r>
              <a:rPr b="0" i="0" lang="fr-BE" sz="2500" u="none" cap="none" strike="noStrike">
                <a:solidFill>
                  <a:srgbClr val="6E6E6E"/>
                </a:solidFill>
                <a:latin typeface="Arial"/>
                <a:ea typeface="Arial"/>
                <a:cs typeface="Arial"/>
                <a:sym typeface="Arial"/>
              </a:rPr>
              <a:t>Le détail des rémunérations et pensions étrangères ainsi que des valeurs cadastrales des immeubles étrangers </a:t>
            </a:r>
            <a:endParaRPr/>
          </a:p>
          <a:p>
            <a:pPr indent="-322263" lvl="0" marL="457200" marR="0" rtl="0" algn="l">
              <a:lnSpc>
                <a:spcPct val="90000"/>
              </a:lnSpc>
              <a:spcBef>
                <a:spcPts val="1000"/>
              </a:spcBef>
              <a:spcAft>
                <a:spcPts val="0"/>
              </a:spcAft>
              <a:buClr>
                <a:schemeClr val="dk1"/>
              </a:buClr>
              <a:buSzPct val="100000"/>
              <a:buFont typeface="Arial"/>
              <a:buNone/>
            </a:pPr>
            <a:r>
              <a:t/>
            </a:r>
            <a:endParaRPr b="0" i="0" sz="2500" u="none" cap="none" strike="noStrike">
              <a:solidFill>
                <a:srgbClr val="6E6E6E"/>
              </a:solidFill>
              <a:latin typeface="Arial"/>
              <a:ea typeface="Arial"/>
              <a:cs typeface="Arial"/>
              <a:sym typeface="Arial"/>
            </a:endParaRPr>
          </a:p>
        </p:txBody>
      </p:sp>
      <p:sp>
        <p:nvSpPr>
          <p:cNvPr id="978" name="Google Shape;978;p4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VÉRIFIER LA DÉCLARATION ET LA PDS</a:t>
            </a:r>
            <a:endParaRPr b="0" i="0" sz="2500" u="none" cap="none" strike="noStrike">
              <a:solidFill>
                <a:srgbClr val="FFFFFF"/>
              </a:solidFill>
              <a:highlight>
                <a:srgbClr val="008080"/>
              </a:highlight>
              <a:latin typeface="Arial"/>
              <a:ea typeface="Arial"/>
              <a:cs typeface="Arial"/>
              <a:sym typeface="Arial"/>
            </a:endParaRPr>
          </a:p>
        </p:txBody>
      </p:sp>
      <p:pic>
        <p:nvPicPr>
          <p:cNvPr id="979" name="Google Shape;979;p49"/>
          <p:cNvPicPr preferRelativeResize="0"/>
          <p:nvPr/>
        </p:nvPicPr>
        <p:blipFill rotWithShape="1">
          <a:blip r:embed="rId3">
            <a:alphaModFix/>
          </a:blip>
          <a:srcRect b="0" l="0" r="0" t="0"/>
          <a:stretch/>
        </p:blipFill>
        <p:spPr>
          <a:xfrm>
            <a:off x="859202" y="1159951"/>
            <a:ext cx="396000" cy="396000"/>
          </a:xfrm>
          <a:prstGeom prst="rect">
            <a:avLst/>
          </a:prstGeom>
          <a:noFill/>
          <a:ln>
            <a:noFill/>
          </a:ln>
        </p:spPr>
      </p:pic>
      <p:sp>
        <p:nvSpPr>
          <p:cNvPr id="980" name="Google Shape;980;p49"/>
          <p:cNvSpPr/>
          <p:nvPr/>
        </p:nvSpPr>
        <p:spPr>
          <a:xfrm rot="-1212327">
            <a:off x="5154312" y="899032"/>
            <a:ext cx="1581232" cy="468000"/>
          </a:xfrm>
          <a:prstGeom prst="roundRect">
            <a:avLst>
              <a:gd fmla="val 16667" name="adj"/>
            </a:avLst>
          </a:pr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CHECK-LIST</a:t>
            </a:r>
            <a:endParaRPr/>
          </a:p>
        </p:txBody>
      </p:sp>
      <p:sp>
        <p:nvSpPr>
          <p:cNvPr id="981" name="Google Shape;981;p49"/>
          <p:cNvSpPr/>
          <p:nvPr/>
        </p:nvSpPr>
        <p:spPr>
          <a:xfrm>
            <a:off x="6460289" y="2961272"/>
            <a:ext cx="806116" cy="2215345"/>
          </a:xfrm>
          <a:prstGeom prst="rightBrace">
            <a:avLst>
              <a:gd fmla="val 49689" name="adj1"/>
              <a:gd fmla="val 50000" name="adj2"/>
            </a:avLst>
          </a:prstGeom>
          <a:noFill/>
          <a:ln cap="flat" cmpd="sng" w="28575">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sp>
        <p:nvSpPr>
          <p:cNvPr id="982" name="Google Shape;982;p49"/>
          <p:cNvSpPr txBox="1"/>
          <p:nvPr/>
        </p:nvSpPr>
        <p:spPr>
          <a:xfrm>
            <a:off x="7566749" y="3407224"/>
            <a:ext cx="4191075" cy="1323439"/>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1" i="0" lang="fr-BE" sz="2000" u="none" cap="none" strike="noStrike">
                <a:solidFill>
                  <a:schemeClr val="lt1"/>
                </a:solidFill>
                <a:latin typeface="Arial"/>
                <a:ea typeface="Arial"/>
                <a:cs typeface="Arial"/>
                <a:sym typeface="Arial"/>
              </a:rPr>
              <a:t>Vous n’avez pas une de ces fiches ?</a:t>
            </a:r>
            <a:endParaRPr/>
          </a:p>
          <a:p>
            <a:pPr indent="0" lvl="0" marL="0" marR="0" rtl="0" algn="l">
              <a:lnSpc>
                <a:spcPct val="100000"/>
              </a:lnSpc>
              <a:spcBef>
                <a:spcPts val="0"/>
              </a:spcBef>
              <a:spcAft>
                <a:spcPts val="0"/>
              </a:spcAft>
              <a:buClr>
                <a:schemeClr val="lt1"/>
              </a:buClr>
              <a:buSzPts val="2000"/>
              <a:buFont typeface="Arial"/>
              <a:buNone/>
            </a:pPr>
            <a:r>
              <a:rPr b="0" i="0" lang="fr-BE" sz="2000" u="none" cap="none" strike="noStrike">
                <a:solidFill>
                  <a:schemeClr val="lt1"/>
                </a:solidFill>
                <a:latin typeface="Arial"/>
                <a:ea typeface="Arial"/>
                <a:cs typeface="Arial"/>
                <a:sym typeface="Arial"/>
              </a:rPr>
              <a:t>Vous pouvez les retrouver dans :</a:t>
            </a:r>
            <a:endParaRPr b="0" i="0" sz="2000" u="none" cap="none" strike="noStrike">
              <a:solidFill>
                <a:schemeClr val="lt1"/>
              </a:solidFill>
              <a:latin typeface="Arial"/>
              <a:ea typeface="Arial"/>
              <a:cs typeface="Arial"/>
              <a:sym typeface="Arial"/>
            </a:endParaRPr>
          </a:p>
          <a:p>
            <a:pPr indent="-342900" lvl="0" marL="342900" marR="0" rtl="0" algn="l">
              <a:spcBef>
                <a:spcPts val="0"/>
              </a:spcBef>
              <a:spcAft>
                <a:spcPts val="0"/>
              </a:spcAft>
              <a:buClr>
                <a:schemeClr val="lt1"/>
              </a:buClr>
              <a:buSzPts val="2000"/>
              <a:buFont typeface="Arial"/>
              <a:buChar char="•"/>
            </a:pPr>
            <a:r>
              <a:rPr b="0" i="0" lang="fr-BE" sz="2000" u="none" cap="none" strike="noStrike">
                <a:solidFill>
                  <a:schemeClr val="lt1"/>
                </a:solidFill>
                <a:latin typeface="Arial"/>
                <a:ea typeface="Arial"/>
                <a:cs typeface="Arial"/>
                <a:sym typeface="Arial"/>
              </a:rPr>
              <a:t>Tax-on-web</a:t>
            </a:r>
            <a:endParaRPr sz="1800">
              <a:solidFill>
                <a:schemeClr val="lt1"/>
              </a:solidFill>
              <a:latin typeface="Arial"/>
              <a:ea typeface="Arial"/>
              <a:cs typeface="Arial"/>
              <a:sym typeface="Arial"/>
            </a:endParaRPr>
          </a:p>
          <a:p>
            <a:pPr indent="-342900" lvl="0" marL="342900" marR="0" rtl="0" algn="l">
              <a:spcBef>
                <a:spcPts val="0"/>
              </a:spcBef>
              <a:spcAft>
                <a:spcPts val="0"/>
              </a:spcAft>
              <a:buClr>
                <a:schemeClr val="lt1"/>
              </a:buClr>
              <a:buSzPts val="2000"/>
              <a:buFont typeface="Arial"/>
              <a:buChar char="•"/>
            </a:pPr>
            <a:r>
              <a:rPr b="0" i="0" lang="fr-BE" sz="2000" u="none" cap="none" strike="noStrike">
                <a:solidFill>
                  <a:schemeClr val="lt1"/>
                </a:solidFill>
                <a:latin typeface="Arial"/>
                <a:ea typeface="Arial"/>
                <a:cs typeface="Arial"/>
                <a:sym typeface="Arial"/>
              </a:rPr>
              <a:t>MyMinfin</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50"/>
          <p:cNvSpPr/>
          <p:nvPr/>
        </p:nvSpPr>
        <p:spPr>
          <a:xfrm>
            <a:off x="2491506" y="3045380"/>
            <a:ext cx="7208987" cy="767239"/>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400"/>
              <a:buFont typeface="Arial"/>
              <a:buNone/>
            </a:pPr>
            <a:r>
              <a:rPr b="1" lang="fr-BE" sz="5400">
                <a:solidFill>
                  <a:srgbClr val="FFFFFF"/>
                </a:solidFill>
                <a:latin typeface="Arial"/>
                <a:ea typeface="Arial"/>
                <a:cs typeface="Arial"/>
                <a:sym typeface="Arial"/>
              </a:rPr>
              <a:t>EN PRATIQUE</a:t>
            </a:r>
            <a:endParaRPr b="1" i="0" sz="5400" u="none" cap="none" strike="noStrike">
              <a:solidFill>
                <a:srgbClr val="FFFFFF"/>
              </a:solidFill>
              <a:latin typeface="Arial"/>
              <a:ea typeface="Arial"/>
              <a:cs typeface="Arial"/>
              <a:sym typeface="Arial"/>
            </a:endParaRPr>
          </a:p>
        </p:txBody>
      </p:sp>
      <p:sp>
        <p:nvSpPr>
          <p:cNvPr id="989" name="Google Shape;989;p50"/>
          <p:cNvSpPr/>
          <p:nvPr/>
        </p:nvSpPr>
        <p:spPr>
          <a:xfrm>
            <a:off x="1268599" y="552130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990" name="Google Shape;990;p50"/>
          <p:cNvSpPr/>
          <p:nvPr/>
        </p:nvSpPr>
        <p:spPr>
          <a:xfrm>
            <a:off x="-590682" y="440405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991" name="Google Shape;991;p50"/>
          <p:cNvSpPr/>
          <p:nvPr/>
        </p:nvSpPr>
        <p:spPr>
          <a:xfrm>
            <a:off x="1833192" y="6002227"/>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2" name="Google Shape;992;p50"/>
          <p:cNvSpPr/>
          <p:nvPr/>
        </p:nvSpPr>
        <p:spPr>
          <a:xfrm>
            <a:off x="519127" y="5461465"/>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51"/>
          <p:cNvSpPr/>
          <p:nvPr/>
        </p:nvSpPr>
        <p:spPr>
          <a:xfrm>
            <a:off x="3679969" y="125090"/>
            <a:ext cx="3474720" cy="3010556"/>
          </a:xfrm>
          <a:prstGeom prst="hexagon">
            <a:avLst>
              <a:gd fmla="val 28499" name="adj"/>
              <a:gd fmla="val 115470" name="vf"/>
            </a:avLst>
          </a:prstGeom>
          <a:noFill/>
          <a:ln cap="flat" cmpd="sng" w="57150">
            <a:solidFill>
              <a:srgbClr val="00AAA5">
                <a:alpha val="50196"/>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400">
                <a:solidFill>
                  <a:schemeClr val="lt1"/>
                </a:solidFill>
                <a:highlight>
                  <a:srgbClr val="004EA2"/>
                </a:highlight>
                <a:latin typeface="Arial"/>
                <a:ea typeface="Arial"/>
                <a:cs typeface="Arial"/>
                <a:sym typeface="Arial"/>
              </a:rPr>
              <a:t>Délais identiques</a:t>
            </a:r>
            <a:endParaRPr/>
          </a:p>
          <a:p>
            <a:pPr indent="0" lvl="0" marL="0" marR="0" rtl="0" algn="ctr">
              <a:spcBef>
                <a:spcPts val="0"/>
              </a:spcBef>
              <a:spcAft>
                <a:spcPts val="0"/>
              </a:spcAft>
              <a:buNone/>
            </a:pPr>
            <a:r>
              <a:rPr lang="fr-BE" sz="2400">
                <a:solidFill>
                  <a:schemeClr val="dk1"/>
                </a:solidFill>
                <a:latin typeface="Arial"/>
                <a:ea typeface="Arial"/>
                <a:cs typeface="Arial"/>
                <a:sym typeface="Arial"/>
              </a:rPr>
              <a:t>Pour contribuables et mandataires</a:t>
            </a:r>
            <a:endParaRPr/>
          </a:p>
        </p:txBody>
      </p:sp>
      <p:sp>
        <p:nvSpPr>
          <p:cNvPr id="999" name="Google Shape;999;p51"/>
          <p:cNvSpPr txBox="1"/>
          <p:nvPr/>
        </p:nvSpPr>
        <p:spPr>
          <a:xfrm>
            <a:off x="563358" y="599319"/>
            <a:ext cx="8931600"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DÉLAIS 2026</a:t>
            </a:r>
            <a:endParaRPr sz="2500" cap="none">
              <a:solidFill>
                <a:schemeClr val="lt1"/>
              </a:solidFill>
              <a:highlight>
                <a:srgbClr val="008080"/>
              </a:highlight>
              <a:latin typeface="Arial"/>
              <a:ea typeface="Arial"/>
              <a:cs typeface="Arial"/>
              <a:sym typeface="Arial"/>
            </a:endParaRPr>
          </a:p>
        </p:txBody>
      </p:sp>
      <p:grpSp>
        <p:nvGrpSpPr>
          <p:cNvPr id="1000" name="Google Shape;1000;p51"/>
          <p:cNvGrpSpPr/>
          <p:nvPr/>
        </p:nvGrpSpPr>
        <p:grpSpPr>
          <a:xfrm>
            <a:off x="3596770" y="3317481"/>
            <a:ext cx="3622405" cy="3136604"/>
            <a:chOff x="6767866" y="4014678"/>
            <a:chExt cx="2883600" cy="2496880"/>
          </a:xfrm>
        </p:grpSpPr>
        <p:sp>
          <p:nvSpPr>
            <p:cNvPr id="1001" name="Google Shape;1001;p51"/>
            <p:cNvSpPr/>
            <p:nvPr/>
          </p:nvSpPr>
          <p:spPr>
            <a:xfrm>
              <a:off x="6767866" y="4014678"/>
              <a:ext cx="2883600" cy="2496880"/>
            </a:xfrm>
            <a:prstGeom prst="hexagon">
              <a:avLst>
                <a:gd fmla="val 28499" name="adj"/>
                <a:gd fmla="val 115470" name="vf"/>
              </a:avLst>
            </a:prstGeom>
            <a:solidFill>
              <a:srgbClr val="02C29F">
                <a:alpha val="9019"/>
              </a:srgbClr>
            </a:solidFill>
            <a:ln>
              <a:noFill/>
            </a:ln>
          </p:spPr>
          <p:txBody>
            <a:bodyPr anchorCtr="0" anchor="t" bIns="45700" lIns="90000" spcFirstLastPara="1" rIns="91425" wrap="square" tIns="45700">
              <a:noAutofit/>
            </a:bodyPr>
            <a:lstStyle/>
            <a:p>
              <a:pPr indent="0" lvl="0" marL="0" marR="0" rtl="0" algn="ctr">
                <a:spcBef>
                  <a:spcPts val="0"/>
                </a:spcBef>
                <a:spcAft>
                  <a:spcPts val="0"/>
                </a:spcAft>
                <a:buNone/>
              </a:pPr>
              <a:r>
                <a:rPr b="1" lang="fr-BE" sz="2400">
                  <a:solidFill>
                    <a:schemeClr val="lt1"/>
                  </a:solidFill>
                  <a:highlight>
                    <a:srgbClr val="004EA2"/>
                  </a:highlight>
                  <a:latin typeface="Arial"/>
                  <a:ea typeface="Arial"/>
                  <a:cs typeface="Arial"/>
                  <a:sym typeface="Arial"/>
                </a:rPr>
                <a:t>15 juillet 2026</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2" name="Google Shape;1002;p51"/>
            <p:cNvSpPr txBox="1"/>
            <p:nvPr/>
          </p:nvSpPr>
          <p:spPr>
            <a:xfrm>
              <a:off x="7082443" y="4875228"/>
              <a:ext cx="2296632" cy="95551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fr-BE" sz="2400">
                  <a:solidFill>
                    <a:schemeClr val="dk1"/>
                  </a:solidFill>
                  <a:latin typeface="Arial"/>
                  <a:ea typeface="Arial"/>
                  <a:cs typeface="Arial"/>
                  <a:sym typeface="Arial"/>
                </a:rPr>
                <a:t>Via MyMinfin</a:t>
              </a:r>
              <a:endParaRPr sz="2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b="1" lang="fr-BE" sz="2400">
                  <a:solidFill>
                    <a:schemeClr val="dk1"/>
                  </a:solidFill>
                  <a:latin typeface="Arial"/>
                  <a:ea typeface="Arial"/>
                  <a:cs typeface="Arial"/>
                  <a:sym typeface="Arial"/>
                </a:rPr>
                <a:t>Sans </a:t>
              </a:r>
              <a:r>
                <a:rPr lang="fr-BE" sz="2400">
                  <a:solidFill>
                    <a:schemeClr val="dk1"/>
                  </a:solidFill>
                  <a:latin typeface="Arial"/>
                  <a:ea typeface="Arial"/>
                  <a:cs typeface="Arial"/>
                  <a:sym typeface="Arial"/>
                </a:rPr>
                <a:t>revenus spécifiques </a:t>
              </a:r>
              <a:endParaRPr/>
            </a:p>
          </p:txBody>
        </p:sp>
      </p:grpSp>
      <p:grpSp>
        <p:nvGrpSpPr>
          <p:cNvPr id="1003" name="Google Shape;1003;p51"/>
          <p:cNvGrpSpPr/>
          <p:nvPr/>
        </p:nvGrpSpPr>
        <p:grpSpPr>
          <a:xfrm>
            <a:off x="6461760" y="1660899"/>
            <a:ext cx="3627129" cy="3140695"/>
            <a:chOff x="9060953" y="2734339"/>
            <a:chExt cx="2883600" cy="2496880"/>
          </a:xfrm>
        </p:grpSpPr>
        <p:sp>
          <p:nvSpPr>
            <p:cNvPr id="1004" name="Google Shape;1004;p51"/>
            <p:cNvSpPr/>
            <p:nvPr/>
          </p:nvSpPr>
          <p:spPr>
            <a:xfrm>
              <a:off x="9060953" y="2734339"/>
              <a:ext cx="2883600" cy="2496880"/>
            </a:xfrm>
            <a:prstGeom prst="hexagon">
              <a:avLst>
                <a:gd fmla="val 28499" name="adj"/>
                <a:gd fmla="val 115470" name="vf"/>
              </a:avLst>
            </a:prstGeom>
            <a:solidFill>
              <a:srgbClr val="02C29F">
                <a:alpha val="9019"/>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BE" sz="2400">
                  <a:solidFill>
                    <a:schemeClr val="lt1"/>
                  </a:solidFill>
                  <a:highlight>
                    <a:srgbClr val="004EA2"/>
                  </a:highlight>
                  <a:latin typeface="Arial"/>
                  <a:ea typeface="Arial"/>
                  <a:cs typeface="Arial"/>
                  <a:sym typeface="Arial"/>
                </a:rPr>
                <a:t>16 octobre 2026</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5" name="Google Shape;1005;p51"/>
            <p:cNvSpPr txBox="1"/>
            <p:nvPr/>
          </p:nvSpPr>
          <p:spPr>
            <a:xfrm>
              <a:off x="9393789" y="3505642"/>
              <a:ext cx="2296632" cy="95427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fr-BE" sz="2400">
                  <a:solidFill>
                    <a:schemeClr val="dk1"/>
                  </a:solidFill>
                  <a:latin typeface="Arial"/>
                  <a:ea typeface="Arial"/>
                  <a:cs typeface="Arial"/>
                  <a:sym typeface="Arial"/>
                </a:rPr>
                <a:t>Via MyMinfin</a:t>
              </a:r>
              <a:endParaRPr sz="2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b="1" lang="fr-BE" sz="2400">
                  <a:solidFill>
                    <a:schemeClr val="dk1"/>
                  </a:solidFill>
                  <a:latin typeface="Arial"/>
                  <a:ea typeface="Arial"/>
                  <a:cs typeface="Arial"/>
                  <a:sym typeface="Arial"/>
                </a:rPr>
                <a:t>Avec</a:t>
              </a:r>
              <a:r>
                <a:rPr lang="fr-BE" sz="2400">
                  <a:solidFill>
                    <a:schemeClr val="dk1"/>
                  </a:solidFill>
                  <a:latin typeface="Arial"/>
                  <a:ea typeface="Arial"/>
                  <a:cs typeface="Arial"/>
                  <a:sym typeface="Arial"/>
                </a:rPr>
                <a:t> revenus spécifiques </a:t>
              </a:r>
              <a:endParaRPr/>
            </a:p>
          </p:txBody>
        </p:sp>
      </p:grpSp>
      <p:grpSp>
        <p:nvGrpSpPr>
          <p:cNvPr id="1006" name="Google Shape;1006;p51"/>
          <p:cNvGrpSpPr/>
          <p:nvPr/>
        </p:nvGrpSpPr>
        <p:grpSpPr>
          <a:xfrm>
            <a:off x="740641" y="1664990"/>
            <a:ext cx="3620201" cy="3136604"/>
            <a:chOff x="4609817" y="2732818"/>
            <a:chExt cx="2883600" cy="2498400"/>
          </a:xfrm>
        </p:grpSpPr>
        <p:grpSp>
          <p:nvGrpSpPr>
            <p:cNvPr id="1007" name="Google Shape;1007;p51"/>
            <p:cNvGrpSpPr/>
            <p:nvPr/>
          </p:nvGrpSpPr>
          <p:grpSpPr>
            <a:xfrm>
              <a:off x="4609817" y="2732818"/>
              <a:ext cx="2883600" cy="2498400"/>
              <a:chOff x="4474779" y="2734339"/>
              <a:chExt cx="2883600" cy="2498400"/>
            </a:xfrm>
          </p:grpSpPr>
          <p:sp>
            <p:nvSpPr>
              <p:cNvPr id="1008" name="Google Shape;1008;p51"/>
              <p:cNvSpPr/>
              <p:nvPr/>
            </p:nvSpPr>
            <p:spPr>
              <a:xfrm>
                <a:off x="4474779" y="2734339"/>
                <a:ext cx="2883600" cy="2498400"/>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rPr b="1" lang="fr-BE" sz="2400">
                    <a:solidFill>
                      <a:schemeClr val="lt1"/>
                    </a:solidFill>
                    <a:highlight>
                      <a:srgbClr val="004EA2"/>
                    </a:highlight>
                    <a:latin typeface="Arial"/>
                    <a:ea typeface="Arial"/>
                    <a:cs typeface="Arial"/>
                    <a:sym typeface="Arial"/>
                  </a:rPr>
                  <a:t>30 juin 2026</a:t>
                </a:r>
                <a:endParaRPr/>
              </a:p>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pic>
            <p:nvPicPr>
              <p:cNvPr descr="Document silhouet" id="1009" name="Google Shape;1009;p51"/>
              <p:cNvPicPr preferRelativeResize="0"/>
              <p:nvPr/>
            </p:nvPicPr>
            <p:blipFill rotWithShape="1">
              <a:blip r:embed="rId3">
                <a:alphaModFix/>
              </a:blip>
              <a:srcRect b="0" l="0" r="0" t="0"/>
              <a:stretch/>
            </p:blipFill>
            <p:spPr>
              <a:xfrm>
                <a:off x="5583026" y="4406996"/>
                <a:ext cx="711111" cy="711111"/>
              </a:xfrm>
              <a:prstGeom prst="rect">
                <a:avLst/>
              </a:prstGeom>
              <a:noFill/>
              <a:ln>
                <a:noFill/>
              </a:ln>
            </p:spPr>
          </p:pic>
        </p:grpSp>
        <p:sp>
          <p:nvSpPr>
            <p:cNvPr id="1010" name="Google Shape;1010;p51"/>
            <p:cNvSpPr txBox="1"/>
            <p:nvPr/>
          </p:nvSpPr>
          <p:spPr>
            <a:xfrm>
              <a:off x="4902947" y="3659613"/>
              <a:ext cx="2296632" cy="6619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2400">
                  <a:solidFill>
                    <a:schemeClr val="dk1"/>
                  </a:solidFill>
                  <a:latin typeface="Arial"/>
                  <a:ea typeface="Arial"/>
                  <a:cs typeface="Arial"/>
                  <a:sym typeface="Arial"/>
                </a:rPr>
                <a:t>Pour toutes les déclarations papier</a:t>
              </a:r>
              <a:endParaRPr/>
            </a:p>
          </p:txBody>
        </p:sp>
      </p:grpSp>
      <p:grpSp>
        <p:nvGrpSpPr>
          <p:cNvPr id="1011" name="Google Shape;1011;p51"/>
          <p:cNvGrpSpPr/>
          <p:nvPr/>
        </p:nvGrpSpPr>
        <p:grpSpPr>
          <a:xfrm>
            <a:off x="7700985" y="3737105"/>
            <a:ext cx="1148678" cy="1148678"/>
            <a:chOff x="2424086" y="1231955"/>
            <a:chExt cx="1512968" cy="1512968"/>
          </a:xfrm>
        </p:grpSpPr>
        <p:pic>
          <p:nvPicPr>
            <p:cNvPr descr="Laptop silhouet" id="1012" name="Google Shape;1012;p51"/>
            <p:cNvPicPr preferRelativeResize="0"/>
            <p:nvPr/>
          </p:nvPicPr>
          <p:blipFill rotWithShape="1">
            <a:blip r:embed="rId4">
              <a:alphaModFix/>
            </a:blip>
            <a:srcRect b="0" l="0" r="0" t="0"/>
            <a:stretch/>
          </p:blipFill>
          <p:spPr>
            <a:xfrm>
              <a:off x="2424086" y="1231955"/>
              <a:ext cx="1512968" cy="1512968"/>
            </a:xfrm>
            <a:prstGeom prst="rect">
              <a:avLst/>
            </a:prstGeom>
            <a:noFill/>
            <a:ln>
              <a:noFill/>
            </a:ln>
          </p:spPr>
        </p:pic>
        <p:pic>
          <p:nvPicPr>
            <p:cNvPr id="1013" name="Google Shape;1013;p51"/>
            <p:cNvPicPr preferRelativeResize="0"/>
            <p:nvPr/>
          </p:nvPicPr>
          <p:blipFill rotWithShape="1">
            <a:blip r:embed="rId5">
              <a:alphaModFix/>
            </a:blip>
            <a:srcRect b="3574" l="0" r="6593" t="1"/>
            <a:stretch/>
          </p:blipFill>
          <p:spPr>
            <a:xfrm>
              <a:off x="2774732" y="1799110"/>
              <a:ext cx="812655" cy="187386"/>
            </a:xfrm>
            <a:prstGeom prst="rect">
              <a:avLst/>
            </a:prstGeom>
            <a:noFill/>
            <a:ln>
              <a:noFill/>
            </a:ln>
          </p:spPr>
        </p:pic>
      </p:grpSp>
      <p:grpSp>
        <p:nvGrpSpPr>
          <p:cNvPr id="1014" name="Google Shape;1014;p51"/>
          <p:cNvGrpSpPr/>
          <p:nvPr/>
        </p:nvGrpSpPr>
        <p:grpSpPr>
          <a:xfrm>
            <a:off x="4833633" y="5438825"/>
            <a:ext cx="1148678" cy="1148678"/>
            <a:chOff x="2424086" y="1231955"/>
            <a:chExt cx="1512968" cy="1512968"/>
          </a:xfrm>
        </p:grpSpPr>
        <p:pic>
          <p:nvPicPr>
            <p:cNvPr descr="Laptop silhouet" id="1015" name="Google Shape;1015;p51"/>
            <p:cNvPicPr preferRelativeResize="0"/>
            <p:nvPr/>
          </p:nvPicPr>
          <p:blipFill rotWithShape="1">
            <a:blip r:embed="rId4">
              <a:alphaModFix/>
            </a:blip>
            <a:srcRect b="0" l="0" r="0" t="0"/>
            <a:stretch/>
          </p:blipFill>
          <p:spPr>
            <a:xfrm>
              <a:off x="2424086" y="1231955"/>
              <a:ext cx="1512968" cy="1512968"/>
            </a:xfrm>
            <a:prstGeom prst="rect">
              <a:avLst/>
            </a:prstGeom>
            <a:noFill/>
            <a:ln>
              <a:noFill/>
            </a:ln>
          </p:spPr>
        </p:pic>
        <p:pic>
          <p:nvPicPr>
            <p:cNvPr id="1016" name="Google Shape;1016;p51"/>
            <p:cNvPicPr preferRelativeResize="0"/>
            <p:nvPr/>
          </p:nvPicPr>
          <p:blipFill rotWithShape="1">
            <a:blip r:embed="rId5">
              <a:alphaModFix/>
            </a:blip>
            <a:srcRect b="3574" l="0" r="6593" t="1"/>
            <a:stretch/>
          </p:blipFill>
          <p:spPr>
            <a:xfrm>
              <a:off x="2774732" y="1799110"/>
              <a:ext cx="812655" cy="187386"/>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52"/>
          <p:cNvSpPr/>
          <p:nvPr/>
        </p:nvSpPr>
        <p:spPr>
          <a:xfrm>
            <a:off x="508671" y="1595370"/>
            <a:ext cx="2820321" cy="1652488"/>
          </a:xfrm>
          <a:prstGeom prst="rect">
            <a:avLst/>
          </a:prstGeom>
          <a:noFill/>
          <a:ln cap="flat" cmpd="sng" w="57150">
            <a:solidFill>
              <a:srgbClr val="00AAA5"/>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Revenus d’indépendant ou revenus professionnels étrangers</a:t>
            </a:r>
            <a:endParaRPr sz="2000">
              <a:solidFill>
                <a:schemeClr val="lt1"/>
              </a:solidFill>
              <a:latin typeface="Arial"/>
              <a:ea typeface="Arial"/>
              <a:cs typeface="Arial"/>
              <a:sym typeface="Arial"/>
            </a:endParaRPr>
          </a:p>
        </p:txBody>
      </p:sp>
      <p:sp>
        <p:nvSpPr>
          <p:cNvPr id="1023" name="Google Shape;1023;p52"/>
          <p:cNvSpPr txBox="1"/>
          <p:nvPr/>
        </p:nvSpPr>
        <p:spPr>
          <a:xfrm>
            <a:off x="563358" y="599319"/>
            <a:ext cx="8931600"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DÉLAIS 2026 : MYMINFIN « REVENUS SPÉCIFIQUES »</a:t>
            </a:r>
            <a:endParaRPr sz="2500" cap="none">
              <a:solidFill>
                <a:schemeClr val="lt1"/>
              </a:solidFill>
              <a:highlight>
                <a:srgbClr val="008080"/>
              </a:highlight>
              <a:latin typeface="Arial"/>
              <a:ea typeface="Arial"/>
              <a:cs typeface="Arial"/>
              <a:sym typeface="Arial"/>
            </a:endParaRPr>
          </a:p>
        </p:txBody>
      </p:sp>
      <p:sp>
        <p:nvSpPr>
          <p:cNvPr id="1024" name="Google Shape;1024;p52"/>
          <p:cNvSpPr/>
          <p:nvPr/>
        </p:nvSpPr>
        <p:spPr>
          <a:xfrm>
            <a:off x="508670" y="3674621"/>
            <a:ext cx="2820321" cy="1652488"/>
          </a:xfrm>
          <a:prstGeom prst="rect">
            <a:avLst/>
          </a:prstGeom>
          <a:noFill/>
          <a:ln cap="flat" cmpd="sng" w="57150">
            <a:solidFill>
              <a:srgbClr val="00AAA5"/>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Déclaration </a:t>
            </a:r>
            <a:br>
              <a:rPr b="1" lang="fr-BE" sz="2000">
                <a:solidFill>
                  <a:schemeClr val="lt1"/>
                </a:solidFill>
                <a:highlight>
                  <a:srgbClr val="004EA2"/>
                </a:highlight>
                <a:latin typeface="Arial"/>
                <a:ea typeface="Arial"/>
                <a:cs typeface="Arial"/>
                <a:sym typeface="Arial"/>
              </a:rPr>
            </a:br>
            <a:r>
              <a:rPr b="1" lang="fr-BE" sz="2000">
                <a:solidFill>
                  <a:schemeClr val="lt1"/>
                </a:solidFill>
                <a:highlight>
                  <a:srgbClr val="004EA2"/>
                </a:highlight>
                <a:latin typeface="Arial"/>
                <a:ea typeface="Arial"/>
                <a:cs typeface="Arial"/>
                <a:sym typeface="Arial"/>
              </a:rPr>
              <a:t>pour la première fois</a:t>
            </a:r>
            <a:endParaRPr sz="1800">
              <a:solidFill>
                <a:schemeClr val="lt1"/>
              </a:solidFill>
              <a:latin typeface="Arial"/>
              <a:ea typeface="Arial"/>
              <a:cs typeface="Arial"/>
              <a:sym typeface="Arial"/>
            </a:endParaRPr>
          </a:p>
        </p:txBody>
      </p:sp>
      <p:pic>
        <p:nvPicPr>
          <p:cNvPr descr="Lijn met pijl: Curve in wijzerzin silhouet" id="1025" name="Google Shape;1025;p52"/>
          <p:cNvPicPr preferRelativeResize="0"/>
          <p:nvPr/>
        </p:nvPicPr>
        <p:blipFill rotWithShape="1">
          <a:blip r:embed="rId3">
            <a:alphaModFix/>
          </a:blip>
          <a:srcRect b="0" l="0" r="0" t="0"/>
          <a:stretch/>
        </p:blipFill>
        <p:spPr>
          <a:xfrm rot="7932861">
            <a:off x="3295656" y="1034326"/>
            <a:ext cx="914400" cy="914400"/>
          </a:xfrm>
          <a:prstGeom prst="rect">
            <a:avLst/>
          </a:prstGeom>
          <a:noFill/>
          <a:ln>
            <a:noFill/>
          </a:ln>
        </p:spPr>
      </p:pic>
      <p:sp>
        <p:nvSpPr>
          <p:cNvPr id="1026" name="Google Shape;1026;p52"/>
          <p:cNvSpPr/>
          <p:nvPr/>
        </p:nvSpPr>
        <p:spPr>
          <a:xfrm>
            <a:off x="3575366" y="1798197"/>
            <a:ext cx="6349626" cy="1468711"/>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bénéfices et/ou profits</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rémunérations de dirigeants d’entreprise </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rémunérations de conjoints (cohabitants légaux) aidants</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revenus professionnels étrangers</a:t>
            </a:r>
            <a:endParaRPr/>
          </a:p>
        </p:txBody>
      </p:sp>
      <p:pic>
        <p:nvPicPr>
          <p:cNvPr descr="Lijn met pijl: Curve in wijzerzin silhouet" id="1027" name="Google Shape;1027;p52"/>
          <p:cNvPicPr preferRelativeResize="0"/>
          <p:nvPr/>
        </p:nvPicPr>
        <p:blipFill rotWithShape="1">
          <a:blip r:embed="rId3">
            <a:alphaModFix/>
          </a:blip>
          <a:srcRect b="0" l="0" r="0" t="0"/>
          <a:stretch/>
        </p:blipFill>
        <p:spPr>
          <a:xfrm rot="7932861">
            <a:off x="3295657" y="3124779"/>
            <a:ext cx="914400" cy="914400"/>
          </a:xfrm>
          <a:prstGeom prst="rect">
            <a:avLst/>
          </a:prstGeom>
          <a:noFill/>
          <a:ln>
            <a:noFill/>
          </a:ln>
        </p:spPr>
      </p:pic>
      <p:sp>
        <p:nvSpPr>
          <p:cNvPr id="1028" name="Google Shape;1028;p52"/>
          <p:cNvSpPr txBox="1"/>
          <p:nvPr/>
        </p:nvSpPr>
        <p:spPr>
          <a:xfrm rot="-550507">
            <a:off x="9690127" y="1652030"/>
            <a:ext cx="16382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1800">
                <a:solidFill>
                  <a:schemeClr val="lt1"/>
                </a:solidFill>
                <a:highlight>
                  <a:srgbClr val="00AAA5"/>
                </a:highlight>
                <a:latin typeface="Arial"/>
                <a:ea typeface="Arial"/>
                <a:cs typeface="Arial"/>
                <a:sym typeface="Arial"/>
              </a:rPr>
              <a:t>RAPPEL</a:t>
            </a:r>
            <a:endParaRPr sz="1800">
              <a:solidFill>
                <a:schemeClr val="dk1"/>
              </a:solidFill>
              <a:highlight>
                <a:srgbClr val="00AAA5"/>
              </a:highlight>
              <a:latin typeface="Arial"/>
              <a:ea typeface="Arial"/>
              <a:cs typeface="Arial"/>
              <a:sym typeface="Arial"/>
            </a:endParaRPr>
          </a:p>
        </p:txBody>
      </p:sp>
      <p:pic>
        <p:nvPicPr>
          <p:cNvPr descr="Laptop silhouet" id="1029" name="Google Shape;1029;p52"/>
          <p:cNvPicPr preferRelativeResize="0"/>
          <p:nvPr/>
        </p:nvPicPr>
        <p:blipFill rotWithShape="1">
          <a:blip r:embed="rId4">
            <a:alphaModFix/>
          </a:blip>
          <a:srcRect b="0" l="0" r="0" t="0"/>
          <a:stretch/>
        </p:blipFill>
        <p:spPr>
          <a:xfrm>
            <a:off x="8940631" y="211435"/>
            <a:ext cx="984361" cy="984361"/>
          </a:xfrm>
          <a:prstGeom prst="rect">
            <a:avLst/>
          </a:prstGeom>
          <a:noFill/>
          <a:ln>
            <a:noFill/>
          </a:ln>
        </p:spPr>
      </p:pic>
      <p:sp>
        <p:nvSpPr>
          <p:cNvPr id="1030" name="Google Shape;1030;p52"/>
          <p:cNvSpPr/>
          <p:nvPr/>
        </p:nvSpPr>
        <p:spPr>
          <a:xfrm>
            <a:off x="3575365" y="3817291"/>
            <a:ext cx="7991795" cy="2148335"/>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d’un bien immobilier à l’étranger</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d’une pension alimentaire reçue de ou versée à une personne à l’étranger</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d’un prêt conclu à l’étranger</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d’une construction juridique</a:t>
            </a:r>
            <a:endParaRPr/>
          </a:p>
          <a:p>
            <a:pPr indent="-342900" lvl="0" marL="342900" marR="0" rtl="0" algn="l">
              <a:spcBef>
                <a:spcPts val="0"/>
              </a:spcBef>
              <a:spcAft>
                <a:spcPts val="0"/>
              </a:spcAft>
              <a:buClr>
                <a:schemeClr val="dk1"/>
              </a:buClr>
              <a:buSzPts val="1900"/>
              <a:buFont typeface="Arial"/>
              <a:buChar char="•"/>
            </a:pPr>
            <a:r>
              <a:rPr lang="fr-BE" sz="1900">
                <a:solidFill>
                  <a:schemeClr val="dk1"/>
                </a:solidFill>
                <a:latin typeface="Arial"/>
                <a:ea typeface="Arial"/>
                <a:cs typeface="Arial"/>
                <a:sym typeface="Arial"/>
              </a:rPr>
              <a:t>de l’application du régime spécial d'imposition pour impatrié/chercheur impatrié</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descr="Lijn met pijl: Curve in wijzerzin silhouet" id="1036" name="Google Shape;1036;p53"/>
          <p:cNvPicPr preferRelativeResize="0"/>
          <p:nvPr/>
        </p:nvPicPr>
        <p:blipFill rotWithShape="1">
          <a:blip r:embed="rId3">
            <a:alphaModFix/>
          </a:blip>
          <a:srcRect b="0" l="0" r="0" t="0"/>
          <a:stretch/>
        </p:blipFill>
        <p:spPr>
          <a:xfrm flipH="1" rot="-9265052">
            <a:off x="4142631" y="2208440"/>
            <a:ext cx="1054515" cy="1054515"/>
          </a:xfrm>
          <a:prstGeom prst="rect">
            <a:avLst/>
          </a:prstGeom>
          <a:noFill/>
          <a:ln>
            <a:noFill/>
          </a:ln>
        </p:spPr>
      </p:pic>
      <p:sp>
        <p:nvSpPr>
          <p:cNvPr id="1037" name="Google Shape;1037;p53"/>
          <p:cNvSpPr txBox="1"/>
          <p:nvPr/>
        </p:nvSpPr>
        <p:spPr>
          <a:xfrm rot="-550507">
            <a:off x="9761161" y="1639115"/>
            <a:ext cx="16382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1800">
                <a:solidFill>
                  <a:schemeClr val="lt1"/>
                </a:solidFill>
                <a:highlight>
                  <a:srgbClr val="00AAA5"/>
                </a:highlight>
                <a:latin typeface="Arial"/>
                <a:ea typeface="Arial"/>
                <a:cs typeface="Arial"/>
                <a:sym typeface="Arial"/>
              </a:rPr>
              <a:t>RAPPEL</a:t>
            </a:r>
            <a:endParaRPr/>
          </a:p>
        </p:txBody>
      </p:sp>
      <p:sp>
        <p:nvSpPr>
          <p:cNvPr id="1038" name="Google Shape;1038;p53"/>
          <p:cNvSpPr/>
          <p:nvPr/>
        </p:nvSpPr>
        <p:spPr>
          <a:xfrm>
            <a:off x="5188375" y="1277652"/>
            <a:ext cx="1875600" cy="162422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rPr b="1" lang="fr-BE" sz="1900">
                <a:solidFill>
                  <a:schemeClr val="lt1"/>
                </a:solidFill>
                <a:highlight>
                  <a:srgbClr val="004EA2"/>
                </a:highlight>
                <a:latin typeface="Arial"/>
                <a:ea typeface="Arial"/>
                <a:cs typeface="Arial"/>
                <a:sym typeface="Arial"/>
              </a:rPr>
              <a:t>Demander délai spécifique</a:t>
            </a:r>
            <a:endParaRPr/>
          </a:p>
          <a:p>
            <a:pPr indent="0" lvl="0" marL="0" marR="0" rtl="0" algn="ctr">
              <a:spcBef>
                <a:spcPts val="0"/>
              </a:spcBef>
              <a:spcAft>
                <a:spcPts val="0"/>
              </a:spcAft>
              <a:buNone/>
            </a:pPr>
            <a:r>
              <a:rPr lang="fr-BE" sz="1900">
                <a:solidFill>
                  <a:schemeClr val="dk1"/>
                </a:solidFill>
                <a:latin typeface="Arial"/>
                <a:ea typeface="Arial"/>
                <a:cs typeface="Arial"/>
                <a:sym typeface="Arial"/>
              </a:rPr>
              <a:t>avant le </a:t>
            </a:r>
            <a:endParaRPr/>
          </a:p>
          <a:p>
            <a:pPr indent="0" lvl="0" marL="0" marR="0" rtl="0" algn="ctr">
              <a:spcBef>
                <a:spcPts val="0"/>
              </a:spcBef>
              <a:spcAft>
                <a:spcPts val="0"/>
              </a:spcAft>
              <a:buNone/>
            </a:pPr>
            <a:r>
              <a:rPr lang="fr-BE" sz="1900">
                <a:solidFill>
                  <a:schemeClr val="dk1"/>
                </a:solidFill>
                <a:latin typeface="Arial"/>
                <a:ea typeface="Arial"/>
                <a:cs typeface="Arial"/>
                <a:sym typeface="Arial"/>
              </a:rPr>
              <a:t>15 juillet</a:t>
            </a:r>
            <a:endParaRPr/>
          </a:p>
        </p:txBody>
      </p:sp>
      <p:sp>
        <p:nvSpPr>
          <p:cNvPr id="1039" name="Google Shape;1039;p53"/>
          <p:cNvSpPr txBox="1"/>
          <p:nvPr/>
        </p:nvSpPr>
        <p:spPr>
          <a:xfrm>
            <a:off x="6700324" y="2536600"/>
            <a:ext cx="286285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Annexes à ajouter pour justifier certains revenus</a:t>
            </a:r>
            <a:endParaRPr/>
          </a:p>
        </p:txBody>
      </p:sp>
      <p:sp>
        <p:nvSpPr>
          <p:cNvPr id="1040" name="Google Shape;1040;p53"/>
          <p:cNvSpPr/>
          <p:nvPr/>
        </p:nvSpPr>
        <p:spPr>
          <a:xfrm>
            <a:off x="659369" y="1168752"/>
            <a:ext cx="2680767" cy="1384338"/>
          </a:xfrm>
          <a:prstGeom prst="rect">
            <a:avLst/>
          </a:prstGeom>
          <a:noFill/>
          <a:ln cap="flat" cmpd="sng" w="57150">
            <a:solidFill>
              <a:srgbClr val="00AAA5"/>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Le délai est mentionné dans MyMinfin</a:t>
            </a:r>
            <a:endParaRPr/>
          </a:p>
          <a:p>
            <a:pPr indent="0" lvl="0" marL="0" marR="0" rtl="0" algn="ctr">
              <a:spcBef>
                <a:spcPts val="0"/>
              </a:spcBef>
              <a:spcAft>
                <a:spcPts val="0"/>
              </a:spcAft>
              <a:buNone/>
            </a:pPr>
            <a:r>
              <a:rPr b="1" lang="fr-BE" sz="2000">
                <a:solidFill>
                  <a:schemeClr val="dk1"/>
                </a:solidFill>
                <a:latin typeface="Arial"/>
                <a:ea typeface="Arial"/>
                <a:cs typeface="Arial"/>
                <a:sym typeface="Arial"/>
              </a:rPr>
              <a:t>Onglet </a:t>
            </a:r>
            <a:br>
              <a:rPr b="1" lang="fr-BE" sz="2000">
                <a:solidFill>
                  <a:schemeClr val="dk1"/>
                </a:solidFill>
                <a:latin typeface="Arial"/>
                <a:ea typeface="Arial"/>
                <a:cs typeface="Arial"/>
                <a:sym typeface="Arial"/>
              </a:rPr>
            </a:br>
            <a:r>
              <a:rPr b="1" lang="fr-BE" sz="2000">
                <a:solidFill>
                  <a:schemeClr val="dk1"/>
                </a:solidFill>
                <a:latin typeface="Arial"/>
                <a:ea typeface="Arial"/>
                <a:cs typeface="Arial"/>
                <a:sym typeface="Arial"/>
              </a:rPr>
              <a:t>« Ma déclaration »</a:t>
            </a:r>
            <a:endParaRPr/>
          </a:p>
        </p:txBody>
      </p:sp>
      <p:sp>
        <p:nvSpPr>
          <p:cNvPr id="1041" name="Google Shape;1041;p53"/>
          <p:cNvSpPr txBox="1"/>
          <p:nvPr/>
        </p:nvSpPr>
        <p:spPr>
          <a:xfrm>
            <a:off x="563358" y="599319"/>
            <a:ext cx="8931600"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DÉLAIS 2026 : MYMINFIN « REVENUS SPÉCIFIQUES »</a:t>
            </a:r>
            <a:endParaRPr sz="2500" cap="none">
              <a:solidFill>
                <a:schemeClr val="lt1"/>
              </a:solidFill>
              <a:highlight>
                <a:srgbClr val="008080"/>
              </a:highlight>
              <a:latin typeface="Arial"/>
              <a:ea typeface="Arial"/>
              <a:cs typeface="Arial"/>
              <a:sym typeface="Arial"/>
            </a:endParaRPr>
          </a:p>
        </p:txBody>
      </p:sp>
      <p:pic>
        <p:nvPicPr>
          <p:cNvPr descr="Laptop silhouet" id="1042" name="Google Shape;1042;p53"/>
          <p:cNvPicPr preferRelativeResize="0"/>
          <p:nvPr/>
        </p:nvPicPr>
        <p:blipFill rotWithShape="1">
          <a:blip r:embed="rId4">
            <a:alphaModFix/>
          </a:blip>
          <a:srcRect b="0" l="0" r="0" t="0"/>
          <a:stretch/>
        </p:blipFill>
        <p:spPr>
          <a:xfrm>
            <a:off x="8940631" y="211435"/>
            <a:ext cx="984361" cy="984361"/>
          </a:xfrm>
          <a:prstGeom prst="rect">
            <a:avLst/>
          </a:prstGeom>
          <a:noFill/>
          <a:ln>
            <a:noFill/>
          </a:ln>
        </p:spPr>
      </p:pic>
      <p:pic>
        <p:nvPicPr>
          <p:cNvPr id="1043" name="Google Shape;1043;p53"/>
          <p:cNvPicPr preferRelativeResize="0"/>
          <p:nvPr/>
        </p:nvPicPr>
        <p:blipFill rotWithShape="1">
          <a:blip r:embed="rId5">
            <a:alphaModFix/>
          </a:blip>
          <a:srcRect b="0" l="0" r="0" t="0"/>
          <a:stretch/>
        </p:blipFill>
        <p:spPr>
          <a:xfrm>
            <a:off x="911524" y="3222081"/>
            <a:ext cx="10368951" cy="3050729"/>
          </a:xfrm>
          <a:prstGeom prst="rect">
            <a:avLst/>
          </a:prstGeom>
          <a:noFill/>
          <a:ln cap="flat" cmpd="sng" w="9525">
            <a:solidFill>
              <a:schemeClr val="dk1"/>
            </a:solidFill>
            <a:prstDash val="solid"/>
            <a:round/>
            <a:headEnd len="sm" w="sm" type="none"/>
            <a:tailEnd len="sm" w="sm" type="none"/>
          </a:ln>
        </p:spPr>
      </p:pic>
      <p:pic>
        <p:nvPicPr>
          <p:cNvPr descr="Pijl-rechts silhouet" id="1044" name="Google Shape;1044;p53"/>
          <p:cNvPicPr preferRelativeResize="0"/>
          <p:nvPr/>
        </p:nvPicPr>
        <p:blipFill rotWithShape="1">
          <a:blip r:embed="rId6">
            <a:alphaModFix/>
          </a:blip>
          <a:srcRect b="0" l="40625" r="0" t="0"/>
          <a:stretch/>
        </p:blipFill>
        <p:spPr>
          <a:xfrm>
            <a:off x="523602" y="3944492"/>
            <a:ext cx="655228" cy="109086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54"/>
          <p:cNvSpPr txBox="1"/>
          <p:nvPr/>
        </p:nvSpPr>
        <p:spPr>
          <a:xfrm>
            <a:off x="563358" y="599319"/>
            <a:ext cx="8931600"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QUEL COURRIER POUVEZ-VOUS RECEVOIR ?</a:t>
            </a:r>
            <a:endParaRPr b="0" i="0" sz="2500" u="none" cap="none" strike="noStrike">
              <a:solidFill>
                <a:srgbClr val="FFFFFF"/>
              </a:solidFill>
              <a:highlight>
                <a:srgbClr val="008080"/>
              </a:highlight>
              <a:latin typeface="Arial"/>
              <a:ea typeface="Arial"/>
              <a:cs typeface="Arial"/>
              <a:sym typeface="Arial"/>
            </a:endParaRPr>
          </a:p>
        </p:txBody>
      </p:sp>
      <p:sp>
        <p:nvSpPr>
          <p:cNvPr id="1051" name="Google Shape;1051;p54"/>
          <p:cNvSpPr/>
          <p:nvPr/>
        </p:nvSpPr>
        <p:spPr>
          <a:xfrm>
            <a:off x="53013" y="1591838"/>
            <a:ext cx="3620201" cy="3136604"/>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052" name="Google Shape;1052;p54"/>
          <p:cNvSpPr/>
          <p:nvPr/>
        </p:nvSpPr>
        <p:spPr>
          <a:xfrm>
            <a:off x="2890701" y="3216833"/>
            <a:ext cx="3620201" cy="3136604"/>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053" name="Google Shape;1053;p54"/>
          <p:cNvSpPr/>
          <p:nvPr/>
        </p:nvSpPr>
        <p:spPr>
          <a:xfrm>
            <a:off x="5728389" y="1591838"/>
            <a:ext cx="3620201" cy="3136604"/>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054" name="Google Shape;1054;p54"/>
          <p:cNvSpPr/>
          <p:nvPr/>
        </p:nvSpPr>
        <p:spPr>
          <a:xfrm>
            <a:off x="8566077" y="3217827"/>
            <a:ext cx="3620201" cy="3136604"/>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055" name="Google Shape;1055;p54"/>
          <p:cNvSpPr txBox="1"/>
          <p:nvPr/>
        </p:nvSpPr>
        <p:spPr>
          <a:xfrm>
            <a:off x="851847" y="1797411"/>
            <a:ext cx="199156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Proposition de déclaration simplifiée</a:t>
            </a:r>
            <a:endParaRPr/>
          </a:p>
        </p:txBody>
      </p:sp>
      <p:sp>
        <p:nvSpPr>
          <p:cNvPr id="1056" name="Google Shape;1056;p54"/>
          <p:cNvSpPr txBox="1"/>
          <p:nvPr/>
        </p:nvSpPr>
        <p:spPr>
          <a:xfrm>
            <a:off x="3729772" y="3429000"/>
            <a:ext cx="19915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Déclaration papier</a:t>
            </a:r>
            <a:endParaRPr/>
          </a:p>
        </p:txBody>
      </p:sp>
      <p:sp>
        <p:nvSpPr>
          <p:cNvPr id="1057" name="Google Shape;1057;p54"/>
          <p:cNvSpPr txBox="1"/>
          <p:nvPr/>
        </p:nvSpPr>
        <p:spPr>
          <a:xfrm>
            <a:off x="6542707" y="1797411"/>
            <a:ext cx="19915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1800">
                <a:solidFill>
                  <a:srgbClr val="FFFFFF"/>
                </a:solidFill>
                <a:highlight>
                  <a:srgbClr val="004EA2"/>
                </a:highlight>
                <a:latin typeface="Arial"/>
                <a:ea typeface="Arial"/>
                <a:cs typeface="Arial"/>
                <a:sym typeface="Arial"/>
              </a:rPr>
              <a:t>Courrier explicatif</a:t>
            </a:r>
            <a:endParaRPr b="1" i="0" sz="1800" u="none" cap="none" strike="noStrike">
              <a:solidFill>
                <a:srgbClr val="FFFFFF"/>
              </a:solidFill>
              <a:highlight>
                <a:srgbClr val="004EA2"/>
              </a:highlight>
              <a:latin typeface="Arial"/>
              <a:ea typeface="Arial"/>
              <a:cs typeface="Arial"/>
              <a:sym typeface="Arial"/>
            </a:endParaRPr>
          </a:p>
        </p:txBody>
      </p:sp>
      <p:sp>
        <p:nvSpPr>
          <p:cNvPr id="1058" name="Google Shape;1058;p54"/>
          <p:cNvSpPr txBox="1"/>
          <p:nvPr/>
        </p:nvSpPr>
        <p:spPr>
          <a:xfrm>
            <a:off x="9323583" y="3498250"/>
            <a:ext cx="210246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4EA2"/>
                </a:highlight>
                <a:latin typeface="Arial"/>
                <a:ea typeface="Arial"/>
                <a:cs typeface="Arial"/>
                <a:sym typeface="Arial"/>
              </a:rPr>
              <a:t>Pas reçu de lettre ?</a:t>
            </a:r>
            <a:endParaRPr/>
          </a:p>
        </p:txBody>
      </p:sp>
      <p:grpSp>
        <p:nvGrpSpPr>
          <p:cNvPr id="1059" name="Google Shape;1059;p54"/>
          <p:cNvGrpSpPr/>
          <p:nvPr/>
        </p:nvGrpSpPr>
        <p:grpSpPr>
          <a:xfrm>
            <a:off x="9618332" y="4150732"/>
            <a:ext cx="1512968" cy="1512968"/>
            <a:chOff x="9644189" y="4143404"/>
            <a:chExt cx="1512968" cy="1512968"/>
          </a:xfrm>
        </p:grpSpPr>
        <p:pic>
          <p:nvPicPr>
            <p:cNvPr descr="Laptop silhouet" id="1060" name="Google Shape;1060;p54"/>
            <p:cNvPicPr preferRelativeResize="0"/>
            <p:nvPr/>
          </p:nvPicPr>
          <p:blipFill rotWithShape="1">
            <a:blip r:embed="rId3">
              <a:alphaModFix/>
            </a:blip>
            <a:srcRect b="0" l="0" r="0" t="0"/>
            <a:stretch/>
          </p:blipFill>
          <p:spPr>
            <a:xfrm>
              <a:off x="9644189" y="4143404"/>
              <a:ext cx="1512968" cy="1512968"/>
            </a:xfrm>
            <a:prstGeom prst="rect">
              <a:avLst/>
            </a:prstGeom>
            <a:noFill/>
            <a:ln>
              <a:noFill/>
            </a:ln>
          </p:spPr>
        </p:pic>
        <p:pic>
          <p:nvPicPr>
            <p:cNvPr id="1061" name="Google Shape;1061;p54"/>
            <p:cNvPicPr preferRelativeResize="0"/>
            <p:nvPr/>
          </p:nvPicPr>
          <p:blipFill rotWithShape="1">
            <a:blip r:embed="rId4">
              <a:alphaModFix/>
            </a:blip>
            <a:srcRect b="3574" l="0" r="6593" t="1"/>
            <a:stretch/>
          </p:blipFill>
          <p:spPr>
            <a:xfrm>
              <a:off x="9994835" y="4710559"/>
              <a:ext cx="812655" cy="187386"/>
            </a:xfrm>
            <a:prstGeom prst="rect">
              <a:avLst/>
            </a:prstGeom>
            <a:noFill/>
            <a:ln>
              <a:noFill/>
            </a:ln>
          </p:spPr>
        </p:pic>
      </p:grpSp>
      <p:sp>
        <p:nvSpPr>
          <p:cNvPr id="1062" name="Google Shape;1062;p54"/>
          <p:cNvSpPr txBox="1"/>
          <p:nvPr/>
        </p:nvSpPr>
        <p:spPr>
          <a:xfrm>
            <a:off x="508151" y="2881929"/>
            <a:ext cx="2678953"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Si votre </a:t>
            </a:r>
            <a:r>
              <a:rPr b="0" i="0" lang="fr-BE" sz="1800" u="none" cap="none" strike="noStrike">
                <a:solidFill>
                  <a:schemeClr val="accent1"/>
                </a:solidFill>
                <a:latin typeface="Arial"/>
                <a:ea typeface="Arial"/>
                <a:cs typeface="Arial"/>
                <a:sym typeface="Arial"/>
              </a:rPr>
              <a:t>situation fiscale </a:t>
            </a:r>
            <a:r>
              <a:rPr b="0" i="0" lang="fr-BE" sz="1800" u="none" cap="none" strike="noStrike">
                <a:solidFill>
                  <a:srgbClr val="6E6E6E"/>
                </a:solidFill>
                <a:latin typeface="Arial"/>
                <a:ea typeface="Arial"/>
                <a:cs typeface="Arial"/>
                <a:sym typeface="Arial"/>
              </a:rPr>
              <a:t>est plutôt </a:t>
            </a:r>
            <a:r>
              <a:rPr b="0" i="0" lang="fr-BE" sz="1800" u="none" cap="none" strike="noStrike">
                <a:solidFill>
                  <a:schemeClr val="accent1"/>
                </a:solidFill>
                <a:latin typeface="Arial"/>
                <a:ea typeface="Arial"/>
                <a:cs typeface="Arial"/>
                <a:sym typeface="Arial"/>
              </a:rPr>
              <a:t>simple</a:t>
            </a:r>
            <a:endParaRPr sz="1800">
              <a:solidFill>
                <a:srgbClr val="6E6E6E"/>
              </a:solidFill>
              <a:latin typeface="Arial"/>
              <a:ea typeface="Arial"/>
              <a:cs typeface="Arial"/>
              <a:sym typeface="Arial"/>
            </a:endParaRPr>
          </a:p>
          <a:p>
            <a:pPr indent="0" lvl="0" marL="0" marR="0" rtl="0" algn="ctr">
              <a:lnSpc>
                <a:spcPct val="100000"/>
              </a:lnSpc>
              <a:spcBef>
                <a:spcPts val="0"/>
              </a:spcBef>
              <a:spcAft>
                <a:spcPts val="0"/>
              </a:spcAft>
              <a:buClr>
                <a:srgbClr val="6E6E6E"/>
              </a:buClr>
              <a:buSzPts val="1800"/>
              <a:buFont typeface="Arial"/>
              <a:buNone/>
            </a:pPr>
            <a:r>
              <a:rPr lang="fr-BE" sz="1800">
                <a:solidFill>
                  <a:srgbClr val="6E6E6E"/>
                </a:solidFill>
                <a:latin typeface="Arial"/>
                <a:ea typeface="Arial"/>
                <a:cs typeface="Arial"/>
                <a:sym typeface="Arial"/>
              </a:rPr>
              <a:t>et que</a:t>
            </a:r>
            <a:r>
              <a:rPr b="0" i="0" lang="fr-BE" sz="1800" u="none" cap="none" strike="noStrike">
                <a:solidFill>
                  <a:srgbClr val="6E6E6E"/>
                </a:solidFill>
                <a:latin typeface="Arial"/>
                <a:ea typeface="Arial"/>
                <a:cs typeface="Arial"/>
                <a:sym typeface="Arial"/>
              </a:rPr>
              <a:t> vous devez déclarer uniquement certains revenus et éléments</a:t>
            </a:r>
            <a:endParaRPr/>
          </a:p>
        </p:txBody>
      </p:sp>
      <p:sp>
        <p:nvSpPr>
          <p:cNvPr id="1063" name="Google Shape;1063;p54"/>
          <p:cNvSpPr txBox="1"/>
          <p:nvPr/>
        </p:nvSpPr>
        <p:spPr>
          <a:xfrm>
            <a:off x="3332471" y="4045647"/>
            <a:ext cx="2678953"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Si vous avez rentré votre déclaration </a:t>
            </a:r>
            <a:r>
              <a:rPr b="0" i="0" lang="fr-BE" sz="1800" u="none" cap="none" strike="noStrike">
                <a:solidFill>
                  <a:schemeClr val="accent1"/>
                </a:solidFill>
                <a:latin typeface="Arial"/>
                <a:ea typeface="Arial"/>
                <a:cs typeface="Arial"/>
                <a:sym typeface="Arial"/>
              </a:rPr>
              <a:t>via un formulaire papier l’année dernière</a:t>
            </a:r>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Si vous avez décoché  </a:t>
            </a:r>
            <a:r>
              <a:rPr b="0" i="0" lang="fr-BE" sz="1800" u="none" cap="none" strike="noStrike">
                <a:solidFill>
                  <a:schemeClr val="accent1"/>
                </a:solidFill>
                <a:latin typeface="Arial"/>
                <a:ea typeface="Arial"/>
                <a:cs typeface="Arial"/>
                <a:sym typeface="Arial"/>
              </a:rPr>
              <a:t>la case</a:t>
            </a:r>
            <a:r>
              <a:rPr b="0" i="0" lang="fr-BE" sz="1800" u="none" cap="none" strike="noStrike">
                <a:solidFill>
                  <a:srgbClr val="6E6E6E"/>
                </a:solidFill>
                <a:latin typeface="Arial"/>
                <a:ea typeface="Arial"/>
                <a:cs typeface="Arial"/>
                <a:sym typeface="Arial"/>
              </a:rPr>
              <a:t> dans Tax-on-web</a:t>
            </a:r>
            <a:endParaRPr/>
          </a:p>
        </p:txBody>
      </p:sp>
      <p:sp>
        <p:nvSpPr>
          <p:cNvPr id="1064" name="Google Shape;1064;p54"/>
          <p:cNvSpPr txBox="1"/>
          <p:nvPr/>
        </p:nvSpPr>
        <p:spPr>
          <a:xfrm>
            <a:off x="6149705" y="2315358"/>
            <a:ext cx="2827946"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Cette année, pas de PDS et l’an dernier pas de déclaration en ligne</a:t>
            </a:r>
            <a:endParaRPr/>
          </a:p>
        </p:txBody>
      </p:sp>
      <p:pic>
        <p:nvPicPr>
          <p:cNvPr descr="Lijn met pijl: Curve in wijzerzin silhouet" id="1065" name="Google Shape;1065;p54"/>
          <p:cNvPicPr preferRelativeResize="0"/>
          <p:nvPr/>
        </p:nvPicPr>
        <p:blipFill rotWithShape="1">
          <a:blip r:embed="rId5">
            <a:alphaModFix/>
          </a:blip>
          <a:srcRect b="0" l="0" r="0" t="0"/>
          <a:stretch/>
        </p:blipFill>
        <p:spPr>
          <a:xfrm flipH="1" rot="7397314">
            <a:off x="5849173" y="3114414"/>
            <a:ext cx="744964" cy="744964"/>
          </a:xfrm>
          <a:prstGeom prst="rect">
            <a:avLst/>
          </a:prstGeom>
          <a:noFill/>
          <a:ln>
            <a:noFill/>
          </a:ln>
        </p:spPr>
      </p:pic>
      <p:sp>
        <p:nvSpPr>
          <p:cNvPr id="1066" name="Google Shape;1066;p54"/>
          <p:cNvSpPr txBox="1"/>
          <p:nvPr/>
        </p:nvSpPr>
        <p:spPr>
          <a:xfrm>
            <a:off x="6376261" y="3290500"/>
            <a:ext cx="2652095"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Comment rentrer une déclaration ?</a:t>
            </a:r>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Comment demander de l’aide ?</a:t>
            </a:r>
            <a:endParaRPr/>
          </a:p>
        </p:txBody>
      </p:sp>
      <p:sp>
        <p:nvSpPr>
          <p:cNvPr id="1067" name="Google Shape;1067;p54"/>
          <p:cNvSpPr txBox="1"/>
          <p:nvPr/>
        </p:nvSpPr>
        <p:spPr>
          <a:xfrm>
            <a:off x="8897441" y="4075331"/>
            <a:ext cx="300580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Gérez votre déclaration en ligne</a:t>
            </a:r>
            <a:endParaRPr/>
          </a:p>
        </p:txBody>
      </p:sp>
      <p:pic>
        <p:nvPicPr>
          <p:cNvPr descr="Luidspreker silhouet" id="1068" name="Google Shape;1068;p54"/>
          <p:cNvPicPr preferRelativeResize="0"/>
          <p:nvPr/>
        </p:nvPicPr>
        <p:blipFill rotWithShape="1">
          <a:blip r:embed="rId6">
            <a:alphaModFix/>
          </a:blip>
          <a:srcRect b="0" l="0" r="0" t="0"/>
          <a:stretch/>
        </p:blipFill>
        <p:spPr>
          <a:xfrm>
            <a:off x="9305084" y="5760310"/>
            <a:ext cx="639743" cy="639743"/>
          </a:xfrm>
          <a:prstGeom prst="rect">
            <a:avLst/>
          </a:prstGeom>
          <a:noFill/>
          <a:ln>
            <a:noFill/>
          </a:ln>
        </p:spPr>
      </p:pic>
      <p:sp>
        <p:nvSpPr>
          <p:cNvPr id="1069" name="Google Shape;1069;p54"/>
          <p:cNvSpPr txBox="1"/>
          <p:nvPr/>
        </p:nvSpPr>
        <p:spPr>
          <a:xfrm>
            <a:off x="9272428" y="5416669"/>
            <a:ext cx="24373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Ou contactez-nous à partir de juin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55"/>
          <p:cNvSpPr/>
          <p:nvPr/>
        </p:nvSpPr>
        <p:spPr>
          <a:xfrm>
            <a:off x="4829752" y="2916958"/>
            <a:ext cx="2524424" cy="2186088"/>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076" name="Google Shape;1076;p5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RECEVOIR UNE PROPOSITION DE DÉCLARATION SIMPLIFIÉE (PDS)</a:t>
            </a:r>
            <a:endParaRPr/>
          </a:p>
          <a:p>
            <a:pPr indent="0" lvl="0" marL="0" marR="0" rtl="0" algn="l">
              <a:lnSpc>
                <a:spcPct val="90000"/>
              </a:lnSpc>
              <a:spcBef>
                <a:spcPts val="0"/>
              </a:spcBef>
              <a:spcAft>
                <a:spcPts val="0"/>
              </a:spcAft>
              <a:buClr>
                <a:srgbClr val="004EA2"/>
              </a:buClr>
              <a:buSzPts val="2500"/>
              <a:buFont typeface="Arial"/>
              <a:buNone/>
            </a:pPr>
            <a:r>
              <a:t/>
            </a:r>
            <a:endParaRPr sz="2500" cap="none">
              <a:solidFill>
                <a:schemeClr val="lt1"/>
              </a:solidFill>
              <a:highlight>
                <a:srgbClr val="008080"/>
              </a:highlight>
              <a:latin typeface="Arial"/>
              <a:ea typeface="Arial"/>
              <a:cs typeface="Arial"/>
              <a:sym typeface="Arial"/>
            </a:endParaRPr>
          </a:p>
        </p:txBody>
      </p:sp>
      <p:grpSp>
        <p:nvGrpSpPr>
          <p:cNvPr id="1077" name="Google Shape;1077;p55"/>
          <p:cNvGrpSpPr/>
          <p:nvPr/>
        </p:nvGrpSpPr>
        <p:grpSpPr>
          <a:xfrm>
            <a:off x="664304" y="1231956"/>
            <a:ext cx="3382795" cy="1745551"/>
            <a:chOff x="1528254" y="2538412"/>
            <a:chExt cx="4585323" cy="2366067"/>
          </a:xfrm>
        </p:grpSpPr>
        <p:sp>
          <p:nvSpPr>
            <p:cNvPr id="1078" name="Google Shape;1078;p55"/>
            <p:cNvSpPr/>
            <p:nvPr/>
          </p:nvSpPr>
          <p:spPr>
            <a:xfrm>
              <a:off x="1528254" y="2561177"/>
              <a:ext cx="4585323" cy="2343302"/>
            </a:xfrm>
            <a:prstGeom prst="rect">
              <a:avLst/>
            </a:prstGeom>
            <a:noFill/>
            <a:ln cap="flat" cmpd="sng" w="28575">
              <a:solidFill>
                <a:srgbClr val="E8F7F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aptop silhouet" id="1079" name="Google Shape;1079;p55"/>
            <p:cNvPicPr preferRelativeResize="0"/>
            <p:nvPr/>
          </p:nvPicPr>
          <p:blipFill rotWithShape="1">
            <a:blip r:embed="rId3">
              <a:alphaModFix/>
            </a:blip>
            <a:srcRect b="0" l="0" r="0" t="0"/>
            <a:stretch/>
          </p:blipFill>
          <p:spPr>
            <a:xfrm>
              <a:off x="3913610" y="2538412"/>
              <a:ext cx="2050803" cy="2050804"/>
            </a:xfrm>
            <a:prstGeom prst="rect">
              <a:avLst/>
            </a:prstGeom>
            <a:noFill/>
            <a:ln>
              <a:noFill/>
            </a:ln>
          </p:spPr>
        </p:pic>
        <p:pic>
          <p:nvPicPr>
            <p:cNvPr id="1080" name="Google Shape;1080;p55"/>
            <p:cNvPicPr preferRelativeResize="0"/>
            <p:nvPr/>
          </p:nvPicPr>
          <p:blipFill rotWithShape="1">
            <a:blip r:embed="rId4">
              <a:alphaModFix/>
            </a:blip>
            <a:srcRect b="3574" l="0" r="6593" t="1"/>
            <a:stretch/>
          </p:blipFill>
          <p:spPr>
            <a:xfrm>
              <a:off x="4388904" y="3307182"/>
              <a:ext cx="1101540" cy="253999"/>
            </a:xfrm>
            <a:prstGeom prst="rect">
              <a:avLst/>
            </a:prstGeom>
            <a:noFill/>
            <a:ln>
              <a:noFill/>
            </a:ln>
          </p:spPr>
        </p:pic>
        <p:sp>
          <p:nvSpPr>
            <p:cNvPr id="1081" name="Google Shape;1081;p55"/>
            <p:cNvSpPr txBox="1"/>
            <p:nvPr/>
          </p:nvSpPr>
          <p:spPr>
            <a:xfrm>
              <a:off x="1627603" y="2614680"/>
              <a:ext cx="2842755" cy="22110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2000">
                  <a:solidFill>
                    <a:schemeClr val="dk1"/>
                  </a:solidFill>
                  <a:latin typeface="Arial"/>
                  <a:ea typeface="Arial"/>
                  <a:cs typeface="Arial"/>
                  <a:sym typeface="Arial"/>
                </a:rPr>
                <a:t>Votre PDS toujours disponible </a:t>
              </a:r>
              <a:r>
                <a:rPr lang="fr-BE" sz="2000">
                  <a:solidFill>
                    <a:schemeClr val="lt1"/>
                  </a:solidFill>
                  <a:highlight>
                    <a:srgbClr val="00AAA5"/>
                  </a:highlight>
                  <a:latin typeface="Arial"/>
                  <a:ea typeface="Arial"/>
                  <a:cs typeface="Arial"/>
                  <a:sym typeface="Arial"/>
                </a:rPr>
                <a:t>en ligne</a:t>
              </a:r>
              <a:r>
                <a:rPr lang="fr-BE" sz="2000">
                  <a:solidFill>
                    <a:schemeClr val="lt1"/>
                  </a:solidFill>
                  <a:latin typeface="Arial"/>
                  <a:ea typeface="Arial"/>
                  <a:cs typeface="Arial"/>
                  <a:sym typeface="Arial"/>
                </a:rPr>
                <a:t> </a:t>
              </a:r>
              <a:r>
                <a:rPr lang="fr-BE" sz="2000">
                  <a:solidFill>
                    <a:schemeClr val="dk1"/>
                  </a:solidFill>
                  <a:latin typeface="Arial"/>
                  <a:ea typeface="Arial"/>
                  <a:cs typeface="Arial"/>
                  <a:sym typeface="Arial"/>
                </a:rPr>
                <a:t>dans MyMinfin</a:t>
              </a:r>
              <a:endParaRPr/>
            </a:p>
          </p:txBody>
        </p:sp>
      </p:grpSp>
      <p:sp>
        <p:nvSpPr>
          <p:cNvPr id="1082" name="Google Shape;1082;p55"/>
          <p:cNvSpPr/>
          <p:nvPr/>
        </p:nvSpPr>
        <p:spPr>
          <a:xfrm>
            <a:off x="1687386" y="3451526"/>
            <a:ext cx="1875600" cy="162422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083" name="Google Shape;1083;p55"/>
          <p:cNvSpPr txBox="1"/>
          <p:nvPr/>
        </p:nvSpPr>
        <p:spPr>
          <a:xfrm>
            <a:off x="1651643" y="3360292"/>
            <a:ext cx="209785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dk1"/>
                </a:solidFill>
                <a:latin typeface="Arial"/>
                <a:ea typeface="Arial"/>
                <a:cs typeface="Arial"/>
                <a:sym typeface="Arial"/>
              </a:rPr>
              <a:t>Vais-je recevoir également une PDS </a:t>
            </a:r>
            <a:r>
              <a:rPr b="1" lang="fr-BE" sz="1800">
                <a:solidFill>
                  <a:srgbClr val="00AAA5"/>
                </a:solidFill>
                <a:latin typeface="Arial"/>
                <a:ea typeface="Arial"/>
                <a:cs typeface="Arial"/>
                <a:sym typeface="Arial"/>
              </a:rPr>
              <a:t>papier </a:t>
            </a:r>
            <a:r>
              <a:rPr lang="fr-BE"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descr="Man silhouet" id="1084" name="Google Shape;1084;p55"/>
          <p:cNvPicPr preferRelativeResize="0"/>
          <p:nvPr/>
        </p:nvPicPr>
        <p:blipFill rotWithShape="1">
          <a:blip r:embed="rId5">
            <a:alphaModFix/>
          </a:blip>
          <a:srcRect b="0" l="0" r="0" t="0"/>
          <a:stretch/>
        </p:blipFill>
        <p:spPr>
          <a:xfrm>
            <a:off x="5662802" y="2989530"/>
            <a:ext cx="810403" cy="810403"/>
          </a:xfrm>
          <a:prstGeom prst="rect">
            <a:avLst/>
          </a:prstGeom>
          <a:noFill/>
          <a:ln>
            <a:noFill/>
          </a:ln>
        </p:spPr>
      </p:pic>
      <p:sp>
        <p:nvSpPr>
          <p:cNvPr id="1085" name="Google Shape;1085;p55"/>
          <p:cNvSpPr txBox="1"/>
          <p:nvPr/>
        </p:nvSpPr>
        <p:spPr>
          <a:xfrm>
            <a:off x="5198291" y="3637291"/>
            <a:ext cx="17272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Isolé</a:t>
            </a:r>
            <a:endParaRPr sz="1800">
              <a:solidFill>
                <a:schemeClr val="lt1"/>
              </a:solidFill>
              <a:highlight>
                <a:srgbClr val="0062B0"/>
              </a:highlight>
              <a:latin typeface="Arial"/>
              <a:ea typeface="Arial"/>
              <a:cs typeface="Arial"/>
              <a:sym typeface="Arial"/>
            </a:endParaRPr>
          </a:p>
        </p:txBody>
      </p:sp>
      <p:pic>
        <p:nvPicPr>
          <p:cNvPr id="1086" name="Google Shape;1086;p55"/>
          <p:cNvPicPr preferRelativeResize="0"/>
          <p:nvPr/>
        </p:nvPicPr>
        <p:blipFill rotWithShape="1">
          <a:blip r:embed="rId6">
            <a:alphaModFix/>
          </a:blip>
          <a:srcRect b="0" l="0" r="0" t="0"/>
          <a:stretch/>
        </p:blipFill>
        <p:spPr>
          <a:xfrm>
            <a:off x="5152655" y="3063939"/>
            <a:ext cx="700987" cy="294701"/>
          </a:xfrm>
          <a:prstGeom prst="rect">
            <a:avLst/>
          </a:prstGeom>
          <a:noFill/>
          <a:ln>
            <a:noFill/>
          </a:ln>
        </p:spPr>
      </p:pic>
      <p:pic>
        <p:nvPicPr>
          <p:cNvPr descr="Vinkje met effen opvulling" id="1087" name="Google Shape;1087;p55"/>
          <p:cNvPicPr preferRelativeResize="0"/>
          <p:nvPr/>
        </p:nvPicPr>
        <p:blipFill rotWithShape="1">
          <a:blip r:embed="rId7">
            <a:alphaModFix/>
          </a:blip>
          <a:srcRect b="0" l="0" r="0" t="0"/>
          <a:stretch/>
        </p:blipFill>
        <p:spPr>
          <a:xfrm>
            <a:off x="6050469" y="3121138"/>
            <a:ext cx="625356" cy="625356"/>
          </a:xfrm>
          <a:prstGeom prst="rect">
            <a:avLst/>
          </a:prstGeom>
          <a:noFill/>
          <a:ln>
            <a:noFill/>
          </a:ln>
        </p:spPr>
      </p:pic>
      <p:grpSp>
        <p:nvGrpSpPr>
          <p:cNvPr id="1088" name="Google Shape;1088;p55"/>
          <p:cNvGrpSpPr/>
          <p:nvPr/>
        </p:nvGrpSpPr>
        <p:grpSpPr>
          <a:xfrm>
            <a:off x="5491492" y="4237544"/>
            <a:ext cx="1164953" cy="810402"/>
            <a:chOff x="6144804" y="4168616"/>
            <a:chExt cx="1314450" cy="914400"/>
          </a:xfrm>
        </p:grpSpPr>
        <p:pic>
          <p:nvPicPr>
            <p:cNvPr descr="Man silhouet" id="1089" name="Google Shape;1089;p55"/>
            <p:cNvPicPr preferRelativeResize="0"/>
            <p:nvPr/>
          </p:nvPicPr>
          <p:blipFill rotWithShape="1">
            <a:blip r:embed="rId5">
              <a:alphaModFix/>
            </a:blip>
            <a:srcRect b="0" l="0" r="0" t="0"/>
            <a:stretch/>
          </p:blipFill>
          <p:spPr>
            <a:xfrm>
              <a:off x="6144804" y="4168616"/>
              <a:ext cx="914400" cy="914400"/>
            </a:xfrm>
            <a:prstGeom prst="rect">
              <a:avLst/>
            </a:prstGeom>
            <a:noFill/>
            <a:ln>
              <a:noFill/>
            </a:ln>
          </p:spPr>
        </p:pic>
        <p:pic>
          <p:nvPicPr>
            <p:cNvPr descr="Man silhouet" id="1090" name="Google Shape;1090;p55"/>
            <p:cNvPicPr preferRelativeResize="0"/>
            <p:nvPr/>
          </p:nvPicPr>
          <p:blipFill rotWithShape="1">
            <a:blip r:embed="rId5">
              <a:alphaModFix/>
            </a:blip>
            <a:srcRect b="0" l="0" r="0" t="0"/>
            <a:stretch/>
          </p:blipFill>
          <p:spPr>
            <a:xfrm>
              <a:off x="6544854" y="4168616"/>
              <a:ext cx="914400" cy="914400"/>
            </a:xfrm>
            <a:prstGeom prst="rect">
              <a:avLst/>
            </a:prstGeom>
            <a:noFill/>
            <a:ln>
              <a:noFill/>
            </a:ln>
          </p:spPr>
        </p:pic>
      </p:grpSp>
      <p:sp>
        <p:nvSpPr>
          <p:cNvPr id="1091" name="Google Shape;1091;p55"/>
          <p:cNvSpPr txBox="1"/>
          <p:nvPr/>
        </p:nvSpPr>
        <p:spPr>
          <a:xfrm>
            <a:off x="5238519" y="4894449"/>
            <a:ext cx="17272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En couple</a:t>
            </a:r>
            <a:endParaRPr sz="1800">
              <a:solidFill>
                <a:schemeClr val="lt1"/>
              </a:solidFill>
              <a:highlight>
                <a:srgbClr val="0062B0"/>
              </a:highlight>
              <a:latin typeface="Arial"/>
              <a:ea typeface="Arial"/>
              <a:cs typeface="Arial"/>
              <a:sym typeface="Arial"/>
            </a:endParaRPr>
          </a:p>
        </p:txBody>
      </p:sp>
      <p:sp>
        <p:nvSpPr>
          <p:cNvPr id="1092" name="Google Shape;1092;p55"/>
          <p:cNvSpPr txBox="1"/>
          <p:nvPr/>
        </p:nvSpPr>
        <p:spPr>
          <a:xfrm>
            <a:off x="4641029" y="2158336"/>
            <a:ext cx="290187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2400">
                <a:solidFill>
                  <a:schemeClr val="lt1"/>
                </a:solidFill>
                <a:highlight>
                  <a:srgbClr val="0062AF"/>
                </a:highlight>
                <a:latin typeface="Arial"/>
                <a:ea typeface="Arial"/>
                <a:cs typeface="Arial"/>
                <a:sym typeface="Arial"/>
              </a:rPr>
              <a:t>Seulement ÉLECTRONIQUE</a:t>
            </a:r>
            <a:endParaRPr/>
          </a:p>
        </p:txBody>
      </p:sp>
      <p:sp>
        <p:nvSpPr>
          <p:cNvPr id="1093" name="Google Shape;1093;p55"/>
          <p:cNvSpPr txBox="1"/>
          <p:nvPr/>
        </p:nvSpPr>
        <p:spPr>
          <a:xfrm>
            <a:off x="7424041" y="2172165"/>
            <a:ext cx="333329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2400">
                <a:solidFill>
                  <a:schemeClr val="lt1"/>
                </a:solidFill>
                <a:highlight>
                  <a:srgbClr val="0062AF"/>
                </a:highlight>
                <a:latin typeface="Arial"/>
                <a:ea typeface="Arial"/>
                <a:cs typeface="Arial"/>
                <a:sym typeface="Arial"/>
              </a:rPr>
              <a:t>ÉLECTRONIQUE et </a:t>
            </a:r>
            <a:endParaRPr/>
          </a:p>
          <a:p>
            <a:pPr indent="0" lvl="0" marL="0" marR="0" rtl="0" algn="ctr">
              <a:spcBef>
                <a:spcPts val="0"/>
              </a:spcBef>
              <a:spcAft>
                <a:spcPts val="0"/>
              </a:spcAft>
              <a:buNone/>
            </a:pPr>
            <a:r>
              <a:rPr lang="fr-BE" sz="2400">
                <a:solidFill>
                  <a:schemeClr val="lt1"/>
                </a:solidFill>
                <a:highlight>
                  <a:srgbClr val="0062AF"/>
                </a:highlight>
                <a:latin typeface="Arial"/>
                <a:ea typeface="Arial"/>
                <a:cs typeface="Arial"/>
                <a:sym typeface="Arial"/>
              </a:rPr>
              <a:t>sur PAPIER</a:t>
            </a:r>
            <a:endParaRPr/>
          </a:p>
        </p:txBody>
      </p:sp>
      <p:grpSp>
        <p:nvGrpSpPr>
          <p:cNvPr id="1094" name="Google Shape;1094;p55"/>
          <p:cNvGrpSpPr/>
          <p:nvPr/>
        </p:nvGrpSpPr>
        <p:grpSpPr>
          <a:xfrm>
            <a:off x="2052645" y="4075892"/>
            <a:ext cx="1564421" cy="1564421"/>
            <a:chOff x="935230" y="4117003"/>
            <a:chExt cx="2757348" cy="2757348"/>
          </a:xfrm>
        </p:grpSpPr>
        <p:pic>
          <p:nvPicPr>
            <p:cNvPr descr="Laptop silhouet" id="1095" name="Google Shape;1095;p55"/>
            <p:cNvPicPr preferRelativeResize="0"/>
            <p:nvPr/>
          </p:nvPicPr>
          <p:blipFill rotWithShape="1">
            <a:blip r:embed="rId3">
              <a:alphaModFix/>
            </a:blip>
            <a:srcRect b="0" l="0" r="0" t="0"/>
            <a:stretch/>
          </p:blipFill>
          <p:spPr>
            <a:xfrm>
              <a:off x="935230" y="4117003"/>
              <a:ext cx="2757348" cy="2757348"/>
            </a:xfrm>
            <a:prstGeom prst="rect">
              <a:avLst/>
            </a:prstGeom>
            <a:noFill/>
            <a:ln>
              <a:noFill/>
            </a:ln>
          </p:spPr>
        </p:pic>
        <p:pic>
          <p:nvPicPr>
            <p:cNvPr id="1096" name="Google Shape;1096;p55"/>
            <p:cNvPicPr preferRelativeResize="0"/>
            <p:nvPr/>
          </p:nvPicPr>
          <p:blipFill rotWithShape="1">
            <a:blip r:embed="rId6">
              <a:alphaModFix/>
            </a:blip>
            <a:srcRect b="0" l="0" r="0" t="0"/>
            <a:stretch/>
          </p:blipFill>
          <p:spPr>
            <a:xfrm>
              <a:off x="1550725" y="4994738"/>
              <a:ext cx="1501653" cy="631307"/>
            </a:xfrm>
            <a:prstGeom prst="rect">
              <a:avLst/>
            </a:prstGeom>
            <a:noFill/>
            <a:ln>
              <a:noFill/>
            </a:ln>
          </p:spPr>
        </p:pic>
      </p:grpSp>
      <p:sp>
        <p:nvSpPr>
          <p:cNvPr id="1097" name="Google Shape;1097;p55"/>
          <p:cNvSpPr txBox="1"/>
          <p:nvPr/>
        </p:nvSpPr>
        <p:spPr>
          <a:xfrm rot="-783586">
            <a:off x="2847985" y="4962924"/>
            <a:ext cx="18137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chemeClr val="lt1"/>
                </a:solidFill>
                <a:highlight>
                  <a:srgbClr val="00AAA5"/>
                </a:highlight>
                <a:latin typeface="Arial"/>
                <a:ea typeface="Arial"/>
                <a:cs typeface="Arial"/>
                <a:sym typeface="Arial"/>
              </a:rPr>
              <a:t>activée ?</a:t>
            </a:r>
            <a:endParaRPr/>
          </a:p>
        </p:txBody>
      </p:sp>
      <p:sp>
        <p:nvSpPr>
          <p:cNvPr id="1098" name="Google Shape;1098;p55"/>
          <p:cNvSpPr/>
          <p:nvPr/>
        </p:nvSpPr>
        <p:spPr>
          <a:xfrm>
            <a:off x="7765830" y="2914187"/>
            <a:ext cx="2524424" cy="2186088"/>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pic>
        <p:nvPicPr>
          <p:cNvPr descr="Vinkje met effen opvulling" id="1099" name="Google Shape;1099;p55"/>
          <p:cNvPicPr preferRelativeResize="0"/>
          <p:nvPr/>
        </p:nvPicPr>
        <p:blipFill rotWithShape="1">
          <a:blip r:embed="rId7">
            <a:alphaModFix/>
          </a:blip>
          <a:srcRect b="0" l="0" r="0" t="0"/>
          <a:stretch/>
        </p:blipFill>
        <p:spPr>
          <a:xfrm>
            <a:off x="6233858" y="4326687"/>
            <a:ext cx="625356" cy="625356"/>
          </a:xfrm>
          <a:prstGeom prst="rect">
            <a:avLst/>
          </a:prstGeom>
          <a:noFill/>
          <a:ln>
            <a:noFill/>
          </a:ln>
        </p:spPr>
      </p:pic>
      <p:pic>
        <p:nvPicPr>
          <p:cNvPr descr="Vinkje met effen opvulling" id="1100" name="Google Shape;1100;p55"/>
          <p:cNvPicPr preferRelativeResize="0"/>
          <p:nvPr/>
        </p:nvPicPr>
        <p:blipFill rotWithShape="1">
          <a:blip r:embed="rId7">
            <a:alphaModFix/>
          </a:blip>
          <a:srcRect b="0" l="0" r="0" t="0"/>
          <a:stretch/>
        </p:blipFill>
        <p:spPr>
          <a:xfrm>
            <a:off x="5288579" y="4326687"/>
            <a:ext cx="625356" cy="625356"/>
          </a:xfrm>
          <a:prstGeom prst="rect">
            <a:avLst/>
          </a:prstGeom>
          <a:noFill/>
          <a:ln>
            <a:noFill/>
          </a:ln>
        </p:spPr>
      </p:pic>
      <p:pic>
        <p:nvPicPr>
          <p:cNvPr id="1101" name="Google Shape;1101;p55"/>
          <p:cNvPicPr preferRelativeResize="0"/>
          <p:nvPr/>
        </p:nvPicPr>
        <p:blipFill rotWithShape="1">
          <a:blip r:embed="rId6">
            <a:alphaModFix/>
          </a:blip>
          <a:srcRect b="0" l="0" r="0" t="0"/>
          <a:stretch/>
        </p:blipFill>
        <p:spPr>
          <a:xfrm>
            <a:off x="5123012" y="4134828"/>
            <a:ext cx="700987" cy="294701"/>
          </a:xfrm>
          <a:prstGeom prst="rect">
            <a:avLst/>
          </a:prstGeom>
          <a:noFill/>
          <a:ln>
            <a:noFill/>
          </a:ln>
        </p:spPr>
      </p:pic>
      <p:grpSp>
        <p:nvGrpSpPr>
          <p:cNvPr id="1102" name="Google Shape;1102;p55"/>
          <p:cNvGrpSpPr/>
          <p:nvPr/>
        </p:nvGrpSpPr>
        <p:grpSpPr>
          <a:xfrm>
            <a:off x="8516856" y="4231867"/>
            <a:ext cx="1164953" cy="810402"/>
            <a:chOff x="6144804" y="4168616"/>
            <a:chExt cx="1314450" cy="914400"/>
          </a:xfrm>
        </p:grpSpPr>
        <p:pic>
          <p:nvPicPr>
            <p:cNvPr descr="Man silhouet" id="1103" name="Google Shape;1103;p55"/>
            <p:cNvPicPr preferRelativeResize="0"/>
            <p:nvPr/>
          </p:nvPicPr>
          <p:blipFill rotWithShape="1">
            <a:blip r:embed="rId5">
              <a:alphaModFix/>
            </a:blip>
            <a:srcRect b="0" l="0" r="0" t="0"/>
            <a:stretch/>
          </p:blipFill>
          <p:spPr>
            <a:xfrm>
              <a:off x="6144804" y="4168616"/>
              <a:ext cx="914400" cy="914400"/>
            </a:xfrm>
            <a:prstGeom prst="rect">
              <a:avLst/>
            </a:prstGeom>
            <a:noFill/>
            <a:ln>
              <a:noFill/>
            </a:ln>
          </p:spPr>
        </p:pic>
        <p:pic>
          <p:nvPicPr>
            <p:cNvPr descr="Man silhouet" id="1104" name="Google Shape;1104;p55"/>
            <p:cNvPicPr preferRelativeResize="0"/>
            <p:nvPr/>
          </p:nvPicPr>
          <p:blipFill rotWithShape="1">
            <a:blip r:embed="rId5">
              <a:alphaModFix/>
            </a:blip>
            <a:srcRect b="0" l="0" r="0" t="0"/>
            <a:stretch/>
          </p:blipFill>
          <p:spPr>
            <a:xfrm>
              <a:off x="6544854" y="4168616"/>
              <a:ext cx="914400" cy="914400"/>
            </a:xfrm>
            <a:prstGeom prst="rect">
              <a:avLst/>
            </a:prstGeom>
            <a:noFill/>
            <a:ln>
              <a:noFill/>
            </a:ln>
          </p:spPr>
        </p:pic>
      </p:grpSp>
      <p:pic>
        <p:nvPicPr>
          <p:cNvPr descr="Vinkje met effen opvulling" id="1105" name="Google Shape;1105;p55"/>
          <p:cNvPicPr preferRelativeResize="0"/>
          <p:nvPr/>
        </p:nvPicPr>
        <p:blipFill rotWithShape="1">
          <a:blip r:embed="rId7">
            <a:alphaModFix/>
          </a:blip>
          <a:srcRect b="0" l="0" r="0" t="0"/>
          <a:stretch/>
        </p:blipFill>
        <p:spPr>
          <a:xfrm>
            <a:off x="8313943" y="4321010"/>
            <a:ext cx="625356" cy="625356"/>
          </a:xfrm>
          <a:prstGeom prst="rect">
            <a:avLst/>
          </a:prstGeom>
          <a:noFill/>
          <a:ln>
            <a:noFill/>
          </a:ln>
        </p:spPr>
      </p:pic>
      <p:pic>
        <p:nvPicPr>
          <p:cNvPr descr="Man silhouet" id="1106" name="Google Shape;1106;p55"/>
          <p:cNvPicPr preferRelativeResize="0"/>
          <p:nvPr/>
        </p:nvPicPr>
        <p:blipFill rotWithShape="1">
          <a:blip r:embed="rId5">
            <a:alphaModFix/>
          </a:blip>
          <a:srcRect b="0" l="0" r="0" t="0"/>
          <a:stretch/>
        </p:blipFill>
        <p:spPr>
          <a:xfrm>
            <a:off x="8685489" y="2989609"/>
            <a:ext cx="810403" cy="810403"/>
          </a:xfrm>
          <a:prstGeom prst="rect">
            <a:avLst/>
          </a:prstGeom>
          <a:noFill/>
          <a:ln>
            <a:noFill/>
          </a:ln>
        </p:spPr>
      </p:pic>
      <p:pic>
        <p:nvPicPr>
          <p:cNvPr descr="Sluiten met effen opvulling" id="1107" name="Google Shape;1107;p55"/>
          <p:cNvPicPr preferRelativeResize="0"/>
          <p:nvPr/>
        </p:nvPicPr>
        <p:blipFill rotWithShape="1">
          <a:blip r:embed="rId8">
            <a:alphaModFix/>
          </a:blip>
          <a:srcRect b="0" l="0" r="0" t="0"/>
          <a:stretch/>
        </p:blipFill>
        <p:spPr>
          <a:xfrm>
            <a:off x="9036304" y="3081405"/>
            <a:ext cx="592062" cy="592060"/>
          </a:xfrm>
          <a:prstGeom prst="rect">
            <a:avLst/>
          </a:prstGeom>
          <a:noFill/>
          <a:ln>
            <a:noFill/>
          </a:ln>
        </p:spPr>
      </p:pic>
      <p:pic>
        <p:nvPicPr>
          <p:cNvPr descr="Sluiten met effen opvulling" id="1108" name="Google Shape;1108;p55"/>
          <p:cNvPicPr preferRelativeResize="0"/>
          <p:nvPr/>
        </p:nvPicPr>
        <p:blipFill rotWithShape="1">
          <a:blip r:embed="rId8">
            <a:alphaModFix/>
          </a:blip>
          <a:srcRect b="0" l="0" r="0" t="0"/>
          <a:stretch/>
        </p:blipFill>
        <p:spPr>
          <a:xfrm>
            <a:off x="9200981" y="4302867"/>
            <a:ext cx="592062" cy="592060"/>
          </a:xfrm>
          <a:prstGeom prst="rect">
            <a:avLst/>
          </a:prstGeom>
          <a:noFill/>
          <a:ln>
            <a:noFill/>
          </a:ln>
        </p:spPr>
      </p:pic>
      <p:sp>
        <p:nvSpPr>
          <p:cNvPr id="1109" name="Google Shape;1109;p55"/>
          <p:cNvSpPr txBox="1"/>
          <p:nvPr/>
        </p:nvSpPr>
        <p:spPr>
          <a:xfrm>
            <a:off x="8230158" y="4918380"/>
            <a:ext cx="17272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En couple</a:t>
            </a:r>
            <a:endParaRPr sz="1800">
              <a:solidFill>
                <a:schemeClr val="lt1"/>
              </a:solidFill>
              <a:highlight>
                <a:srgbClr val="0062B0"/>
              </a:highlight>
              <a:latin typeface="Arial"/>
              <a:ea typeface="Arial"/>
              <a:cs typeface="Arial"/>
              <a:sym typeface="Arial"/>
            </a:endParaRPr>
          </a:p>
        </p:txBody>
      </p:sp>
      <p:pic>
        <p:nvPicPr>
          <p:cNvPr id="1110" name="Google Shape;1110;p55"/>
          <p:cNvPicPr preferRelativeResize="0"/>
          <p:nvPr/>
        </p:nvPicPr>
        <p:blipFill rotWithShape="1">
          <a:blip r:embed="rId6">
            <a:alphaModFix/>
          </a:blip>
          <a:srcRect b="0" l="0" r="0" t="0"/>
          <a:stretch/>
        </p:blipFill>
        <p:spPr>
          <a:xfrm>
            <a:off x="8145259" y="3063939"/>
            <a:ext cx="700987" cy="294701"/>
          </a:xfrm>
          <a:prstGeom prst="rect">
            <a:avLst/>
          </a:prstGeom>
          <a:noFill/>
          <a:ln>
            <a:noFill/>
          </a:ln>
        </p:spPr>
      </p:pic>
      <p:pic>
        <p:nvPicPr>
          <p:cNvPr id="1111" name="Google Shape;1111;p55"/>
          <p:cNvPicPr preferRelativeResize="0"/>
          <p:nvPr/>
        </p:nvPicPr>
        <p:blipFill rotWithShape="1">
          <a:blip r:embed="rId6">
            <a:alphaModFix/>
          </a:blip>
          <a:srcRect b="0" l="0" r="0" t="0"/>
          <a:stretch/>
        </p:blipFill>
        <p:spPr>
          <a:xfrm>
            <a:off x="8128527" y="4140525"/>
            <a:ext cx="700987" cy="294701"/>
          </a:xfrm>
          <a:prstGeom prst="rect">
            <a:avLst/>
          </a:prstGeom>
          <a:noFill/>
          <a:ln>
            <a:noFill/>
          </a:ln>
        </p:spPr>
      </p:pic>
      <p:pic>
        <p:nvPicPr>
          <p:cNvPr descr="Lijn met pijl: Curve in wijzerzin silhouet" id="1112" name="Google Shape;1112;p55"/>
          <p:cNvPicPr preferRelativeResize="0"/>
          <p:nvPr/>
        </p:nvPicPr>
        <p:blipFill rotWithShape="1">
          <a:blip r:embed="rId9">
            <a:alphaModFix/>
          </a:blip>
          <a:srcRect b="0" l="0" r="0" t="0"/>
          <a:stretch/>
        </p:blipFill>
        <p:spPr>
          <a:xfrm rot="10513247">
            <a:off x="10641466" y="2686018"/>
            <a:ext cx="914400" cy="914400"/>
          </a:xfrm>
          <a:prstGeom prst="rect">
            <a:avLst/>
          </a:prstGeom>
          <a:noFill/>
          <a:ln>
            <a:noFill/>
          </a:ln>
        </p:spPr>
      </p:pic>
      <p:sp>
        <p:nvSpPr>
          <p:cNvPr id="1113" name="Google Shape;1113;p55"/>
          <p:cNvSpPr txBox="1"/>
          <p:nvPr/>
        </p:nvSpPr>
        <p:spPr>
          <a:xfrm>
            <a:off x="10352901" y="3545142"/>
            <a:ext cx="164743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rgbClr val="00AAA5"/>
                </a:solidFill>
                <a:latin typeface="Arial"/>
                <a:ea typeface="Arial"/>
                <a:cs typeface="Arial"/>
                <a:sym typeface="Arial"/>
              </a:rPr>
              <a:t>Envoi jusque fin mai</a:t>
            </a:r>
            <a:endParaRPr sz="1800">
              <a:solidFill>
                <a:srgbClr val="00AAA5"/>
              </a:solidFill>
              <a:latin typeface="Arial"/>
              <a:ea typeface="Arial"/>
              <a:cs typeface="Arial"/>
              <a:sym typeface="Arial"/>
            </a:endParaRPr>
          </a:p>
        </p:txBody>
      </p:sp>
      <p:sp>
        <p:nvSpPr>
          <p:cNvPr id="1114" name="Google Shape;1114;p55"/>
          <p:cNvSpPr txBox="1"/>
          <p:nvPr/>
        </p:nvSpPr>
        <p:spPr>
          <a:xfrm>
            <a:off x="8230158" y="3627073"/>
            <a:ext cx="17272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Isolé</a:t>
            </a:r>
            <a:endParaRPr sz="1800">
              <a:solidFill>
                <a:schemeClr val="lt1"/>
              </a:solidFill>
              <a:highlight>
                <a:srgbClr val="0062B0"/>
              </a:highlight>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56"/>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RECEVOIR UNE PROPOSITION DE DÉCLARATION SIMPLIFIÉE (PDS)</a:t>
            </a:r>
            <a:endParaRPr/>
          </a:p>
          <a:p>
            <a:pPr indent="0" lvl="0" marL="0" marR="0" rtl="0" algn="l">
              <a:lnSpc>
                <a:spcPct val="90000"/>
              </a:lnSpc>
              <a:spcBef>
                <a:spcPts val="0"/>
              </a:spcBef>
              <a:spcAft>
                <a:spcPts val="0"/>
              </a:spcAft>
              <a:buClr>
                <a:srgbClr val="004EA2"/>
              </a:buClr>
              <a:buSzPts val="2500"/>
              <a:buFont typeface="Arial"/>
              <a:buNone/>
            </a:pPr>
            <a:r>
              <a:t/>
            </a:r>
            <a:endParaRPr sz="2500" cap="none">
              <a:solidFill>
                <a:schemeClr val="lt1"/>
              </a:solidFill>
              <a:highlight>
                <a:srgbClr val="008080"/>
              </a:highlight>
              <a:latin typeface="Arial"/>
              <a:ea typeface="Arial"/>
              <a:cs typeface="Arial"/>
              <a:sym typeface="Arial"/>
            </a:endParaRPr>
          </a:p>
        </p:txBody>
      </p:sp>
      <p:sp>
        <p:nvSpPr>
          <p:cNvPr id="1121" name="Google Shape;1121;p56"/>
          <p:cNvSpPr/>
          <p:nvPr/>
        </p:nvSpPr>
        <p:spPr>
          <a:xfrm>
            <a:off x="694524" y="2044689"/>
            <a:ext cx="3297830" cy="2855839"/>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22" name="Google Shape;1122;p56"/>
          <p:cNvSpPr/>
          <p:nvPr/>
        </p:nvSpPr>
        <p:spPr>
          <a:xfrm>
            <a:off x="4394708" y="1344011"/>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23" name="Google Shape;1123;p56"/>
          <p:cNvSpPr txBox="1"/>
          <p:nvPr/>
        </p:nvSpPr>
        <p:spPr>
          <a:xfrm>
            <a:off x="1057024" y="2164984"/>
            <a:ext cx="257582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Les données sont complètes et correctes ?</a:t>
            </a:r>
            <a:endParaRPr/>
          </a:p>
        </p:txBody>
      </p:sp>
      <p:pic>
        <p:nvPicPr>
          <p:cNvPr descr="Document silhouet" id="1124" name="Google Shape;1124;p56"/>
          <p:cNvPicPr preferRelativeResize="0"/>
          <p:nvPr/>
        </p:nvPicPr>
        <p:blipFill rotWithShape="1">
          <a:blip r:embed="rId3">
            <a:alphaModFix/>
          </a:blip>
          <a:srcRect b="0" l="0" r="0" t="0"/>
          <a:stretch/>
        </p:blipFill>
        <p:spPr>
          <a:xfrm>
            <a:off x="2492101" y="3230714"/>
            <a:ext cx="914400" cy="914400"/>
          </a:xfrm>
          <a:prstGeom prst="rect">
            <a:avLst/>
          </a:prstGeom>
          <a:noFill/>
          <a:ln>
            <a:noFill/>
          </a:ln>
        </p:spPr>
      </p:pic>
      <p:pic>
        <p:nvPicPr>
          <p:cNvPr descr="Vinkje met effen opvulling" id="1125" name="Google Shape;1125;p56"/>
          <p:cNvPicPr preferRelativeResize="0"/>
          <p:nvPr/>
        </p:nvPicPr>
        <p:blipFill rotWithShape="1">
          <a:blip r:embed="rId4">
            <a:alphaModFix/>
          </a:blip>
          <a:srcRect b="0" l="0" r="0" t="0"/>
          <a:stretch/>
        </p:blipFill>
        <p:spPr>
          <a:xfrm>
            <a:off x="3787108" y="2280464"/>
            <a:ext cx="554784" cy="554784"/>
          </a:xfrm>
          <a:prstGeom prst="rect">
            <a:avLst/>
          </a:prstGeom>
          <a:noFill/>
          <a:ln>
            <a:noFill/>
          </a:ln>
        </p:spPr>
      </p:pic>
      <p:sp>
        <p:nvSpPr>
          <p:cNvPr id="1126" name="Google Shape;1126;p56"/>
          <p:cNvSpPr txBox="1"/>
          <p:nvPr/>
        </p:nvSpPr>
        <p:spPr>
          <a:xfrm>
            <a:off x="4606399" y="2557638"/>
            <a:ext cx="192313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Rien à faire</a:t>
            </a:r>
            <a:endParaRPr/>
          </a:p>
        </p:txBody>
      </p:sp>
      <p:pic>
        <p:nvPicPr>
          <p:cNvPr descr="Document silhouet" id="1127" name="Google Shape;1127;p56"/>
          <p:cNvPicPr preferRelativeResize="0"/>
          <p:nvPr/>
        </p:nvPicPr>
        <p:blipFill rotWithShape="1">
          <a:blip r:embed="rId3">
            <a:alphaModFix/>
          </a:blip>
          <a:srcRect b="0" l="0" r="0" t="0"/>
          <a:stretch/>
        </p:blipFill>
        <p:spPr>
          <a:xfrm>
            <a:off x="5762485" y="1726176"/>
            <a:ext cx="597294" cy="597294"/>
          </a:xfrm>
          <a:prstGeom prst="rect">
            <a:avLst/>
          </a:prstGeom>
          <a:noFill/>
          <a:ln>
            <a:noFill/>
          </a:ln>
        </p:spPr>
      </p:pic>
      <p:grpSp>
        <p:nvGrpSpPr>
          <p:cNvPr id="1128" name="Google Shape;1128;p56"/>
          <p:cNvGrpSpPr/>
          <p:nvPr/>
        </p:nvGrpSpPr>
        <p:grpSpPr>
          <a:xfrm>
            <a:off x="1025234" y="2740566"/>
            <a:ext cx="1318205" cy="1318205"/>
            <a:chOff x="3489973" y="2104125"/>
            <a:chExt cx="1318205" cy="1318205"/>
          </a:xfrm>
        </p:grpSpPr>
        <p:pic>
          <p:nvPicPr>
            <p:cNvPr descr="Document silhouet" id="1129" name="Google Shape;1129;p56"/>
            <p:cNvPicPr preferRelativeResize="0"/>
            <p:nvPr/>
          </p:nvPicPr>
          <p:blipFill rotWithShape="1">
            <a:blip r:embed="rId3">
              <a:alphaModFix/>
            </a:blip>
            <a:srcRect b="0" l="0" r="0" t="0"/>
            <a:stretch/>
          </p:blipFill>
          <p:spPr>
            <a:xfrm>
              <a:off x="3988191" y="2628403"/>
              <a:ext cx="318950" cy="318950"/>
            </a:xfrm>
            <a:prstGeom prst="rect">
              <a:avLst/>
            </a:prstGeom>
            <a:noFill/>
            <a:ln>
              <a:noFill/>
            </a:ln>
          </p:spPr>
        </p:pic>
        <p:grpSp>
          <p:nvGrpSpPr>
            <p:cNvPr id="1130" name="Google Shape;1130;p56"/>
            <p:cNvGrpSpPr/>
            <p:nvPr/>
          </p:nvGrpSpPr>
          <p:grpSpPr>
            <a:xfrm>
              <a:off x="3489973" y="2104125"/>
              <a:ext cx="1318205" cy="1318205"/>
              <a:chOff x="3489973" y="2104125"/>
              <a:chExt cx="1318205" cy="1318205"/>
            </a:xfrm>
          </p:grpSpPr>
          <p:pic>
            <p:nvPicPr>
              <p:cNvPr id="1131" name="Google Shape;1131;p56"/>
              <p:cNvPicPr preferRelativeResize="0"/>
              <p:nvPr/>
            </p:nvPicPr>
            <p:blipFill rotWithShape="1">
              <a:blip r:embed="rId5">
                <a:alphaModFix/>
              </a:blip>
              <a:srcRect b="18727" l="0" r="10338" t="0"/>
              <a:stretch/>
            </p:blipFill>
            <p:spPr>
              <a:xfrm>
                <a:off x="3771112" y="2515311"/>
                <a:ext cx="725214" cy="146832"/>
              </a:xfrm>
              <a:prstGeom prst="rect">
                <a:avLst/>
              </a:prstGeom>
              <a:noFill/>
              <a:ln>
                <a:noFill/>
              </a:ln>
            </p:spPr>
          </p:pic>
          <p:pic>
            <p:nvPicPr>
              <p:cNvPr descr="Laptop silhouet" id="1132" name="Google Shape;1132;p56"/>
              <p:cNvPicPr preferRelativeResize="0"/>
              <p:nvPr/>
            </p:nvPicPr>
            <p:blipFill rotWithShape="1">
              <a:blip r:embed="rId6">
                <a:alphaModFix/>
              </a:blip>
              <a:srcRect b="0" l="0" r="0" t="0"/>
              <a:stretch/>
            </p:blipFill>
            <p:spPr>
              <a:xfrm>
                <a:off x="3489973" y="2104125"/>
                <a:ext cx="1318205" cy="1318205"/>
              </a:xfrm>
              <a:prstGeom prst="rect">
                <a:avLst/>
              </a:prstGeom>
              <a:noFill/>
              <a:ln>
                <a:noFill/>
              </a:ln>
            </p:spPr>
          </p:pic>
        </p:grpSp>
      </p:grpSp>
      <p:grpSp>
        <p:nvGrpSpPr>
          <p:cNvPr id="1133" name="Google Shape;1133;p56"/>
          <p:cNvGrpSpPr/>
          <p:nvPr/>
        </p:nvGrpSpPr>
        <p:grpSpPr>
          <a:xfrm>
            <a:off x="4795165" y="1564266"/>
            <a:ext cx="990400" cy="887908"/>
            <a:chOff x="3489973" y="2104125"/>
            <a:chExt cx="1318205" cy="1318205"/>
          </a:xfrm>
        </p:grpSpPr>
        <p:pic>
          <p:nvPicPr>
            <p:cNvPr descr="Document silhouet" id="1134" name="Google Shape;1134;p56"/>
            <p:cNvPicPr preferRelativeResize="0"/>
            <p:nvPr/>
          </p:nvPicPr>
          <p:blipFill rotWithShape="1">
            <a:blip r:embed="rId3">
              <a:alphaModFix/>
            </a:blip>
            <a:srcRect b="0" l="0" r="0" t="0"/>
            <a:stretch/>
          </p:blipFill>
          <p:spPr>
            <a:xfrm>
              <a:off x="3988191" y="2628403"/>
              <a:ext cx="318950" cy="318950"/>
            </a:xfrm>
            <a:prstGeom prst="rect">
              <a:avLst/>
            </a:prstGeom>
            <a:noFill/>
            <a:ln>
              <a:noFill/>
            </a:ln>
          </p:spPr>
        </p:pic>
        <p:grpSp>
          <p:nvGrpSpPr>
            <p:cNvPr id="1135" name="Google Shape;1135;p56"/>
            <p:cNvGrpSpPr/>
            <p:nvPr/>
          </p:nvGrpSpPr>
          <p:grpSpPr>
            <a:xfrm>
              <a:off x="3489973" y="2104125"/>
              <a:ext cx="1318205" cy="1318205"/>
              <a:chOff x="3489973" y="2104125"/>
              <a:chExt cx="1318205" cy="1318205"/>
            </a:xfrm>
          </p:grpSpPr>
          <p:pic>
            <p:nvPicPr>
              <p:cNvPr id="1136" name="Google Shape;1136;p56"/>
              <p:cNvPicPr preferRelativeResize="0"/>
              <p:nvPr/>
            </p:nvPicPr>
            <p:blipFill rotWithShape="1">
              <a:blip r:embed="rId5">
                <a:alphaModFix/>
              </a:blip>
              <a:srcRect b="18727" l="0" r="10338" t="0"/>
              <a:stretch/>
            </p:blipFill>
            <p:spPr>
              <a:xfrm>
                <a:off x="3771112" y="2515311"/>
                <a:ext cx="725214" cy="146832"/>
              </a:xfrm>
              <a:prstGeom prst="rect">
                <a:avLst/>
              </a:prstGeom>
              <a:noFill/>
              <a:ln>
                <a:noFill/>
              </a:ln>
            </p:spPr>
          </p:pic>
          <p:pic>
            <p:nvPicPr>
              <p:cNvPr descr="Laptop silhouet" id="1137" name="Google Shape;1137;p56"/>
              <p:cNvPicPr preferRelativeResize="0"/>
              <p:nvPr/>
            </p:nvPicPr>
            <p:blipFill rotWithShape="1">
              <a:blip r:embed="rId6">
                <a:alphaModFix/>
              </a:blip>
              <a:srcRect b="0" l="0" r="0" t="0"/>
              <a:stretch/>
            </p:blipFill>
            <p:spPr>
              <a:xfrm>
                <a:off x="3489973" y="2104125"/>
                <a:ext cx="1318205" cy="1318205"/>
              </a:xfrm>
              <a:prstGeom prst="rect">
                <a:avLst/>
              </a:prstGeom>
              <a:noFill/>
              <a:ln>
                <a:noFill/>
              </a:ln>
            </p:spPr>
          </p:pic>
        </p:grpSp>
      </p:grpSp>
      <p:pic>
        <p:nvPicPr>
          <p:cNvPr descr="Sluiten met effen opvulling" id="1138" name="Google Shape;1138;p56"/>
          <p:cNvPicPr preferRelativeResize="0"/>
          <p:nvPr/>
        </p:nvPicPr>
        <p:blipFill rotWithShape="1">
          <a:blip r:embed="rId7">
            <a:alphaModFix/>
          </a:blip>
          <a:srcRect b="0" l="0" r="0" t="0"/>
          <a:stretch/>
        </p:blipFill>
        <p:spPr>
          <a:xfrm>
            <a:off x="3866133" y="3904263"/>
            <a:ext cx="592062" cy="592060"/>
          </a:xfrm>
          <a:prstGeom prst="rect">
            <a:avLst/>
          </a:prstGeom>
          <a:noFill/>
          <a:ln>
            <a:noFill/>
          </a:ln>
        </p:spPr>
      </p:pic>
      <p:sp>
        <p:nvSpPr>
          <p:cNvPr id="1139" name="Google Shape;1139;p56"/>
          <p:cNvSpPr/>
          <p:nvPr/>
        </p:nvSpPr>
        <p:spPr>
          <a:xfrm>
            <a:off x="4394707" y="3537097"/>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pic>
        <p:nvPicPr>
          <p:cNvPr descr="Document silhouet" id="1140" name="Google Shape;1140;p56"/>
          <p:cNvPicPr preferRelativeResize="0"/>
          <p:nvPr/>
        </p:nvPicPr>
        <p:blipFill rotWithShape="1">
          <a:blip r:embed="rId3">
            <a:alphaModFix/>
          </a:blip>
          <a:srcRect b="0" l="0" r="0" t="0"/>
          <a:stretch/>
        </p:blipFill>
        <p:spPr>
          <a:xfrm>
            <a:off x="5251747" y="3598268"/>
            <a:ext cx="597294" cy="597294"/>
          </a:xfrm>
          <a:prstGeom prst="rect">
            <a:avLst/>
          </a:prstGeom>
          <a:noFill/>
          <a:ln>
            <a:noFill/>
          </a:ln>
        </p:spPr>
      </p:pic>
      <p:grpSp>
        <p:nvGrpSpPr>
          <p:cNvPr id="1141" name="Google Shape;1141;p56"/>
          <p:cNvGrpSpPr/>
          <p:nvPr/>
        </p:nvGrpSpPr>
        <p:grpSpPr>
          <a:xfrm>
            <a:off x="7304283" y="3975128"/>
            <a:ext cx="990400" cy="887908"/>
            <a:chOff x="3489973" y="2104125"/>
            <a:chExt cx="1318205" cy="1318205"/>
          </a:xfrm>
        </p:grpSpPr>
        <p:pic>
          <p:nvPicPr>
            <p:cNvPr descr="Document silhouet" id="1142" name="Google Shape;1142;p56"/>
            <p:cNvPicPr preferRelativeResize="0"/>
            <p:nvPr/>
          </p:nvPicPr>
          <p:blipFill rotWithShape="1">
            <a:blip r:embed="rId3">
              <a:alphaModFix/>
            </a:blip>
            <a:srcRect b="0" l="0" r="0" t="0"/>
            <a:stretch/>
          </p:blipFill>
          <p:spPr>
            <a:xfrm>
              <a:off x="3988191" y="2628403"/>
              <a:ext cx="318950" cy="318950"/>
            </a:xfrm>
            <a:prstGeom prst="rect">
              <a:avLst/>
            </a:prstGeom>
            <a:noFill/>
            <a:ln>
              <a:noFill/>
            </a:ln>
          </p:spPr>
        </p:pic>
        <p:grpSp>
          <p:nvGrpSpPr>
            <p:cNvPr id="1143" name="Google Shape;1143;p56"/>
            <p:cNvGrpSpPr/>
            <p:nvPr/>
          </p:nvGrpSpPr>
          <p:grpSpPr>
            <a:xfrm>
              <a:off x="3489973" y="2104125"/>
              <a:ext cx="1318205" cy="1318205"/>
              <a:chOff x="3489973" y="2104125"/>
              <a:chExt cx="1318205" cy="1318205"/>
            </a:xfrm>
          </p:grpSpPr>
          <p:pic>
            <p:nvPicPr>
              <p:cNvPr id="1144" name="Google Shape;1144;p56"/>
              <p:cNvPicPr preferRelativeResize="0"/>
              <p:nvPr/>
            </p:nvPicPr>
            <p:blipFill rotWithShape="1">
              <a:blip r:embed="rId5">
                <a:alphaModFix/>
              </a:blip>
              <a:srcRect b="18727" l="0" r="10338" t="0"/>
              <a:stretch/>
            </p:blipFill>
            <p:spPr>
              <a:xfrm>
                <a:off x="3771112" y="2515311"/>
                <a:ext cx="725214" cy="146832"/>
              </a:xfrm>
              <a:prstGeom prst="rect">
                <a:avLst/>
              </a:prstGeom>
              <a:noFill/>
              <a:ln>
                <a:noFill/>
              </a:ln>
            </p:spPr>
          </p:pic>
          <p:pic>
            <p:nvPicPr>
              <p:cNvPr descr="Laptop silhouet" id="1145" name="Google Shape;1145;p56"/>
              <p:cNvPicPr preferRelativeResize="0"/>
              <p:nvPr/>
            </p:nvPicPr>
            <p:blipFill rotWithShape="1">
              <a:blip r:embed="rId6">
                <a:alphaModFix/>
              </a:blip>
              <a:srcRect b="0" l="0" r="0" t="0"/>
              <a:stretch/>
            </p:blipFill>
            <p:spPr>
              <a:xfrm>
                <a:off x="3489973" y="2104125"/>
                <a:ext cx="1318205" cy="1318205"/>
              </a:xfrm>
              <a:prstGeom prst="rect">
                <a:avLst/>
              </a:prstGeom>
              <a:noFill/>
              <a:ln>
                <a:noFill/>
              </a:ln>
            </p:spPr>
          </p:pic>
        </p:grpSp>
      </p:grpSp>
      <p:sp>
        <p:nvSpPr>
          <p:cNvPr id="1146" name="Google Shape;1146;p56"/>
          <p:cNvSpPr txBox="1"/>
          <p:nvPr/>
        </p:nvSpPr>
        <p:spPr>
          <a:xfrm>
            <a:off x="5937367" y="3510013"/>
            <a:ext cx="192313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Modification ou ajout</a:t>
            </a:r>
            <a:endParaRPr sz="1800">
              <a:solidFill>
                <a:schemeClr val="lt1"/>
              </a:solidFill>
              <a:highlight>
                <a:srgbClr val="0062B0"/>
              </a:highlight>
              <a:latin typeface="Arial"/>
              <a:ea typeface="Arial"/>
              <a:cs typeface="Arial"/>
              <a:sym typeface="Arial"/>
            </a:endParaRPr>
          </a:p>
        </p:txBody>
      </p:sp>
      <p:sp>
        <p:nvSpPr>
          <p:cNvPr id="1147" name="Google Shape;1147;p56"/>
          <p:cNvSpPr txBox="1"/>
          <p:nvPr/>
        </p:nvSpPr>
        <p:spPr>
          <a:xfrm>
            <a:off x="4557044" y="4200496"/>
            <a:ext cx="202184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Via formulaire de réponse </a:t>
            </a:r>
            <a:r>
              <a:rPr b="1" lang="fr-BE" sz="1800">
                <a:solidFill>
                  <a:srgbClr val="00AAA5"/>
                </a:solidFill>
                <a:latin typeface="Arial"/>
                <a:ea typeface="Arial"/>
                <a:cs typeface="Arial"/>
                <a:sym typeface="Arial"/>
              </a:rPr>
              <a:t>papier</a:t>
            </a:r>
            <a:endParaRPr sz="1800">
              <a:solidFill>
                <a:srgbClr val="00AAA5"/>
              </a:solidFill>
              <a:latin typeface="Arial"/>
              <a:ea typeface="Arial"/>
              <a:cs typeface="Arial"/>
              <a:sym typeface="Arial"/>
            </a:endParaRPr>
          </a:p>
        </p:txBody>
      </p:sp>
      <p:sp>
        <p:nvSpPr>
          <p:cNvPr id="1148" name="Google Shape;1148;p56"/>
          <p:cNvSpPr/>
          <p:nvPr/>
        </p:nvSpPr>
        <p:spPr>
          <a:xfrm>
            <a:off x="6642593" y="3975128"/>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49" name="Google Shape;1149;p56"/>
          <p:cNvSpPr txBox="1"/>
          <p:nvPr/>
        </p:nvSpPr>
        <p:spPr>
          <a:xfrm>
            <a:off x="6777017" y="4673702"/>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Via</a:t>
            </a:r>
            <a:r>
              <a:rPr lang="fr-BE" sz="1800">
                <a:solidFill>
                  <a:srgbClr val="00AAA5"/>
                </a:solidFill>
                <a:latin typeface="Arial"/>
                <a:ea typeface="Arial"/>
                <a:cs typeface="Arial"/>
                <a:sym typeface="Arial"/>
              </a:rPr>
              <a:t> </a:t>
            </a:r>
            <a:r>
              <a:rPr b="1" lang="fr-BE" sz="1800">
                <a:solidFill>
                  <a:srgbClr val="00AAA5"/>
                </a:solidFill>
                <a:latin typeface="Arial"/>
                <a:ea typeface="Arial"/>
                <a:cs typeface="Arial"/>
                <a:sym typeface="Arial"/>
              </a:rPr>
              <a:t>MyMinfin</a:t>
            </a:r>
            <a:endParaRPr sz="1800">
              <a:solidFill>
                <a:srgbClr val="00AAA5"/>
              </a:solidFill>
              <a:latin typeface="Arial"/>
              <a:ea typeface="Arial"/>
              <a:cs typeface="Arial"/>
              <a:sym typeface="Arial"/>
            </a:endParaRPr>
          </a:p>
        </p:txBody>
      </p:sp>
      <p:sp>
        <p:nvSpPr>
          <p:cNvPr id="1150" name="Google Shape;1150;p56"/>
          <p:cNvSpPr txBox="1"/>
          <p:nvPr/>
        </p:nvSpPr>
        <p:spPr>
          <a:xfrm>
            <a:off x="4539470" y="5092080"/>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30 juin 2026</a:t>
            </a:r>
            <a:endParaRPr/>
          </a:p>
        </p:txBody>
      </p:sp>
      <p:sp>
        <p:nvSpPr>
          <p:cNvPr id="1151" name="Google Shape;1151;p56"/>
          <p:cNvSpPr txBox="1"/>
          <p:nvPr/>
        </p:nvSpPr>
        <p:spPr>
          <a:xfrm>
            <a:off x="6769783" y="5475283"/>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15 juillet 2026</a:t>
            </a:r>
            <a:endParaRPr/>
          </a:p>
        </p:txBody>
      </p:sp>
      <p:pic>
        <p:nvPicPr>
          <p:cNvPr descr="Vergrootglas met effen opvulling" id="1152" name="Google Shape;1152;p56"/>
          <p:cNvPicPr preferRelativeResize="0"/>
          <p:nvPr/>
        </p:nvPicPr>
        <p:blipFill rotWithShape="1">
          <a:blip r:embed="rId8">
            <a:alphaModFix/>
          </a:blip>
          <a:srcRect b="0" l="0" r="0" t="0"/>
          <a:stretch/>
        </p:blipFill>
        <p:spPr>
          <a:xfrm>
            <a:off x="1640827" y="3353829"/>
            <a:ext cx="1300195" cy="1300195"/>
          </a:xfrm>
          <a:prstGeom prst="rect">
            <a:avLst/>
          </a:prstGeom>
          <a:noFill/>
          <a:ln>
            <a:noFill/>
          </a:ln>
        </p:spPr>
      </p:pic>
      <p:pic>
        <p:nvPicPr>
          <p:cNvPr id="1153" name="Google Shape;1153;p56"/>
          <p:cNvPicPr preferRelativeResize="0"/>
          <p:nvPr/>
        </p:nvPicPr>
        <p:blipFill rotWithShape="1">
          <a:blip r:embed="rId9">
            <a:alphaModFix/>
          </a:blip>
          <a:srcRect b="0" l="0" r="0" t="0"/>
          <a:stretch/>
        </p:blipFill>
        <p:spPr>
          <a:xfrm rot="987947">
            <a:off x="4867507" y="4821651"/>
            <a:ext cx="1482542" cy="947287"/>
          </a:xfrm>
          <a:prstGeom prst="rect">
            <a:avLst/>
          </a:prstGeom>
          <a:noFill/>
          <a:ln>
            <a:noFill/>
          </a:ln>
        </p:spPr>
      </p:pic>
      <p:pic>
        <p:nvPicPr>
          <p:cNvPr id="1154" name="Google Shape;1154;p56"/>
          <p:cNvPicPr preferRelativeResize="0"/>
          <p:nvPr/>
        </p:nvPicPr>
        <p:blipFill rotWithShape="1">
          <a:blip r:embed="rId9">
            <a:alphaModFix/>
          </a:blip>
          <a:srcRect b="0" l="0" r="0" t="0"/>
          <a:stretch/>
        </p:blipFill>
        <p:spPr>
          <a:xfrm rot="987947">
            <a:off x="6983452" y="5188454"/>
            <a:ext cx="1673018" cy="94728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5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RENTRER SOI-MÊME LA DÉCLARATION</a:t>
            </a:r>
            <a:endParaRPr sz="2500" cap="none">
              <a:solidFill>
                <a:schemeClr val="lt1"/>
              </a:solidFill>
              <a:highlight>
                <a:srgbClr val="008080"/>
              </a:highlight>
              <a:latin typeface="Arial"/>
              <a:ea typeface="Arial"/>
              <a:cs typeface="Arial"/>
              <a:sym typeface="Arial"/>
            </a:endParaRPr>
          </a:p>
        </p:txBody>
      </p:sp>
      <p:sp>
        <p:nvSpPr>
          <p:cNvPr id="1161" name="Google Shape;1161;p57"/>
          <p:cNvSpPr/>
          <p:nvPr/>
        </p:nvSpPr>
        <p:spPr>
          <a:xfrm>
            <a:off x="215234" y="2029670"/>
            <a:ext cx="4016229" cy="3477955"/>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62" name="Google Shape;1162;p57"/>
          <p:cNvSpPr/>
          <p:nvPr/>
        </p:nvSpPr>
        <p:spPr>
          <a:xfrm>
            <a:off x="7995355" y="4135115"/>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63" name="Google Shape;1163;p57"/>
          <p:cNvSpPr txBox="1"/>
          <p:nvPr/>
        </p:nvSpPr>
        <p:spPr>
          <a:xfrm>
            <a:off x="215234" y="6182835"/>
            <a:ext cx="924465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2"/>
                </a:solidFill>
                <a:latin typeface="Arial"/>
                <a:ea typeface="Arial"/>
                <a:cs typeface="Arial"/>
                <a:sym typeface="Arial"/>
              </a:rPr>
              <a:t>🗷 </a:t>
            </a:r>
            <a:r>
              <a:rPr lang="fr-BE" sz="1800">
                <a:solidFill>
                  <a:srgbClr val="00AAA5"/>
                </a:solidFill>
                <a:latin typeface="Arial"/>
                <a:ea typeface="Arial"/>
                <a:cs typeface="Arial"/>
                <a:sym typeface="Arial"/>
              </a:rPr>
              <a:t>Connexion à MyMinfin : plus possible via token⇨ utiliser itsme/eID/MyGov.be/Smart-ID</a:t>
            </a:r>
            <a:endParaRPr sz="1800">
              <a:solidFill>
                <a:srgbClr val="00AAA5"/>
              </a:solidFill>
              <a:latin typeface="Arial"/>
              <a:ea typeface="Arial"/>
              <a:cs typeface="Arial"/>
              <a:sym typeface="Arial"/>
            </a:endParaRPr>
          </a:p>
        </p:txBody>
      </p:sp>
      <p:sp>
        <p:nvSpPr>
          <p:cNvPr id="1164" name="Google Shape;1164;p57"/>
          <p:cNvSpPr/>
          <p:nvPr/>
        </p:nvSpPr>
        <p:spPr>
          <a:xfrm>
            <a:off x="9679926" y="2813849"/>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65" name="Google Shape;1165;p57"/>
          <p:cNvSpPr txBox="1"/>
          <p:nvPr/>
        </p:nvSpPr>
        <p:spPr>
          <a:xfrm>
            <a:off x="9824072" y="4210789"/>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16 octobre 2026</a:t>
            </a:r>
            <a:endParaRPr/>
          </a:p>
        </p:txBody>
      </p:sp>
      <p:sp>
        <p:nvSpPr>
          <p:cNvPr id="1166" name="Google Shape;1166;p57"/>
          <p:cNvSpPr txBox="1"/>
          <p:nvPr/>
        </p:nvSpPr>
        <p:spPr>
          <a:xfrm>
            <a:off x="8140118" y="5539837"/>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15 juillet 2026</a:t>
            </a:r>
            <a:endParaRPr/>
          </a:p>
        </p:txBody>
      </p:sp>
      <p:grpSp>
        <p:nvGrpSpPr>
          <p:cNvPr id="1167" name="Google Shape;1167;p57"/>
          <p:cNvGrpSpPr/>
          <p:nvPr/>
        </p:nvGrpSpPr>
        <p:grpSpPr>
          <a:xfrm>
            <a:off x="650690" y="1035361"/>
            <a:ext cx="3292659" cy="642486"/>
            <a:chOff x="1325454" y="1008137"/>
            <a:chExt cx="3292659" cy="642486"/>
          </a:xfrm>
        </p:grpSpPr>
        <p:sp>
          <p:nvSpPr>
            <p:cNvPr id="1168" name="Google Shape;1168;p57"/>
            <p:cNvSpPr/>
            <p:nvPr/>
          </p:nvSpPr>
          <p:spPr>
            <a:xfrm>
              <a:off x="1325454" y="1100828"/>
              <a:ext cx="329265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En ligne via MyMinfin</a:t>
              </a:r>
              <a:endParaRPr/>
            </a:p>
          </p:txBody>
        </p:sp>
        <p:pic>
          <p:nvPicPr>
            <p:cNvPr descr="Laptop silhouet" id="1169" name="Google Shape;1169;p57"/>
            <p:cNvPicPr preferRelativeResize="0"/>
            <p:nvPr/>
          </p:nvPicPr>
          <p:blipFill rotWithShape="1">
            <a:blip r:embed="rId3">
              <a:alphaModFix/>
            </a:blip>
            <a:srcRect b="0" l="0" r="0" t="0"/>
            <a:stretch/>
          </p:blipFill>
          <p:spPr>
            <a:xfrm>
              <a:off x="1347910" y="1008137"/>
              <a:ext cx="642486" cy="642486"/>
            </a:xfrm>
            <a:prstGeom prst="rect">
              <a:avLst/>
            </a:prstGeom>
            <a:noFill/>
            <a:ln>
              <a:noFill/>
            </a:ln>
          </p:spPr>
        </p:pic>
      </p:grpSp>
      <p:sp>
        <p:nvSpPr>
          <p:cNvPr id="1170" name="Google Shape;1170;p57"/>
          <p:cNvSpPr txBox="1"/>
          <p:nvPr/>
        </p:nvSpPr>
        <p:spPr>
          <a:xfrm>
            <a:off x="8333433" y="4465726"/>
            <a:ext cx="16352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1800">
                <a:solidFill>
                  <a:schemeClr val="dk1"/>
                </a:solidFill>
                <a:latin typeface="Arial"/>
                <a:ea typeface="Arial"/>
                <a:cs typeface="Arial"/>
                <a:sym typeface="Arial"/>
              </a:rPr>
              <a:t>Principe général</a:t>
            </a:r>
            <a:endParaRPr b="1" sz="1800">
              <a:solidFill>
                <a:schemeClr val="dk1"/>
              </a:solidFill>
              <a:latin typeface="Arial"/>
              <a:ea typeface="Arial"/>
              <a:cs typeface="Arial"/>
              <a:sym typeface="Arial"/>
            </a:endParaRPr>
          </a:p>
        </p:txBody>
      </p:sp>
      <p:sp>
        <p:nvSpPr>
          <p:cNvPr id="1171" name="Google Shape;1171;p57"/>
          <p:cNvSpPr txBox="1"/>
          <p:nvPr/>
        </p:nvSpPr>
        <p:spPr>
          <a:xfrm>
            <a:off x="10017387" y="3115735"/>
            <a:ext cx="16352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1800">
                <a:solidFill>
                  <a:schemeClr val="dk1"/>
                </a:solidFill>
                <a:latin typeface="Arial"/>
                <a:ea typeface="Arial"/>
                <a:cs typeface="Arial"/>
                <a:sym typeface="Arial"/>
              </a:rPr>
              <a:t>Revenus spécifiques</a:t>
            </a:r>
            <a:endParaRPr b="1" sz="1800">
              <a:solidFill>
                <a:schemeClr val="dk1"/>
              </a:solidFill>
              <a:latin typeface="Arial"/>
              <a:ea typeface="Arial"/>
              <a:cs typeface="Arial"/>
              <a:sym typeface="Arial"/>
            </a:endParaRPr>
          </a:p>
        </p:txBody>
      </p:sp>
      <p:pic>
        <p:nvPicPr>
          <p:cNvPr descr="Vinkje met effen opvulling" id="1172" name="Google Shape;1172;p57"/>
          <p:cNvPicPr preferRelativeResize="0"/>
          <p:nvPr/>
        </p:nvPicPr>
        <p:blipFill rotWithShape="1">
          <a:blip r:embed="rId4">
            <a:alphaModFix/>
          </a:blip>
          <a:srcRect b="0" l="0" r="0" t="0"/>
          <a:stretch/>
        </p:blipFill>
        <p:spPr>
          <a:xfrm>
            <a:off x="1490582" y="2349133"/>
            <a:ext cx="331912" cy="331912"/>
          </a:xfrm>
          <a:prstGeom prst="rect">
            <a:avLst/>
          </a:prstGeom>
          <a:noFill/>
          <a:ln>
            <a:noFill/>
          </a:ln>
        </p:spPr>
      </p:pic>
      <p:pic>
        <p:nvPicPr>
          <p:cNvPr descr="Vinkje met effen opvulling" id="1173" name="Google Shape;1173;p57"/>
          <p:cNvPicPr preferRelativeResize="0"/>
          <p:nvPr/>
        </p:nvPicPr>
        <p:blipFill rotWithShape="1">
          <a:blip r:embed="rId4">
            <a:alphaModFix/>
          </a:blip>
          <a:srcRect b="0" l="0" r="0" t="0"/>
          <a:stretch/>
        </p:blipFill>
        <p:spPr>
          <a:xfrm>
            <a:off x="1490582" y="2842854"/>
            <a:ext cx="331912" cy="331912"/>
          </a:xfrm>
          <a:prstGeom prst="rect">
            <a:avLst/>
          </a:prstGeom>
          <a:noFill/>
          <a:ln>
            <a:noFill/>
          </a:ln>
        </p:spPr>
      </p:pic>
      <p:pic>
        <p:nvPicPr>
          <p:cNvPr descr="Vinkje met effen opvulling" id="1174" name="Google Shape;1174;p57"/>
          <p:cNvPicPr preferRelativeResize="0"/>
          <p:nvPr/>
        </p:nvPicPr>
        <p:blipFill rotWithShape="1">
          <a:blip r:embed="rId4">
            <a:alphaModFix/>
          </a:blip>
          <a:srcRect b="0" l="0" r="0" t="0"/>
          <a:stretch/>
        </p:blipFill>
        <p:spPr>
          <a:xfrm>
            <a:off x="1490582" y="3336575"/>
            <a:ext cx="331912" cy="331912"/>
          </a:xfrm>
          <a:prstGeom prst="rect">
            <a:avLst/>
          </a:prstGeom>
          <a:noFill/>
          <a:ln>
            <a:noFill/>
          </a:ln>
        </p:spPr>
      </p:pic>
      <p:pic>
        <p:nvPicPr>
          <p:cNvPr descr="Vinkje met effen opvulling" id="1175" name="Google Shape;1175;p57"/>
          <p:cNvPicPr preferRelativeResize="0"/>
          <p:nvPr/>
        </p:nvPicPr>
        <p:blipFill rotWithShape="1">
          <a:blip r:embed="rId4">
            <a:alphaModFix/>
          </a:blip>
          <a:srcRect b="0" l="0" r="0" t="0"/>
          <a:stretch/>
        </p:blipFill>
        <p:spPr>
          <a:xfrm>
            <a:off x="1496888" y="3819691"/>
            <a:ext cx="331912" cy="331912"/>
          </a:xfrm>
          <a:prstGeom prst="rect">
            <a:avLst/>
          </a:prstGeom>
          <a:noFill/>
          <a:ln>
            <a:noFill/>
          </a:ln>
        </p:spPr>
      </p:pic>
      <p:pic>
        <p:nvPicPr>
          <p:cNvPr descr="Vinkje met effen opvulling" id="1176" name="Google Shape;1176;p57"/>
          <p:cNvPicPr preferRelativeResize="0"/>
          <p:nvPr/>
        </p:nvPicPr>
        <p:blipFill rotWithShape="1">
          <a:blip r:embed="rId4">
            <a:alphaModFix/>
          </a:blip>
          <a:srcRect b="0" l="0" r="0" t="0"/>
          <a:stretch/>
        </p:blipFill>
        <p:spPr>
          <a:xfrm>
            <a:off x="1490582" y="4286577"/>
            <a:ext cx="331912" cy="331912"/>
          </a:xfrm>
          <a:prstGeom prst="rect">
            <a:avLst/>
          </a:prstGeom>
          <a:noFill/>
          <a:ln>
            <a:noFill/>
          </a:ln>
        </p:spPr>
      </p:pic>
      <p:grpSp>
        <p:nvGrpSpPr>
          <p:cNvPr id="1177" name="Google Shape;1177;p57"/>
          <p:cNvGrpSpPr/>
          <p:nvPr/>
        </p:nvGrpSpPr>
        <p:grpSpPr>
          <a:xfrm>
            <a:off x="8920344" y="171539"/>
            <a:ext cx="1048307" cy="1048307"/>
            <a:chOff x="2424086" y="1231955"/>
            <a:chExt cx="1512968" cy="1512968"/>
          </a:xfrm>
        </p:grpSpPr>
        <p:pic>
          <p:nvPicPr>
            <p:cNvPr descr="Laptop silhouet" id="1178" name="Google Shape;1178;p57"/>
            <p:cNvPicPr preferRelativeResize="0"/>
            <p:nvPr/>
          </p:nvPicPr>
          <p:blipFill rotWithShape="1">
            <a:blip r:embed="rId5">
              <a:alphaModFix/>
            </a:blip>
            <a:srcRect b="0" l="0" r="0" t="0"/>
            <a:stretch/>
          </p:blipFill>
          <p:spPr>
            <a:xfrm>
              <a:off x="2424086" y="1231955"/>
              <a:ext cx="1512968" cy="1512968"/>
            </a:xfrm>
            <a:prstGeom prst="rect">
              <a:avLst/>
            </a:prstGeom>
            <a:noFill/>
            <a:ln>
              <a:noFill/>
            </a:ln>
          </p:spPr>
        </p:pic>
        <p:pic>
          <p:nvPicPr>
            <p:cNvPr id="1179" name="Google Shape;1179;p57"/>
            <p:cNvPicPr preferRelativeResize="0"/>
            <p:nvPr/>
          </p:nvPicPr>
          <p:blipFill rotWithShape="1">
            <a:blip r:embed="rId6">
              <a:alphaModFix/>
            </a:blip>
            <a:srcRect b="3574" l="0" r="6593" t="1"/>
            <a:stretch/>
          </p:blipFill>
          <p:spPr>
            <a:xfrm>
              <a:off x="2774732" y="1799110"/>
              <a:ext cx="812655" cy="187386"/>
            </a:xfrm>
            <a:prstGeom prst="rect">
              <a:avLst/>
            </a:prstGeom>
            <a:noFill/>
            <a:ln>
              <a:noFill/>
            </a:ln>
          </p:spPr>
        </p:pic>
      </p:grpSp>
      <p:pic>
        <p:nvPicPr>
          <p:cNvPr id="1180" name="Google Shape;1180;p57"/>
          <p:cNvPicPr preferRelativeResize="0"/>
          <p:nvPr/>
        </p:nvPicPr>
        <p:blipFill rotWithShape="1">
          <a:blip r:embed="rId7">
            <a:alphaModFix/>
          </a:blip>
          <a:srcRect b="0" l="0" r="0" t="0"/>
          <a:stretch/>
        </p:blipFill>
        <p:spPr>
          <a:xfrm rot="987947">
            <a:off x="8430994" y="5207510"/>
            <a:ext cx="1482542" cy="947287"/>
          </a:xfrm>
          <a:prstGeom prst="rect">
            <a:avLst/>
          </a:prstGeom>
          <a:noFill/>
          <a:ln>
            <a:noFill/>
          </a:ln>
        </p:spPr>
      </p:pic>
      <p:pic>
        <p:nvPicPr>
          <p:cNvPr id="1181" name="Google Shape;1181;p57"/>
          <p:cNvPicPr preferRelativeResize="0"/>
          <p:nvPr/>
        </p:nvPicPr>
        <p:blipFill rotWithShape="1">
          <a:blip r:embed="rId7">
            <a:alphaModFix/>
          </a:blip>
          <a:srcRect b="0" l="0" r="0" t="0"/>
          <a:stretch/>
        </p:blipFill>
        <p:spPr>
          <a:xfrm rot="191998">
            <a:off x="9893178" y="3946185"/>
            <a:ext cx="1957622" cy="947287"/>
          </a:xfrm>
          <a:prstGeom prst="rect">
            <a:avLst/>
          </a:prstGeom>
          <a:noFill/>
          <a:ln>
            <a:noFill/>
          </a:ln>
        </p:spPr>
      </p:pic>
      <p:sp>
        <p:nvSpPr>
          <p:cNvPr id="1182" name="Google Shape;1182;p57"/>
          <p:cNvSpPr txBox="1"/>
          <p:nvPr/>
        </p:nvSpPr>
        <p:spPr>
          <a:xfrm>
            <a:off x="1474816" y="2419698"/>
            <a:ext cx="10123850" cy="261610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00"/>
              <a:buFont typeface="Noto Sans Symbols"/>
              <a:buChar char="❑"/>
            </a:pPr>
            <a:r>
              <a:rPr lang="fr-BE" sz="1600">
                <a:solidFill>
                  <a:schemeClr val="dk1"/>
                </a:solidFill>
                <a:latin typeface="Arial"/>
                <a:ea typeface="Arial"/>
                <a:cs typeface="Arial"/>
                <a:sym typeface="Arial"/>
              </a:rPr>
              <a:t> </a:t>
            </a:r>
            <a:r>
              <a:rPr b="1" lang="fr-BE" sz="1600">
                <a:solidFill>
                  <a:schemeClr val="lt1"/>
                </a:solidFill>
                <a:highlight>
                  <a:srgbClr val="0062B0"/>
                </a:highlight>
                <a:latin typeface="Arial"/>
                <a:ea typeface="Arial"/>
                <a:cs typeface="Arial"/>
                <a:sym typeface="Arial"/>
              </a:rPr>
              <a:t>Pré-remplie</a:t>
            </a:r>
            <a:r>
              <a:rPr lang="fr-BE" sz="1600">
                <a:solidFill>
                  <a:schemeClr val="dk1"/>
                </a:solidFill>
                <a:latin typeface="Arial"/>
                <a:ea typeface="Arial"/>
                <a:cs typeface="Arial"/>
                <a:sym typeface="Arial"/>
              </a:rPr>
              <a:t> avec les données dont le SPF Finances dispose.</a:t>
            </a:r>
            <a:endParaRPr/>
          </a:p>
          <a:p>
            <a:pPr indent="-241300" lvl="0" marL="342900" marR="0" rtl="0" algn="l">
              <a:spcBef>
                <a:spcPts val="0"/>
              </a:spcBef>
              <a:spcAft>
                <a:spcPts val="0"/>
              </a:spcAft>
              <a:buClr>
                <a:schemeClr val="dk1"/>
              </a:buClr>
              <a:buSzPts val="1600"/>
              <a:buFont typeface="Noto Sans Symbols"/>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fr-BE" sz="1600">
                <a:solidFill>
                  <a:schemeClr val="dk1"/>
                </a:solidFill>
                <a:latin typeface="Arial"/>
                <a:ea typeface="Arial"/>
                <a:cs typeface="Arial"/>
                <a:sym typeface="Arial"/>
              </a:rPr>
              <a:t>Aperçu/</a:t>
            </a:r>
            <a:r>
              <a:rPr b="1" lang="fr-BE" sz="1600">
                <a:solidFill>
                  <a:schemeClr val="lt1"/>
                </a:solidFill>
                <a:highlight>
                  <a:srgbClr val="0062B0"/>
                </a:highlight>
                <a:latin typeface="Arial"/>
                <a:ea typeface="Arial"/>
                <a:cs typeface="Arial"/>
                <a:sym typeface="Arial"/>
              </a:rPr>
              <a:t>résumé de toutes les données</a:t>
            </a:r>
            <a:r>
              <a:rPr b="1" lang="fr-BE" sz="1600">
                <a:solidFill>
                  <a:schemeClr val="dk1"/>
                </a:solidFill>
                <a:latin typeface="Arial"/>
                <a:ea typeface="Arial"/>
                <a:cs typeface="Arial"/>
                <a:sym typeface="Arial"/>
              </a:rPr>
              <a:t> </a:t>
            </a:r>
            <a:r>
              <a:rPr lang="fr-BE" sz="1600">
                <a:solidFill>
                  <a:schemeClr val="dk1"/>
                </a:solidFill>
                <a:latin typeface="Arial"/>
                <a:ea typeface="Arial"/>
                <a:cs typeface="Arial"/>
                <a:sym typeface="Arial"/>
              </a:rPr>
              <a:t>disponibles.</a:t>
            </a:r>
            <a:endParaRPr/>
          </a:p>
          <a:p>
            <a:pPr indent="-241300" lvl="0" marL="342900" marR="0" rtl="0" algn="l">
              <a:spcBef>
                <a:spcPts val="0"/>
              </a:spcBef>
              <a:spcAft>
                <a:spcPts val="0"/>
              </a:spcAft>
              <a:buClr>
                <a:schemeClr val="dk1"/>
              </a:buClr>
              <a:buSzPts val="1600"/>
              <a:buFont typeface="Noto Sans Symbols"/>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b="1" lang="fr-BE" sz="1600">
                <a:solidFill>
                  <a:schemeClr val="lt1"/>
                </a:solidFill>
                <a:highlight>
                  <a:srgbClr val="0062B0"/>
                </a:highlight>
                <a:latin typeface="Arial"/>
                <a:ea typeface="Arial"/>
                <a:cs typeface="Arial"/>
                <a:sym typeface="Arial"/>
              </a:rPr>
              <a:t>Aide</a:t>
            </a:r>
            <a:r>
              <a:rPr b="1" lang="fr-BE" sz="1600">
                <a:solidFill>
                  <a:schemeClr val="dk1"/>
                </a:solidFill>
                <a:latin typeface="Arial"/>
                <a:ea typeface="Arial"/>
                <a:cs typeface="Arial"/>
                <a:sym typeface="Arial"/>
              </a:rPr>
              <a:t>          </a:t>
            </a:r>
            <a:r>
              <a:rPr lang="fr-BE" sz="1600">
                <a:solidFill>
                  <a:schemeClr val="dk1"/>
                </a:solidFill>
                <a:latin typeface="Arial"/>
                <a:ea typeface="Arial"/>
                <a:cs typeface="Arial"/>
                <a:sym typeface="Arial"/>
              </a:rPr>
              <a:t>pour certains codes.</a:t>
            </a:r>
            <a:endParaRPr/>
          </a:p>
          <a:p>
            <a:pPr indent="-241300" lvl="0" marL="342900" marR="0" rtl="0" algn="l">
              <a:spcBef>
                <a:spcPts val="0"/>
              </a:spcBef>
              <a:spcAft>
                <a:spcPts val="0"/>
              </a:spcAft>
              <a:buClr>
                <a:schemeClr val="dk1"/>
              </a:buClr>
              <a:buSzPts val="1600"/>
              <a:buFont typeface="Noto Sans Symbols"/>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fr-BE" sz="1600">
                <a:solidFill>
                  <a:schemeClr val="dk1"/>
                </a:solidFill>
                <a:latin typeface="Arial"/>
                <a:ea typeface="Arial"/>
                <a:cs typeface="Arial"/>
                <a:sym typeface="Arial"/>
              </a:rPr>
              <a:t> </a:t>
            </a:r>
            <a:r>
              <a:rPr b="1" lang="fr-BE" sz="1600">
                <a:solidFill>
                  <a:schemeClr val="lt1"/>
                </a:solidFill>
                <a:highlight>
                  <a:srgbClr val="0062B0"/>
                </a:highlight>
                <a:latin typeface="Arial"/>
                <a:ea typeface="Arial"/>
                <a:cs typeface="Arial"/>
                <a:sym typeface="Arial"/>
              </a:rPr>
              <a:t>Notification</a:t>
            </a:r>
            <a:r>
              <a:rPr lang="fr-BE" sz="1600">
                <a:solidFill>
                  <a:schemeClr val="dk1"/>
                </a:solidFill>
                <a:latin typeface="Arial"/>
                <a:ea typeface="Arial"/>
                <a:cs typeface="Arial"/>
                <a:sym typeface="Arial"/>
              </a:rPr>
              <a:t> quand une </a:t>
            </a:r>
            <a:r>
              <a:rPr b="1" lang="fr-BE" sz="1600">
                <a:solidFill>
                  <a:schemeClr val="lt1"/>
                </a:solidFill>
                <a:highlight>
                  <a:srgbClr val="0062B0"/>
                </a:highlight>
                <a:latin typeface="Arial"/>
                <a:ea typeface="Arial"/>
                <a:cs typeface="Arial"/>
                <a:sym typeface="Arial"/>
              </a:rPr>
              <a:t>combinaison</a:t>
            </a:r>
            <a:r>
              <a:rPr lang="fr-BE" sz="1600">
                <a:solidFill>
                  <a:schemeClr val="dk1"/>
                </a:solidFill>
                <a:latin typeface="Arial"/>
                <a:ea typeface="Arial"/>
                <a:cs typeface="Arial"/>
                <a:sym typeface="Arial"/>
              </a:rPr>
              <a:t> avec d’autres codes est </a:t>
            </a:r>
            <a:r>
              <a:rPr b="1" lang="fr-BE" sz="1600">
                <a:solidFill>
                  <a:schemeClr val="lt1"/>
                </a:solidFill>
                <a:highlight>
                  <a:srgbClr val="0062B0"/>
                </a:highlight>
                <a:latin typeface="Arial"/>
                <a:ea typeface="Arial"/>
                <a:cs typeface="Arial"/>
                <a:sym typeface="Arial"/>
              </a:rPr>
              <a:t>incorrecte</a:t>
            </a:r>
            <a:r>
              <a:rPr lang="fr-BE" sz="1600">
                <a:solidFill>
                  <a:schemeClr val="dk1"/>
                </a:solidFill>
                <a:latin typeface="Arial"/>
                <a:ea typeface="Arial"/>
                <a:cs typeface="Arial"/>
                <a:sym typeface="Arial"/>
              </a:rPr>
              <a:t>. </a:t>
            </a:r>
            <a:endParaRPr/>
          </a:p>
          <a:p>
            <a:pPr indent="-241300" lvl="0" marL="342900" marR="0" rtl="0" algn="l">
              <a:spcBef>
                <a:spcPts val="0"/>
              </a:spcBef>
              <a:spcAft>
                <a:spcPts val="0"/>
              </a:spcAft>
              <a:buClr>
                <a:schemeClr val="dk1"/>
              </a:buClr>
              <a:buSzPts val="1600"/>
              <a:buFont typeface="Noto Sans Symbols"/>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fr-BE" sz="1600">
                <a:solidFill>
                  <a:schemeClr val="dk1"/>
                </a:solidFill>
                <a:latin typeface="Arial"/>
                <a:ea typeface="Arial"/>
                <a:cs typeface="Arial"/>
                <a:sym typeface="Arial"/>
              </a:rPr>
              <a:t>Possible de calculer immédiatement le montant « à payer/à recevoir »  </a:t>
            </a:r>
            <a:br>
              <a:rPr lang="fr-BE" sz="1600">
                <a:solidFill>
                  <a:schemeClr val="dk1"/>
                </a:solidFill>
                <a:latin typeface="Arial"/>
                <a:ea typeface="Arial"/>
                <a:cs typeface="Arial"/>
                <a:sym typeface="Arial"/>
              </a:rPr>
            </a:br>
            <a:r>
              <a:rPr lang="fr-BE" sz="1600">
                <a:solidFill>
                  <a:schemeClr val="dk1"/>
                </a:solidFill>
                <a:latin typeface="Arial"/>
                <a:ea typeface="Arial"/>
                <a:cs typeface="Arial"/>
                <a:sym typeface="Arial"/>
              </a:rPr>
              <a:t>(</a:t>
            </a:r>
            <a:r>
              <a:rPr b="1" lang="fr-BE" sz="1600">
                <a:solidFill>
                  <a:schemeClr val="lt1"/>
                </a:solidFill>
                <a:highlight>
                  <a:srgbClr val="0062B0"/>
                </a:highlight>
                <a:latin typeface="Arial"/>
                <a:ea typeface="Arial"/>
                <a:cs typeface="Arial"/>
                <a:sym typeface="Arial"/>
              </a:rPr>
              <a:t>calcul provisoire</a:t>
            </a:r>
            <a:r>
              <a:rPr lang="fr-BE" sz="1600">
                <a:solidFill>
                  <a:schemeClr val="dk1"/>
                </a:solidFill>
                <a:latin typeface="Arial"/>
                <a:ea typeface="Arial"/>
                <a:cs typeface="Arial"/>
                <a:sym typeface="Arial"/>
              </a:rPr>
              <a:t>).</a:t>
            </a:r>
            <a:endParaRPr/>
          </a:p>
        </p:txBody>
      </p:sp>
      <p:pic>
        <p:nvPicPr>
          <p:cNvPr id="1183" name="Google Shape;1183;p57"/>
          <p:cNvPicPr preferRelativeResize="0"/>
          <p:nvPr/>
        </p:nvPicPr>
        <p:blipFill rotWithShape="1">
          <a:blip r:embed="rId8">
            <a:alphaModFix/>
          </a:blip>
          <a:srcRect b="0" l="0" r="0" t="0"/>
          <a:stretch/>
        </p:blipFill>
        <p:spPr>
          <a:xfrm>
            <a:off x="2330295" y="3311138"/>
            <a:ext cx="392586" cy="3925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Une image contenant texte, capture d’écran, Police, nombre&#10;&#10;Le contenu généré par l’IA peut être incorrect." id="170" name="Google Shape;170;p4"/>
          <p:cNvPicPr preferRelativeResize="0"/>
          <p:nvPr/>
        </p:nvPicPr>
        <p:blipFill rotWithShape="1">
          <a:blip r:embed="rId3">
            <a:alphaModFix/>
          </a:blip>
          <a:srcRect b="0" l="0" r="0" t="0"/>
          <a:stretch/>
        </p:blipFill>
        <p:spPr>
          <a:xfrm>
            <a:off x="1841527" y="3122798"/>
            <a:ext cx="6370442" cy="1609464"/>
          </a:xfrm>
          <a:prstGeom prst="rect">
            <a:avLst/>
          </a:prstGeom>
          <a:noFill/>
          <a:ln cap="flat" cmpd="sng" w="9525">
            <a:solidFill>
              <a:schemeClr val="accent1"/>
            </a:solidFill>
            <a:prstDash val="solid"/>
            <a:round/>
            <a:headEnd len="sm" w="sm" type="none"/>
            <a:tailEnd len="sm" w="sm" type="none"/>
          </a:ln>
        </p:spPr>
      </p:pic>
      <p:sp>
        <p:nvSpPr>
          <p:cNvPr id="171" name="Google Shape;171;p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CHANGEMENT DANS LA DÉCLARATION</a:t>
            </a:r>
            <a:endParaRPr/>
          </a:p>
        </p:txBody>
      </p:sp>
      <p:sp>
        <p:nvSpPr>
          <p:cNvPr id="172" name="Google Shape;172;p4"/>
          <p:cNvSpPr/>
          <p:nvPr/>
        </p:nvSpPr>
        <p:spPr>
          <a:xfrm>
            <a:off x="627363" y="1128052"/>
            <a:ext cx="8701694" cy="520995"/>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sp>
        <p:nvSpPr>
          <p:cNvPr id="173" name="Google Shape;173;p4"/>
          <p:cNvSpPr/>
          <p:nvPr/>
        </p:nvSpPr>
        <p:spPr>
          <a:xfrm>
            <a:off x="694387" y="1717562"/>
            <a:ext cx="10853591" cy="926125"/>
          </a:xfrm>
          <a:prstGeom prst="rect">
            <a:avLst/>
          </a:prstGeom>
          <a:noFill/>
          <a:ln>
            <a:noFill/>
          </a:ln>
        </p:spPr>
        <p:txBody>
          <a:bodyPr anchorCtr="0" anchor="ctr" bIns="45700" lIns="91425" spcFirstLastPara="1" rIns="91425" wrap="square" tIns="90000">
            <a:noAutofit/>
          </a:bodyPr>
          <a:lstStyle/>
          <a:p>
            <a:pPr indent="0" lvl="0" marL="0" marR="0" rtl="0" algn="l">
              <a:spcBef>
                <a:spcPts val="0"/>
              </a:spcBef>
              <a:spcAft>
                <a:spcPts val="0"/>
              </a:spcAft>
              <a:buNone/>
            </a:pPr>
            <a:r>
              <a:rPr b="1" lang="fr-BE" sz="2000">
                <a:solidFill>
                  <a:schemeClr val="lt1"/>
                </a:solidFill>
                <a:highlight>
                  <a:srgbClr val="004EA2"/>
                </a:highlight>
                <a:latin typeface="Arial"/>
                <a:ea typeface="Arial"/>
                <a:cs typeface="Arial"/>
                <a:sym typeface="Arial"/>
              </a:rPr>
              <a:t>La rubrique 4 a été allégée parce que le régime transitoire pour les « ascendants/frères/sœurs de 65 ans et plus à charge » est arrivé à son terme. </a:t>
            </a:r>
            <a:endParaRPr sz="2000">
              <a:solidFill>
                <a:schemeClr val="lt1"/>
              </a:solidFill>
              <a:latin typeface="Arial"/>
              <a:ea typeface="Arial"/>
              <a:cs typeface="Arial"/>
              <a:sym typeface="Arial"/>
            </a:endParaRPr>
          </a:p>
        </p:txBody>
      </p:sp>
      <p:sp>
        <p:nvSpPr>
          <p:cNvPr id="174" name="Google Shape;174;p4"/>
          <p:cNvSpPr/>
          <p:nvPr/>
        </p:nvSpPr>
        <p:spPr>
          <a:xfrm>
            <a:off x="477032" y="2580091"/>
            <a:ext cx="3877253" cy="437527"/>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1600">
                <a:solidFill>
                  <a:schemeClr val="dk1"/>
                </a:solidFill>
                <a:latin typeface="Arial"/>
                <a:ea typeface="Arial"/>
                <a:cs typeface="Arial"/>
                <a:sym typeface="Arial"/>
              </a:rPr>
              <a:t>Présentation </a:t>
            </a:r>
            <a:r>
              <a:rPr b="1" lang="fr-BE" sz="1600">
                <a:solidFill>
                  <a:schemeClr val="dk1"/>
                </a:solidFill>
                <a:latin typeface="Arial"/>
                <a:ea typeface="Arial"/>
                <a:cs typeface="Arial"/>
                <a:sym typeface="Arial"/>
              </a:rPr>
              <a:t>exercice d’imposition 2025 : </a:t>
            </a:r>
            <a:r>
              <a:rPr lang="fr-BE" sz="1600">
                <a:solidFill>
                  <a:schemeClr val="dk1"/>
                </a:solidFill>
                <a:latin typeface="Arial"/>
                <a:ea typeface="Arial"/>
                <a:cs typeface="Arial"/>
                <a:sym typeface="Arial"/>
              </a:rPr>
              <a:t> </a:t>
            </a:r>
            <a:endParaRPr/>
          </a:p>
        </p:txBody>
      </p:sp>
      <p:pic>
        <p:nvPicPr>
          <p:cNvPr descr="Geslacht silhouet" id="175" name="Google Shape;175;p4"/>
          <p:cNvPicPr preferRelativeResize="0"/>
          <p:nvPr/>
        </p:nvPicPr>
        <p:blipFill rotWithShape="1">
          <a:blip r:embed="rId4">
            <a:alphaModFix/>
          </a:blip>
          <a:srcRect b="0" l="0" r="0" t="0"/>
          <a:stretch/>
        </p:blipFill>
        <p:spPr>
          <a:xfrm>
            <a:off x="696482" y="1162938"/>
            <a:ext cx="430140" cy="408776"/>
          </a:xfrm>
          <a:prstGeom prst="rect">
            <a:avLst/>
          </a:prstGeom>
          <a:noFill/>
          <a:ln>
            <a:noFill/>
          </a:ln>
        </p:spPr>
      </p:pic>
      <p:sp>
        <p:nvSpPr>
          <p:cNvPr id="176" name="Google Shape;176;p4"/>
          <p:cNvSpPr/>
          <p:nvPr/>
        </p:nvSpPr>
        <p:spPr>
          <a:xfrm>
            <a:off x="428979" y="4858236"/>
            <a:ext cx="3877253" cy="437527"/>
          </a:xfrm>
          <a:prstGeom prst="rect">
            <a:avLst/>
          </a:prstGeom>
          <a:solidFill>
            <a:srgbClr val="02C29F">
              <a:alpha val="10196"/>
            </a:srgbClr>
          </a:solidFill>
          <a:ln>
            <a:noFill/>
          </a:ln>
        </p:spPr>
        <p:txBody>
          <a:bodyPr anchorCtr="0" anchor="ctr" bIns="45700" lIns="91425" spcFirstLastPara="1" rIns="91425" wrap="square" tIns="0">
            <a:noAutofit/>
          </a:bodyPr>
          <a:lstStyle/>
          <a:p>
            <a:pPr indent="0" lvl="0" marL="0" marR="0" rtl="0" algn="l">
              <a:spcBef>
                <a:spcPts val="0"/>
              </a:spcBef>
              <a:spcAft>
                <a:spcPts val="0"/>
              </a:spcAft>
              <a:buNone/>
            </a:pPr>
            <a:r>
              <a:rPr lang="fr-BE" sz="1600">
                <a:solidFill>
                  <a:schemeClr val="dk1"/>
                </a:solidFill>
                <a:latin typeface="Arial"/>
                <a:ea typeface="Arial"/>
                <a:cs typeface="Arial"/>
                <a:sym typeface="Arial"/>
              </a:rPr>
              <a:t>Présentation </a:t>
            </a:r>
            <a:r>
              <a:rPr b="1" lang="fr-BE" sz="1600">
                <a:solidFill>
                  <a:schemeClr val="dk1"/>
                </a:solidFill>
                <a:latin typeface="Arial"/>
                <a:ea typeface="Arial"/>
                <a:cs typeface="Arial"/>
                <a:sym typeface="Arial"/>
              </a:rPr>
              <a:t>exercice d’imposition 2026 : </a:t>
            </a:r>
            <a:endParaRPr sz="1600">
              <a:solidFill>
                <a:schemeClr val="dk1"/>
              </a:solidFill>
              <a:latin typeface="Arial"/>
              <a:ea typeface="Arial"/>
              <a:cs typeface="Arial"/>
              <a:sym typeface="Arial"/>
            </a:endParaRPr>
          </a:p>
        </p:txBody>
      </p:sp>
      <p:pic>
        <p:nvPicPr>
          <p:cNvPr descr="Sluiten met effen opvulling" id="177" name="Google Shape;177;p4"/>
          <p:cNvPicPr preferRelativeResize="0"/>
          <p:nvPr/>
        </p:nvPicPr>
        <p:blipFill rotWithShape="1">
          <a:blip r:embed="rId5">
            <a:alphaModFix/>
          </a:blip>
          <a:srcRect b="0" l="0" r="0" t="0"/>
          <a:stretch/>
        </p:blipFill>
        <p:spPr>
          <a:xfrm>
            <a:off x="4187144" y="3470526"/>
            <a:ext cx="1582131" cy="1417162"/>
          </a:xfrm>
          <a:prstGeom prst="rect">
            <a:avLst/>
          </a:prstGeom>
          <a:noFill/>
          <a:ln>
            <a:noFill/>
          </a:ln>
        </p:spPr>
      </p:pic>
      <p:pic>
        <p:nvPicPr>
          <p:cNvPr id="178" name="Google Shape;178;p4"/>
          <p:cNvPicPr preferRelativeResize="0"/>
          <p:nvPr/>
        </p:nvPicPr>
        <p:blipFill rotWithShape="1">
          <a:blip r:embed="rId6">
            <a:alphaModFix/>
          </a:blip>
          <a:srcRect b="0" l="0" r="0" t="0"/>
          <a:stretch/>
        </p:blipFill>
        <p:spPr>
          <a:xfrm>
            <a:off x="1306784" y="5318285"/>
            <a:ext cx="7828230" cy="648038"/>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5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RENTRER SOI-MÊME LA DÉCLARATION</a:t>
            </a:r>
            <a:endParaRPr sz="2500" cap="none">
              <a:solidFill>
                <a:schemeClr val="lt1"/>
              </a:solidFill>
              <a:latin typeface="Arial"/>
              <a:ea typeface="Arial"/>
              <a:cs typeface="Arial"/>
              <a:sym typeface="Arial"/>
            </a:endParaRPr>
          </a:p>
        </p:txBody>
      </p:sp>
      <p:sp>
        <p:nvSpPr>
          <p:cNvPr id="1190" name="Google Shape;1190;p58"/>
          <p:cNvSpPr/>
          <p:nvPr/>
        </p:nvSpPr>
        <p:spPr>
          <a:xfrm>
            <a:off x="740153" y="2187976"/>
            <a:ext cx="3726438" cy="3227938"/>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91" name="Google Shape;1191;p58"/>
          <p:cNvSpPr/>
          <p:nvPr/>
        </p:nvSpPr>
        <p:spPr>
          <a:xfrm>
            <a:off x="5768790" y="2479864"/>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92" name="Google Shape;1192;p58"/>
          <p:cNvSpPr/>
          <p:nvPr/>
        </p:nvSpPr>
        <p:spPr>
          <a:xfrm>
            <a:off x="8377727" y="3112889"/>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193" name="Google Shape;1193;p58"/>
          <p:cNvSpPr txBox="1"/>
          <p:nvPr/>
        </p:nvSpPr>
        <p:spPr>
          <a:xfrm>
            <a:off x="8521873" y="4509829"/>
            <a:ext cx="20218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30 juin 2026</a:t>
            </a:r>
            <a:endParaRPr/>
          </a:p>
        </p:txBody>
      </p:sp>
      <p:sp>
        <p:nvSpPr>
          <p:cNvPr id="1194" name="Google Shape;1194;p58"/>
          <p:cNvSpPr/>
          <p:nvPr/>
        </p:nvSpPr>
        <p:spPr>
          <a:xfrm>
            <a:off x="650691" y="1128052"/>
            <a:ext cx="1988006"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Sur papier</a:t>
            </a:r>
            <a:endParaRPr/>
          </a:p>
        </p:txBody>
      </p:sp>
      <p:sp>
        <p:nvSpPr>
          <p:cNvPr id="1195" name="Google Shape;1195;p58"/>
          <p:cNvSpPr txBox="1"/>
          <p:nvPr/>
        </p:nvSpPr>
        <p:spPr>
          <a:xfrm>
            <a:off x="8579766" y="3316000"/>
            <a:ext cx="190606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Date limite déclaration papier </a:t>
            </a:r>
            <a:endParaRPr sz="1800">
              <a:solidFill>
                <a:schemeClr val="dk1"/>
              </a:solidFill>
              <a:latin typeface="Arial"/>
              <a:ea typeface="Arial"/>
              <a:cs typeface="Arial"/>
              <a:sym typeface="Arial"/>
            </a:endParaRPr>
          </a:p>
        </p:txBody>
      </p:sp>
      <p:sp>
        <p:nvSpPr>
          <p:cNvPr id="1196" name="Google Shape;1196;p58"/>
          <p:cNvSpPr txBox="1"/>
          <p:nvPr/>
        </p:nvSpPr>
        <p:spPr>
          <a:xfrm>
            <a:off x="1720800" y="2651505"/>
            <a:ext cx="1771253"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2000">
                <a:solidFill>
                  <a:schemeClr val="dk1"/>
                </a:solidFill>
                <a:latin typeface="Arial"/>
                <a:ea typeface="Arial"/>
                <a:cs typeface="Arial"/>
                <a:sym typeface="Arial"/>
              </a:rPr>
              <a:t>Envoi des</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lang="fr-BE" sz="2000">
                <a:solidFill>
                  <a:schemeClr val="dk1"/>
                </a:solidFill>
                <a:latin typeface="Arial"/>
                <a:ea typeface="Arial"/>
                <a:cs typeface="Arial"/>
                <a:sym typeface="Arial"/>
              </a:rPr>
              <a:t>déclarations</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lang="fr-BE" sz="2000">
                <a:solidFill>
                  <a:schemeClr val="dk1"/>
                </a:solidFill>
                <a:latin typeface="Arial"/>
                <a:ea typeface="Arial"/>
                <a:cs typeface="Arial"/>
                <a:sym typeface="Arial"/>
              </a:rPr>
              <a:t>ou</a:t>
            </a:r>
            <a:endParaRPr sz="2000">
              <a:solidFill>
                <a:schemeClr val="dk1"/>
              </a:solidFill>
              <a:latin typeface="Arial"/>
              <a:ea typeface="Arial"/>
              <a:cs typeface="Arial"/>
              <a:sym typeface="Arial"/>
            </a:endParaRPr>
          </a:p>
          <a:p>
            <a:pPr indent="0" lvl="0" marL="0" marR="0" rtl="0" algn="ctr">
              <a:spcBef>
                <a:spcPts val="0"/>
              </a:spcBef>
              <a:spcAft>
                <a:spcPts val="0"/>
              </a:spcAft>
              <a:buNone/>
            </a:pPr>
            <a:r>
              <a:rPr lang="fr-BE" sz="2000">
                <a:solidFill>
                  <a:schemeClr val="dk1"/>
                </a:solidFill>
                <a:latin typeface="Arial"/>
                <a:ea typeface="Arial"/>
                <a:cs typeface="Arial"/>
                <a:sym typeface="Arial"/>
              </a:rPr>
              <a:t>du courrier explicatif</a:t>
            </a:r>
            <a:endParaRPr sz="2000">
              <a:solidFill>
                <a:srgbClr val="6E6E6E"/>
              </a:solidFill>
              <a:latin typeface="Arial"/>
              <a:ea typeface="Arial"/>
              <a:cs typeface="Arial"/>
              <a:sym typeface="Arial"/>
            </a:endParaRPr>
          </a:p>
          <a:p>
            <a:pPr indent="0" lvl="0" marL="0" marR="0" rtl="0" algn="ctr">
              <a:spcBef>
                <a:spcPts val="0"/>
              </a:spcBef>
              <a:spcAft>
                <a:spcPts val="0"/>
              </a:spcAft>
              <a:buNone/>
            </a:pPr>
            <a:br>
              <a:rPr lang="fr-BE" sz="2000">
                <a:solidFill>
                  <a:schemeClr val="dk1"/>
                </a:solidFill>
                <a:latin typeface="Arial"/>
                <a:ea typeface="Arial"/>
                <a:cs typeface="Arial"/>
                <a:sym typeface="Arial"/>
              </a:rPr>
            </a:br>
            <a:r>
              <a:rPr b="1" lang="fr-BE" sz="2000">
                <a:solidFill>
                  <a:schemeClr val="lt1"/>
                </a:solidFill>
                <a:highlight>
                  <a:srgbClr val="0062B0"/>
                </a:highlight>
                <a:latin typeface="Arial"/>
                <a:ea typeface="Arial"/>
                <a:cs typeface="Arial"/>
                <a:sym typeface="Arial"/>
              </a:rPr>
              <a:t>Jusque fin mai</a:t>
            </a:r>
            <a:endParaRPr b="1" sz="2000">
              <a:solidFill>
                <a:schemeClr val="lt1"/>
              </a:solidFill>
              <a:highlight>
                <a:srgbClr val="0062B0"/>
              </a:highlight>
              <a:latin typeface="Arial"/>
              <a:ea typeface="Arial"/>
              <a:cs typeface="Arial"/>
              <a:sym typeface="Arial"/>
            </a:endParaRPr>
          </a:p>
        </p:txBody>
      </p:sp>
      <p:pic>
        <p:nvPicPr>
          <p:cNvPr id="1197" name="Google Shape;1197;p58"/>
          <p:cNvPicPr preferRelativeResize="0"/>
          <p:nvPr/>
        </p:nvPicPr>
        <p:blipFill rotWithShape="1">
          <a:blip r:embed="rId3">
            <a:alphaModFix/>
          </a:blip>
          <a:srcRect b="0" l="0" r="0" t="0"/>
          <a:stretch/>
        </p:blipFill>
        <p:spPr>
          <a:xfrm>
            <a:off x="821066" y="1177775"/>
            <a:ext cx="304615" cy="360000"/>
          </a:xfrm>
          <a:prstGeom prst="rect">
            <a:avLst/>
          </a:prstGeom>
          <a:noFill/>
          <a:ln>
            <a:noFill/>
          </a:ln>
        </p:spPr>
      </p:pic>
      <p:pic>
        <p:nvPicPr>
          <p:cNvPr descr="Lijn met pijl: Curve in wijzerzin silhouet" id="1198" name="Google Shape;1198;p58"/>
          <p:cNvPicPr preferRelativeResize="0"/>
          <p:nvPr/>
        </p:nvPicPr>
        <p:blipFill rotWithShape="1">
          <a:blip r:embed="rId4">
            <a:alphaModFix/>
          </a:blip>
          <a:srcRect b="0" l="0" r="0" t="0"/>
          <a:stretch/>
        </p:blipFill>
        <p:spPr>
          <a:xfrm rot="7200733">
            <a:off x="4562459" y="2661829"/>
            <a:ext cx="914400" cy="914400"/>
          </a:xfrm>
          <a:prstGeom prst="rect">
            <a:avLst/>
          </a:prstGeom>
          <a:noFill/>
          <a:ln>
            <a:noFill/>
          </a:ln>
        </p:spPr>
      </p:pic>
      <p:sp>
        <p:nvSpPr>
          <p:cNvPr id="1199" name="Google Shape;1199;p58"/>
          <p:cNvSpPr txBox="1"/>
          <p:nvPr/>
        </p:nvSpPr>
        <p:spPr>
          <a:xfrm>
            <a:off x="4284788" y="2328340"/>
            <a:ext cx="181371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a:solidFill>
                  <a:srgbClr val="00AAA5"/>
                </a:solidFill>
                <a:latin typeface="Arial"/>
                <a:ea typeface="Arial"/>
                <a:cs typeface="Arial"/>
                <a:sym typeface="Arial"/>
              </a:rPr>
              <a:t>Toujours rien reçu ?</a:t>
            </a:r>
            <a:endParaRPr/>
          </a:p>
        </p:txBody>
      </p:sp>
      <p:sp>
        <p:nvSpPr>
          <p:cNvPr id="1200" name="Google Shape;1200;p58"/>
          <p:cNvSpPr txBox="1"/>
          <p:nvPr/>
        </p:nvSpPr>
        <p:spPr>
          <a:xfrm>
            <a:off x="6066352" y="2942289"/>
            <a:ext cx="177125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2000">
                <a:solidFill>
                  <a:schemeClr val="lt1"/>
                </a:solidFill>
                <a:highlight>
                  <a:srgbClr val="0062B0"/>
                </a:highlight>
                <a:latin typeface="Arial"/>
                <a:ea typeface="Arial"/>
                <a:cs typeface="Arial"/>
                <a:sym typeface="Arial"/>
              </a:rPr>
              <a:t>Début juin</a:t>
            </a:r>
            <a:endParaRPr/>
          </a:p>
          <a:p>
            <a:pPr indent="0" lvl="0" marL="0" marR="0" rtl="0" algn="ctr">
              <a:spcBef>
                <a:spcPts val="0"/>
              </a:spcBef>
              <a:spcAft>
                <a:spcPts val="0"/>
              </a:spcAft>
              <a:buNone/>
            </a:pPr>
            <a:r>
              <a:rPr lang="fr-BE" sz="2000">
                <a:solidFill>
                  <a:schemeClr val="dk1"/>
                </a:solidFill>
                <a:latin typeface="Arial"/>
                <a:ea typeface="Arial"/>
                <a:cs typeface="Arial"/>
                <a:sym typeface="Arial"/>
              </a:rPr>
              <a:t>Téléphoner au </a:t>
            </a:r>
            <a:endParaRPr/>
          </a:p>
          <a:p>
            <a:pPr indent="0" lvl="0" marL="0" marR="0" rtl="0" algn="ctr">
              <a:spcBef>
                <a:spcPts val="0"/>
              </a:spcBef>
              <a:spcAft>
                <a:spcPts val="0"/>
              </a:spcAft>
              <a:buNone/>
            </a:pPr>
            <a:r>
              <a:rPr lang="fr-BE" sz="2000">
                <a:solidFill>
                  <a:schemeClr val="dk1"/>
                </a:solidFill>
                <a:latin typeface="Arial"/>
                <a:ea typeface="Arial"/>
                <a:cs typeface="Arial"/>
                <a:sym typeface="Arial"/>
              </a:rPr>
              <a:t>0257 257 57</a:t>
            </a:r>
            <a:endParaRPr/>
          </a:p>
        </p:txBody>
      </p:sp>
      <p:pic>
        <p:nvPicPr>
          <p:cNvPr descr="Open enveloppe silhouet" id="1201" name="Google Shape;1201;p58"/>
          <p:cNvPicPr preferRelativeResize="0"/>
          <p:nvPr/>
        </p:nvPicPr>
        <p:blipFill rotWithShape="1">
          <a:blip r:embed="rId5">
            <a:alphaModFix/>
          </a:blip>
          <a:srcRect b="0" l="0" r="0" t="0"/>
          <a:stretch/>
        </p:blipFill>
        <p:spPr>
          <a:xfrm>
            <a:off x="1213790" y="3604749"/>
            <a:ext cx="601363" cy="601363"/>
          </a:xfrm>
          <a:prstGeom prst="rect">
            <a:avLst/>
          </a:prstGeom>
          <a:noFill/>
          <a:ln>
            <a:noFill/>
          </a:ln>
        </p:spPr>
      </p:pic>
      <p:pic>
        <p:nvPicPr>
          <p:cNvPr descr="Document silhouet" id="1202" name="Google Shape;1202;p58"/>
          <p:cNvPicPr preferRelativeResize="0"/>
          <p:nvPr/>
        </p:nvPicPr>
        <p:blipFill rotWithShape="1">
          <a:blip r:embed="rId6">
            <a:alphaModFix/>
          </a:blip>
          <a:srcRect b="0" l="0" r="0" t="0"/>
          <a:stretch/>
        </p:blipFill>
        <p:spPr>
          <a:xfrm>
            <a:off x="1189427" y="2915684"/>
            <a:ext cx="650088" cy="650088"/>
          </a:xfrm>
          <a:prstGeom prst="rect">
            <a:avLst/>
          </a:prstGeom>
          <a:noFill/>
          <a:ln>
            <a:noFill/>
          </a:ln>
        </p:spPr>
      </p:pic>
      <p:pic>
        <p:nvPicPr>
          <p:cNvPr descr="Document silhouet" id="1203" name="Google Shape;1203;p58"/>
          <p:cNvPicPr preferRelativeResize="0"/>
          <p:nvPr/>
        </p:nvPicPr>
        <p:blipFill rotWithShape="1">
          <a:blip r:embed="rId7">
            <a:alphaModFix/>
          </a:blip>
          <a:srcRect b="0" l="0" r="0" t="0"/>
          <a:stretch/>
        </p:blipFill>
        <p:spPr>
          <a:xfrm>
            <a:off x="8957243" y="242281"/>
            <a:ext cx="946669" cy="946669"/>
          </a:xfrm>
          <a:prstGeom prst="rect">
            <a:avLst/>
          </a:prstGeom>
          <a:noFill/>
          <a:ln>
            <a:noFill/>
          </a:ln>
        </p:spPr>
      </p:pic>
      <p:pic>
        <p:nvPicPr>
          <p:cNvPr id="1204" name="Google Shape;1204;p58"/>
          <p:cNvPicPr preferRelativeResize="0"/>
          <p:nvPr/>
        </p:nvPicPr>
        <p:blipFill rotWithShape="1">
          <a:blip r:embed="rId8">
            <a:alphaModFix/>
          </a:blip>
          <a:srcRect b="0" l="0" r="0" t="0"/>
          <a:stretch/>
        </p:blipFill>
        <p:spPr>
          <a:xfrm rot="644733">
            <a:off x="8619242" y="4309252"/>
            <a:ext cx="1798686" cy="94728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59"/>
          <p:cNvSpPr/>
          <p:nvPr/>
        </p:nvSpPr>
        <p:spPr>
          <a:xfrm>
            <a:off x="4952602" y="2866653"/>
            <a:ext cx="2759837" cy="238995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211" name="Google Shape;1211;p59"/>
          <p:cNvSpPr txBox="1"/>
          <p:nvPr/>
        </p:nvSpPr>
        <p:spPr>
          <a:xfrm>
            <a:off x="563357" y="599319"/>
            <a:ext cx="9742693"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RENTRER SOI-MÊME LA DÉCLARATION - SÉPARÉS DE FAIT</a:t>
            </a:r>
            <a:endParaRPr sz="2500" cap="none">
              <a:solidFill>
                <a:schemeClr val="lt1"/>
              </a:solidFill>
              <a:highlight>
                <a:srgbClr val="008080"/>
              </a:highlight>
              <a:latin typeface="Arial"/>
              <a:ea typeface="Arial"/>
              <a:cs typeface="Arial"/>
              <a:sym typeface="Arial"/>
            </a:endParaRPr>
          </a:p>
        </p:txBody>
      </p:sp>
      <p:sp>
        <p:nvSpPr>
          <p:cNvPr id="1212" name="Google Shape;1212;p59"/>
          <p:cNvSpPr/>
          <p:nvPr/>
        </p:nvSpPr>
        <p:spPr>
          <a:xfrm>
            <a:off x="2804122" y="4106334"/>
            <a:ext cx="2759837" cy="238995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213" name="Google Shape;1213;p59"/>
          <p:cNvSpPr txBox="1"/>
          <p:nvPr/>
        </p:nvSpPr>
        <p:spPr>
          <a:xfrm>
            <a:off x="837034" y="2075718"/>
            <a:ext cx="240590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BE" sz="2000">
                <a:solidFill>
                  <a:schemeClr val="lt1"/>
                </a:solidFill>
                <a:highlight>
                  <a:srgbClr val="0062B0"/>
                </a:highlight>
                <a:latin typeface="Arial"/>
                <a:ea typeface="Arial"/>
                <a:cs typeface="Arial"/>
                <a:sym typeface="Arial"/>
              </a:rPr>
              <a:t>Séparation de fait en 2025 ?</a:t>
            </a:r>
            <a:endParaRPr sz="2000">
              <a:solidFill>
                <a:schemeClr val="dk1"/>
              </a:solidFill>
              <a:latin typeface="Arial"/>
              <a:ea typeface="Arial"/>
              <a:cs typeface="Arial"/>
              <a:sym typeface="Arial"/>
            </a:endParaRPr>
          </a:p>
        </p:txBody>
      </p:sp>
      <p:sp>
        <p:nvSpPr>
          <p:cNvPr id="1214" name="Google Shape;1214;p59"/>
          <p:cNvSpPr txBox="1"/>
          <p:nvPr/>
        </p:nvSpPr>
        <p:spPr>
          <a:xfrm>
            <a:off x="792471" y="3043084"/>
            <a:ext cx="2593545"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L’</a:t>
            </a:r>
            <a:r>
              <a:rPr b="1" lang="fr-BE" sz="1800">
                <a:solidFill>
                  <a:srgbClr val="004EA2"/>
                </a:solidFill>
                <a:latin typeface="Arial"/>
                <a:ea typeface="Arial"/>
                <a:cs typeface="Arial"/>
                <a:sym typeface="Arial"/>
              </a:rPr>
              <a:t>imposition</a:t>
            </a:r>
            <a:r>
              <a:rPr b="1" lang="fr-BE" sz="1800">
                <a:solidFill>
                  <a:schemeClr val="dk1"/>
                </a:solidFill>
                <a:latin typeface="Arial"/>
                <a:ea typeface="Arial"/>
                <a:cs typeface="Arial"/>
                <a:sym typeface="Arial"/>
              </a:rPr>
              <a:t> </a:t>
            </a:r>
            <a:r>
              <a:rPr lang="fr-BE" sz="1800">
                <a:solidFill>
                  <a:schemeClr val="dk1"/>
                </a:solidFill>
                <a:latin typeface="Arial"/>
                <a:ea typeface="Arial"/>
                <a:cs typeface="Arial"/>
                <a:sym typeface="Arial"/>
              </a:rPr>
              <a:t>reste</a:t>
            </a:r>
            <a:r>
              <a:rPr b="1" lang="fr-BE" sz="1800">
                <a:solidFill>
                  <a:schemeClr val="dk1"/>
                </a:solidFill>
                <a:latin typeface="Arial"/>
                <a:ea typeface="Arial"/>
                <a:cs typeface="Arial"/>
                <a:sym typeface="Arial"/>
              </a:rPr>
              <a:t> </a:t>
            </a:r>
            <a:r>
              <a:rPr b="1" lang="fr-BE" sz="1800">
                <a:solidFill>
                  <a:srgbClr val="004EA2"/>
                </a:solidFill>
                <a:latin typeface="Arial"/>
                <a:ea typeface="Arial"/>
                <a:cs typeface="Arial"/>
                <a:sym typeface="Arial"/>
              </a:rPr>
              <a:t>commune</a:t>
            </a:r>
            <a:r>
              <a:rPr b="1" lang="fr-BE" sz="1800">
                <a:solidFill>
                  <a:schemeClr val="dk1"/>
                </a:solidFill>
                <a:latin typeface="Arial"/>
                <a:ea typeface="Arial"/>
                <a:cs typeface="Arial"/>
                <a:sym typeface="Arial"/>
              </a:rPr>
              <a:t> </a:t>
            </a:r>
            <a:r>
              <a:rPr lang="fr-BE" sz="1800">
                <a:solidFill>
                  <a:schemeClr val="dk1"/>
                </a:solidFill>
                <a:latin typeface="Arial"/>
                <a:ea typeface="Arial"/>
                <a:cs typeface="Arial"/>
                <a:sym typeface="Arial"/>
              </a:rPr>
              <a:t>pour les revenus de l’année de séparation</a:t>
            </a:r>
            <a:endParaRPr/>
          </a:p>
        </p:txBody>
      </p:sp>
      <p:sp>
        <p:nvSpPr>
          <p:cNvPr id="1215" name="Google Shape;1215;p59"/>
          <p:cNvSpPr txBox="1"/>
          <p:nvPr/>
        </p:nvSpPr>
        <p:spPr>
          <a:xfrm>
            <a:off x="3030387" y="5893463"/>
            <a:ext cx="234234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en ligne</a:t>
            </a:r>
            <a:r>
              <a:rPr b="1" lang="fr-BE" sz="1800">
                <a:solidFill>
                  <a:schemeClr val="dk1"/>
                </a:solidFill>
                <a:latin typeface="Arial"/>
                <a:ea typeface="Arial"/>
                <a:cs typeface="Arial"/>
                <a:sym typeface="Arial"/>
              </a:rPr>
              <a:t>*</a:t>
            </a:r>
            <a:r>
              <a:rPr lang="fr-BE" sz="1800">
                <a:solidFill>
                  <a:schemeClr val="dk1"/>
                </a:solidFill>
                <a:latin typeface="Arial"/>
                <a:ea typeface="Arial"/>
                <a:cs typeface="Arial"/>
                <a:sym typeface="Arial"/>
              </a:rPr>
              <a:t> </a:t>
            </a:r>
            <a:endParaRPr/>
          </a:p>
          <a:p>
            <a:pPr indent="0" lvl="0" marL="0" marR="0" rtl="0" algn="ctr">
              <a:spcBef>
                <a:spcPts val="0"/>
              </a:spcBef>
              <a:spcAft>
                <a:spcPts val="0"/>
              </a:spcAft>
              <a:buNone/>
            </a:pPr>
            <a:r>
              <a:rPr lang="fr-BE" sz="1800">
                <a:solidFill>
                  <a:schemeClr val="dk1"/>
                </a:solidFill>
                <a:latin typeface="Arial"/>
                <a:ea typeface="Arial"/>
                <a:cs typeface="Arial"/>
                <a:sym typeface="Arial"/>
              </a:rPr>
              <a:t>ou sur papier</a:t>
            </a:r>
            <a:endParaRPr/>
          </a:p>
        </p:txBody>
      </p:sp>
      <p:pic>
        <p:nvPicPr>
          <p:cNvPr descr="Document silhouet" id="1216" name="Google Shape;1216;p59"/>
          <p:cNvPicPr preferRelativeResize="0"/>
          <p:nvPr/>
        </p:nvPicPr>
        <p:blipFill rotWithShape="1">
          <a:blip r:embed="rId3">
            <a:alphaModFix/>
          </a:blip>
          <a:srcRect b="0" l="0" r="0" t="0"/>
          <a:stretch/>
        </p:blipFill>
        <p:spPr>
          <a:xfrm>
            <a:off x="9115530" y="684077"/>
            <a:ext cx="617242" cy="617242"/>
          </a:xfrm>
          <a:prstGeom prst="rect">
            <a:avLst/>
          </a:prstGeom>
          <a:noFill/>
          <a:ln>
            <a:noFill/>
          </a:ln>
        </p:spPr>
      </p:pic>
      <p:sp>
        <p:nvSpPr>
          <p:cNvPr id="1217" name="Google Shape;1217;p59"/>
          <p:cNvSpPr txBox="1"/>
          <p:nvPr/>
        </p:nvSpPr>
        <p:spPr>
          <a:xfrm>
            <a:off x="3124564" y="5025518"/>
            <a:ext cx="224364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Possibilité</a:t>
            </a:r>
            <a:r>
              <a:rPr lang="fr-BE" sz="1800">
                <a:solidFill>
                  <a:schemeClr val="lt1"/>
                </a:solidFill>
                <a:latin typeface="Arial"/>
                <a:ea typeface="Arial"/>
                <a:cs typeface="Arial"/>
                <a:sym typeface="Arial"/>
              </a:rPr>
              <a:t> </a:t>
            </a:r>
            <a:r>
              <a:rPr lang="fr-BE" sz="1800">
                <a:solidFill>
                  <a:schemeClr val="dk1"/>
                </a:solidFill>
                <a:latin typeface="Arial"/>
                <a:ea typeface="Arial"/>
                <a:cs typeface="Arial"/>
                <a:sym typeface="Arial"/>
              </a:rPr>
              <a:t>de </a:t>
            </a:r>
            <a:r>
              <a:rPr lang="fr-BE" sz="1800">
                <a:solidFill>
                  <a:schemeClr val="lt1"/>
                </a:solidFill>
                <a:highlight>
                  <a:srgbClr val="00AAA5"/>
                </a:highlight>
                <a:latin typeface="Arial"/>
                <a:ea typeface="Arial"/>
                <a:cs typeface="Arial"/>
                <a:sym typeface="Arial"/>
              </a:rPr>
              <a:t>rentrer</a:t>
            </a:r>
            <a:r>
              <a:rPr lang="fr-BE" sz="1800">
                <a:solidFill>
                  <a:schemeClr val="dk1"/>
                </a:solidFill>
                <a:latin typeface="Arial"/>
                <a:ea typeface="Arial"/>
                <a:cs typeface="Arial"/>
                <a:sym typeface="Arial"/>
              </a:rPr>
              <a:t> la déclaration </a:t>
            </a:r>
            <a:r>
              <a:rPr lang="fr-BE" sz="1800">
                <a:solidFill>
                  <a:schemeClr val="lt1"/>
                </a:solidFill>
                <a:highlight>
                  <a:srgbClr val="00AAA5"/>
                </a:highlight>
                <a:latin typeface="Arial"/>
                <a:ea typeface="Arial"/>
                <a:cs typeface="Arial"/>
                <a:sym typeface="Arial"/>
              </a:rPr>
              <a:t>séparément</a:t>
            </a:r>
            <a:endParaRPr/>
          </a:p>
        </p:txBody>
      </p:sp>
      <p:pic>
        <p:nvPicPr>
          <p:cNvPr descr="Man silhouet" id="1218" name="Google Shape;1218;p59"/>
          <p:cNvPicPr preferRelativeResize="0"/>
          <p:nvPr/>
        </p:nvPicPr>
        <p:blipFill rotWithShape="1">
          <a:blip r:embed="rId4">
            <a:alphaModFix/>
          </a:blip>
          <a:srcRect b="0" l="0" r="0" t="0"/>
          <a:stretch/>
        </p:blipFill>
        <p:spPr>
          <a:xfrm>
            <a:off x="2947031" y="4012904"/>
            <a:ext cx="914400" cy="914400"/>
          </a:xfrm>
          <a:prstGeom prst="rect">
            <a:avLst/>
          </a:prstGeom>
          <a:noFill/>
          <a:ln>
            <a:noFill/>
          </a:ln>
        </p:spPr>
      </p:pic>
      <p:pic>
        <p:nvPicPr>
          <p:cNvPr descr="Twee mannen silhouet" id="1219" name="Google Shape;1219;p59"/>
          <p:cNvPicPr preferRelativeResize="0"/>
          <p:nvPr/>
        </p:nvPicPr>
        <p:blipFill rotWithShape="1">
          <a:blip r:embed="rId5">
            <a:alphaModFix/>
          </a:blip>
          <a:srcRect b="0" l="0" r="0" t="0"/>
          <a:stretch/>
        </p:blipFill>
        <p:spPr>
          <a:xfrm>
            <a:off x="5630132" y="3029346"/>
            <a:ext cx="496144" cy="496144"/>
          </a:xfrm>
          <a:prstGeom prst="rect">
            <a:avLst/>
          </a:prstGeom>
          <a:noFill/>
          <a:ln>
            <a:noFill/>
          </a:ln>
        </p:spPr>
      </p:pic>
      <p:pic>
        <p:nvPicPr>
          <p:cNvPr descr="Man silhouet" id="1220" name="Google Shape;1220;p59"/>
          <p:cNvPicPr preferRelativeResize="0"/>
          <p:nvPr/>
        </p:nvPicPr>
        <p:blipFill rotWithShape="1">
          <a:blip r:embed="rId4">
            <a:alphaModFix/>
          </a:blip>
          <a:srcRect b="0" l="0" r="0" t="0"/>
          <a:stretch/>
        </p:blipFill>
        <p:spPr>
          <a:xfrm>
            <a:off x="4098862" y="4025781"/>
            <a:ext cx="914400" cy="914400"/>
          </a:xfrm>
          <a:prstGeom prst="rect">
            <a:avLst/>
          </a:prstGeom>
          <a:noFill/>
          <a:ln>
            <a:noFill/>
          </a:ln>
        </p:spPr>
      </p:pic>
      <p:pic>
        <p:nvPicPr>
          <p:cNvPr descr="Document silhouet" id="1221" name="Google Shape;1221;p59"/>
          <p:cNvPicPr preferRelativeResize="0"/>
          <p:nvPr/>
        </p:nvPicPr>
        <p:blipFill rotWithShape="1">
          <a:blip r:embed="rId6">
            <a:alphaModFix/>
          </a:blip>
          <a:srcRect b="0" l="0" r="0" t="0"/>
          <a:stretch/>
        </p:blipFill>
        <p:spPr>
          <a:xfrm>
            <a:off x="4592349" y="3928197"/>
            <a:ext cx="554784" cy="554784"/>
          </a:xfrm>
          <a:prstGeom prst="rect">
            <a:avLst/>
          </a:prstGeom>
          <a:noFill/>
          <a:ln>
            <a:noFill/>
          </a:ln>
        </p:spPr>
      </p:pic>
      <p:grpSp>
        <p:nvGrpSpPr>
          <p:cNvPr id="1222" name="Google Shape;1222;p59"/>
          <p:cNvGrpSpPr/>
          <p:nvPr/>
        </p:nvGrpSpPr>
        <p:grpSpPr>
          <a:xfrm>
            <a:off x="3477184" y="3869295"/>
            <a:ext cx="664431" cy="664431"/>
            <a:chOff x="2424086" y="1231955"/>
            <a:chExt cx="1512968" cy="1512968"/>
          </a:xfrm>
        </p:grpSpPr>
        <p:pic>
          <p:nvPicPr>
            <p:cNvPr descr="Laptop silhouet" id="1223" name="Google Shape;1223;p59"/>
            <p:cNvPicPr preferRelativeResize="0"/>
            <p:nvPr/>
          </p:nvPicPr>
          <p:blipFill rotWithShape="1">
            <a:blip r:embed="rId7">
              <a:alphaModFix/>
            </a:blip>
            <a:srcRect b="0" l="0" r="0" t="0"/>
            <a:stretch/>
          </p:blipFill>
          <p:spPr>
            <a:xfrm>
              <a:off x="2424086" y="1231955"/>
              <a:ext cx="1512968" cy="1512968"/>
            </a:xfrm>
            <a:prstGeom prst="rect">
              <a:avLst/>
            </a:prstGeom>
            <a:noFill/>
            <a:ln>
              <a:noFill/>
            </a:ln>
          </p:spPr>
        </p:pic>
        <p:pic>
          <p:nvPicPr>
            <p:cNvPr id="1224" name="Google Shape;1224;p59"/>
            <p:cNvPicPr preferRelativeResize="0"/>
            <p:nvPr/>
          </p:nvPicPr>
          <p:blipFill rotWithShape="1">
            <a:blip r:embed="rId8">
              <a:alphaModFix/>
            </a:blip>
            <a:srcRect b="3574" l="0" r="6593" t="1"/>
            <a:stretch/>
          </p:blipFill>
          <p:spPr>
            <a:xfrm>
              <a:off x="2774732" y="1799110"/>
              <a:ext cx="812655" cy="187386"/>
            </a:xfrm>
            <a:prstGeom prst="rect">
              <a:avLst/>
            </a:prstGeom>
            <a:noFill/>
            <a:ln>
              <a:noFill/>
            </a:ln>
          </p:spPr>
        </p:pic>
      </p:grpSp>
      <p:pic>
        <p:nvPicPr>
          <p:cNvPr descr="Vinkje met effen opvulling" id="1225" name="Google Shape;1225;p59"/>
          <p:cNvPicPr preferRelativeResize="0"/>
          <p:nvPr/>
        </p:nvPicPr>
        <p:blipFill rotWithShape="1">
          <a:blip r:embed="rId9">
            <a:alphaModFix/>
          </a:blip>
          <a:srcRect b="0" l="0" r="0" t="0"/>
          <a:stretch/>
        </p:blipFill>
        <p:spPr>
          <a:xfrm>
            <a:off x="3646777" y="4010406"/>
            <a:ext cx="554784" cy="554784"/>
          </a:xfrm>
          <a:prstGeom prst="rect">
            <a:avLst/>
          </a:prstGeom>
          <a:noFill/>
          <a:ln>
            <a:noFill/>
          </a:ln>
        </p:spPr>
      </p:pic>
      <p:pic>
        <p:nvPicPr>
          <p:cNvPr descr="Vinkje met effen opvulling" id="1226" name="Google Shape;1226;p59"/>
          <p:cNvPicPr preferRelativeResize="0"/>
          <p:nvPr/>
        </p:nvPicPr>
        <p:blipFill rotWithShape="1">
          <a:blip r:embed="rId9">
            <a:alphaModFix/>
          </a:blip>
          <a:srcRect b="0" l="0" r="0" t="0"/>
          <a:stretch/>
        </p:blipFill>
        <p:spPr>
          <a:xfrm>
            <a:off x="4730935" y="4038905"/>
            <a:ext cx="554784" cy="554784"/>
          </a:xfrm>
          <a:prstGeom prst="rect">
            <a:avLst/>
          </a:prstGeom>
          <a:noFill/>
          <a:ln>
            <a:noFill/>
          </a:ln>
        </p:spPr>
      </p:pic>
      <p:sp>
        <p:nvSpPr>
          <p:cNvPr id="1227" name="Google Shape;1227;p59"/>
          <p:cNvSpPr txBox="1"/>
          <p:nvPr/>
        </p:nvSpPr>
        <p:spPr>
          <a:xfrm>
            <a:off x="5052172" y="3843611"/>
            <a:ext cx="250929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Fusion</a:t>
            </a:r>
            <a:r>
              <a:rPr lang="fr-BE" sz="1800">
                <a:solidFill>
                  <a:schemeClr val="dk1"/>
                </a:solidFill>
                <a:latin typeface="Arial"/>
                <a:ea typeface="Arial"/>
                <a:cs typeface="Arial"/>
                <a:sym typeface="Arial"/>
              </a:rPr>
              <a:t> des deux déclarations pour établir l’imposition commune</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Lijn met pijl: Curve in wijzerzin met effen opvulling" id="1228" name="Google Shape;1228;p59"/>
          <p:cNvPicPr preferRelativeResize="0"/>
          <p:nvPr/>
        </p:nvPicPr>
        <p:blipFill rotWithShape="1">
          <a:blip r:embed="rId10">
            <a:alphaModFix/>
          </a:blip>
          <a:srcRect b="0" l="0" r="0" t="0"/>
          <a:stretch/>
        </p:blipFill>
        <p:spPr>
          <a:xfrm rot="6067230">
            <a:off x="4769756" y="3141929"/>
            <a:ext cx="914400" cy="914400"/>
          </a:xfrm>
          <a:prstGeom prst="rect">
            <a:avLst/>
          </a:prstGeom>
          <a:noFill/>
          <a:ln>
            <a:noFill/>
          </a:ln>
        </p:spPr>
      </p:pic>
      <p:pic>
        <p:nvPicPr>
          <p:cNvPr descr="Envelop silhouet" id="1229" name="Google Shape;1229;p59"/>
          <p:cNvPicPr preferRelativeResize="0"/>
          <p:nvPr/>
        </p:nvPicPr>
        <p:blipFill rotWithShape="1">
          <a:blip r:embed="rId11">
            <a:alphaModFix/>
          </a:blip>
          <a:srcRect b="0" l="0" r="0" t="0"/>
          <a:stretch/>
        </p:blipFill>
        <p:spPr>
          <a:xfrm>
            <a:off x="8074965" y="2905256"/>
            <a:ext cx="431227" cy="431227"/>
          </a:xfrm>
          <a:prstGeom prst="rect">
            <a:avLst/>
          </a:prstGeom>
          <a:noFill/>
          <a:ln>
            <a:noFill/>
          </a:ln>
        </p:spPr>
      </p:pic>
      <p:pic>
        <p:nvPicPr>
          <p:cNvPr descr="Envelop silhouet" id="1230" name="Google Shape;1230;p59"/>
          <p:cNvPicPr preferRelativeResize="0"/>
          <p:nvPr/>
        </p:nvPicPr>
        <p:blipFill rotWithShape="1">
          <a:blip r:embed="rId11">
            <a:alphaModFix/>
          </a:blip>
          <a:srcRect b="0" l="0" r="0" t="0"/>
          <a:stretch/>
        </p:blipFill>
        <p:spPr>
          <a:xfrm>
            <a:off x="9045563" y="2905256"/>
            <a:ext cx="431227" cy="431227"/>
          </a:xfrm>
          <a:prstGeom prst="rect">
            <a:avLst/>
          </a:prstGeom>
          <a:noFill/>
          <a:ln>
            <a:noFill/>
          </a:ln>
        </p:spPr>
      </p:pic>
      <p:pic>
        <p:nvPicPr>
          <p:cNvPr descr="Internet silhouet" id="1231" name="Google Shape;1231;p59"/>
          <p:cNvPicPr preferRelativeResize="0"/>
          <p:nvPr/>
        </p:nvPicPr>
        <p:blipFill rotWithShape="1">
          <a:blip r:embed="rId12">
            <a:alphaModFix/>
          </a:blip>
          <a:srcRect b="0" l="0" r="0" t="0"/>
          <a:stretch/>
        </p:blipFill>
        <p:spPr>
          <a:xfrm>
            <a:off x="5940637" y="2993547"/>
            <a:ext cx="914400" cy="914400"/>
          </a:xfrm>
          <a:prstGeom prst="rect">
            <a:avLst/>
          </a:prstGeom>
          <a:noFill/>
          <a:ln>
            <a:noFill/>
          </a:ln>
        </p:spPr>
      </p:pic>
      <p:sp>
        <p:nvSpPr>
          <p:cNvPr id="1232" name="Google Shape;1232;p59"/>
          <p:cNvSpPr/>
          <p:nvPr/>
        </p:nvSpPr>
        <p:spPr>
          <a:xfrm>
            <a:off x="7108846" y="1639942"/>
            <a:ext cx="2759837" cy="238995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233" name="Google Shape;1233;p59"/>
          <p:cNvSpPr txBox="1"/>
          <p:nvPr/>
        </p:nvSpPr>
        <p:spPr>
          <a:xfrm>
            <a:off x="7417183" y="1739939"/>
            <a:ext cx="2165038"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Envoi</a:t>
            </a:r>
            <a:r>
              <a:rPr lang="fr-BE" sz="1800">
                <a:solidFill>
                  <a:schemeClr val="dk1"/>
                </a:solidFill>
                <a:latin typeface="Arial"/>
                <a:ea typeface="Arial"/>
                <a:cs typeface="Arial"/>
                <a:sym typeface="Arial"/>
              </a:rPr>
              <a:t> de </a:t>
            </a:r>
            <a:r>
              <a:rPr lang="fr-BE" sz="1800">
                <a:solidFill>
                  <a:schemeClr val="lt1"/>
                </a:solidFill>
                <a:highlight>
                  <a:srgbClr val="00AAA5"/>
                </a:highlight>
                <a:latin typeface="Arial"/>
                <a:ea typeface="Arial"/>
                <a:cs typeface="Arial"/>
                <a:sym typeface="Arial"/>
              </a:rPr>
              <a:t>l’avertissement-extrait de rôle</a:t>
            </a:r>
            <a:r>
              <a:rPr lang="fr-BE" sz="1800">
                <a:solidFill>
                  <a:schemeClr val="dk1"/>
                </a:solidFill>
                <a:highlight>
                  <a:srgbClr val="00AAA5"/>
                </a:highlight>
                <a:latin typeface="Arial"/>
                <a:ea typeface="Arial"/>
                <a:cs typeface="Arial"/>
                <a:sym typeface="Arial"/>
              </a:rPr>
              <a:t> </a:t>
            </a:r>
            <a:r>
              <a:rPr lang="fr-BE" sz="1800">
                <a:solidFill>
                  <a:schemeClr val="dk1"/>
                </a:solidFill>
                <a:latin typeface="Arial"/>
                <a:ea typeface="Arial"/>
                <a:cs typeface="Arial"/>
                <a:sym typeface="Arial"/>
              </a:rPr>
              <a:t>aux deux ex-partenaires</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4" name="Google Shape;1234;p59"/>
          <p:cNvSpPr/>
          <p:nvPr/>
        </p:nvSpPr>
        <p:spPr>
          <a:xfrm rot="-4231812">
            <a:off x="4345607" y="2991178"/>
            <a:ext cx="1723982" cy="2674469"/>
          </a:xfrm>
          <a:prstGeom prst="arc">
            <a:avLst>
              <a:gd fmla="val 16200000" name="adj1"/>
              <a:gd fmla="val 0" name="adj2"/>
            </a:avLst>
          </a:prstGeom>
          <a:noFill/>
          <a:ln cap="flat" cmpd="sng" w="5715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35" name="Google Shape;1235;p59"/>
          <p:cNvSpPr txBox="1"/>
          <p:nvPr/>
        </p:nvSpPr>
        <p:spPr>
          <a:xfrm>
            <a:off x="8172662" y="5025518"/>
            <a:ext cx="4160822" cy="1200329"/>
          </a:xfrm>
          <a:prstGeom prst="rect">
            <a:avLst/>
          </a:prstGeom>
          <a:noFill/>
          <a:ln>
            <a:noFill/>
          </a:ln>
        </p:spPr>
        <p:txBody>
          <a:bodyPr anchorCtr="0" anchor="t" bIns="45700" lIns="91425" spcFirstLastPara="1" rIns="91425" wrap="square" tIns="45700">
            <a:spAutoFit/>
          </a:bodyPr>
          <a:lstStyle/>
          <a:p>
            <a:pPr indent="-177800" lvl="0" marL="177800" marR="0" rtl="0" algn="l">
              <a:spcBef>
                <a:spcPts val="0"/>
              </a:spcBef>
              <a:spcAft>
                <a:spcPts val="0"/>
              </a:spcAft>
              <a:buNone/>
            </a:pPr>
            <a:r>
              <a:rPr b="1" lang="fr-BE" sz="1800">
                <a:solidFill>
                  <a:schemeClr val="dk1"/>
                </a:solidFill>
                <a:latin typeface="Arial"/>
                <a:ea typeface="Arial"/>
                <a:cs typeface="Arial"/>
                <a:sym typeface="Arial"/>
              </a:rPr>
              <a:t>*</a:t>
            </a:r>
            <a:r>
              <a:rPr lang="fr-BE" sz="1800">
                <a:solidFill>
                  <a:schemeClr val="dk1"/>
                </a:solidFill>
                <a:latin typeface="Arial"/>
                <a:ea typeface="Arial"/>
                <a:cs typeface="Arial"/>
                <a:sym typeface="Arial"/>
              </a:rPr>
              <a:t> Calcul de l’impôt non disponible dans MyMinfin (Tax-on-web), mais estimation possible via Tax-Calc à partir du début du mois de juin.</a:t>
            </a:r>
            <a:endParaRPr/>
          </a:p>
        </p:txBody>
      </p:sp>
      <p:pic>
        <p:nvPicPr>
          <p:cNvPr descr="Pijl omhoog met effen opvulling" id="1236" name="Google Shape;1236;p59"/>
          <p:cNvPicPr preferRelativeResize="0"/>
          <p:nvPr/>
        </p:nvPicPr>
        <p:blipFill rotWithShape="1">
          <a:blip r:embed="rId13">
            <a:alphaModFix/>
          </a:blip>
          <a:srcRect b="0" l="0" r="0" t="0"/>
          <a:stretch/>
        </p:blipFill>
        <p:spPr>
          <a:xfrm rot="5400000">
            <a:off x="6822384" y="2974841"/>
            <a:ext cx="914400" cy="914400"/>
          </a:xfrm>
          <a:prstGeom prst="rect">
            <a:avLst/>
          </a:prstGeom>
          <a:noFill/>
          <a:ln>
            <a:noFill/>
          </a:ln>
        </p:spPr>
      </p:pic>
      <p:pic>
        <p:nvPicPr>
          <p:cNvPr descr="Man silhouet" id="1237" name="Google Shape;1237;p59"/>
          <p:cNvPicPr preferRelativeResize="0"/>
          <p:nvPr/>
        </p:nvPicPr>
        <p:blipFill rotWithShape="1">
          <a:blip r:embed="rId4">
            <a:alphaModFix/>
          </a:blip>
          <a:srcRect b="0" l="0" r="0" t="0"/>
          <a:stretch/>
        </p:blipFill>
        <p:spPr>
          <a:xfrm>
            <a:off x="8482417" y="3018864"/>
            <a:ext cx="914400" cy="914400"/>
          </a:xfrm>
          <a:prstGeom prst="rect">
            <a:avLst/>
          </a:prstGeom>
          <a:noFill/>
          <a:ln>
            <a:noFill/>
          </a:ln>
        </p:spPr>
      </p:pic>
      <p:pic>
        <p:nvPicPr>
          <p:cNvPr descr="Man silhouet" id="1238" name="Google Shape;1238;p59"/>
          <p:cNvPicPr preferRelativeResize="0"/>
          <p:nvPr/>
        </p:nvPicPr>
        <p:blipFill rotWithShape="1">
          <a:blip r:embed="rId4">
            <a:alphaModFix/>
          </a:blip>
          <a:srcRect b="0" l="0" r="0" t="0"/>
          <a:stretch/>
        </p:blipFill>
        <p:spPr>
          <a:xfrm>
            <a:off x="7529107" y="3032365"/>
            <a:ext cx="914400" cy="914400"/>
          </a:xfrm>
          <a:prstGeom prst="rect">
            <a:avLst/>
          </a:prstGeom>
          <a:noFill/>
          <a:ln>
            <a:noFill/>
          </a:ln>
        </p:spPr>
      </p:pic>
      <p:sp>
        <p:nvSpPr>
          <p:cNvPr id="1239" name="Google Shape;1239;p59"/>
          <p:cNvSpPr/>
          <p:nvPr/>
        </p:nvSpPr>
        <p:spPr>
          <a:xfrm>
            <a:off x="336903" y="1341971"/>
            <a:ext cx="3474720" cy="3010556"/>
          </a:xfrm>
          <a:prstGeom prst="hexagon">
            <a:avLst>
              <a:gd fmla="val 28499" name="adj"/>
              <a:gd fmla="val 115470" name="vf"/>
            </a:avLst>
          </a:prstGeom>
          <a:noFill/>
          <a:ln cap="flat" cmpd="sng" w="57150">
            <a:solidFill>
              <a:srgbClr val="00AAA5">
                <a:alpha val="50196"/>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grpSp>
        <p:nvGrpSpPr>
          <p:cNvPr id="1240" name="Google Shape;1240;p59"/>
          <p:cNvGrpSpPr/>
          <p:nvPr/>
        </p:nvGrpSpPr>
        <p:grpSpPr>
          <a:xfrm>
            <a:off x="9045563" y="61938"/>
            <a:ext cx="757177" cy="757177"/>
            <a:chOff x="2424086" y="1231955"/>
            <a:chExt cx="1512968" cy="1512968"/>
          </a:xfrm>
        </p:grpSpPr>
        <p:pic>
          <p:nvPicPr>
            <p:cNvPr descr="Laptop silhouet" id="1241" name="Google Shape;1241;p59"/>
            <p:cNvPicPr preferRelativeResize="0"/>
            <p:nvPr/>
          </p:nvPicPr>
          <p:blipFill rotWithShape="1">
            <a:blip r:embed="rId14">
              <a:alphaModFix/>
            </a:blip>
            <a:srcRect b="0" l="0" r="0" t="0"/>
            <a:stretch/>
          </p:blipFill>
          <p:spPr>
            <a:xfrm>
              <a:off x="2424086" y="1231955"/>
              <a:ext cx="1512968" cy="1512968"/>
            </a:xfrm>
            <a:prstGeom prst="rect">
              <a:avLst/>
            </a:prstGeom>
            <a:noFill/>
            <a:ln>
              <a:noFill/>
            </a:ln>
          </p:spPr>
        </p:pic>
        <p:pic>
          <p:nvPicPr>
            <p:cNvPr id="1242" name="Google Shape;1242;p59"/>
            <p:cNvPicPr preferRelativeResize="0"/>
            <p:nvPr/>
          </p:nvPicPr>
          <p:blipFill rotWithShape="1">
            <a:blip r:embed="rId8">
              <a:alphaModFix/>
            </a:blip>
            <a:srcRect b="3574" l="0" r="6593" t="1"/>
            <a:stretch/>
          </p:blipFill>
          <p:spPr>
            <a:xfrm>
              <a:off x="2774732" y="1799110"/>
              <a:ext cx="812655" cy="187386"/>
            </a:xfrm>
            <a:prstGeom prst="rect">
              <a:avLst/>
            </a:prstGeom>
            <a:noFill/>
            <a:ln>
              <a:noFill/>
            </a:ln>
          </p:spPr>
        </p:pic>
      </p:grpSp>
      <p:pic>
        <p:nvPicPr>
          <p:cNvPr descr="Gloeilamp silhouet" id="1243" name="Google Shape;1243;p59"/>
          <p:cNvPicPr preferRelativeResize="0"/>
          <p:nvPr/>
        </p:nvPicPr>
        <p:blipFill rotWithShape="1">
          <a:blip r:embed="rId15">
            <a:alphaModFix/>
          </a:blip>
          <a:srcRect b="0" l="0" r="0" t="0"/>
          <a:stretch/>
        </p:blipFill>
        <p:spPr>
          <a:xfrm>
            <a:off x="7748445" y="5014052"/>
            <a:ext cx="586902" cy="58690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descr="Vrouw die een bord vasthoudt" id="1249" name="Google Shape;1249;p60"/>
          <p:cNvPicPr preferRelativeResize="0"/>
          <p:nvPr/>
        </p:nvPicPr>
        <p:blipFill rotWithShape="1">
          <a:blip r:embed="rId3">
            <a:alphaModFix/>
          </a:blip>
          <a:srcRect b="0" l="0" r="0" t="0"/>
          <a:stretch/>
        </p:blipFill>
        <p:spPr>
          <a:xfrm flipH="1">
            <a:off x="9873063" y="1354238"/>
            <a:ext cx="2073697" cy="3666537"/>
          </a:xfrm>
          <a:prstGeom prst="rect">
            <a:avLst/>
          </a:prstGeom>
          <a:noFill/>
          <a:ln>
            <a:noFill/>
          </a:ln>
          <a:effectLst>
            <a:outerShdw blurRad="50800" rotWithShape="0" algn="t" dir="5400000" dist="38100">
              <a:srgbClr val="000000">
                <a:alpha val="40000"/>
              </a:srgbClr>
            </a:outerShdw>
          </a:effectLst>
        </p:spPr>
      </p:pic>
      <p:sp>
        <p:nvSpPr>
          <p:cNvPr id="1250" name="Google Shape;1250;p60"/>
          <p:cNvSpPr/>
          <p:nvPr/>
        </p:nvSpPr>
        <p:spPr>
          <a:xfrm>
            <a:off x="3720553" y="1646251"/>
            <a:ext cx="3076999" cy="2664604"/>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grpSp>
        <p:nvGrpSpPr>
          <p:cNvPr id="1251" name="Google Shape;1251;p60"/>
          <p:cNvGrpSpPr/>
          <p:nvPr/>
        </p:nvGrpSpPr>
        <p:grpSpPr>
          <a:xfrm>
            <a:off x="8920344" y="171539"/>
            <a:ext cx="1048307" cy="1048307"/>
            <a:chOff x="2424086" y="1231955"/>
            <a:chExt cx="1512968" cy="1512968"/>
          </a:xfrm>
        </p:grpSpPr>
        <p:pic>
          <p:nvPicPr>
            <p:cNvPr descr="Laptop silhouet" id="1252" name="Google Shape;1252;p60"/>
            <p:cNvPicPr preferRelativeResize="0"/>
            <p:nvPr/>
          </p:nvPicPr>
          <p:blipFill rotWithShape="1">
            <a:blip r:embed="rId4">
              <a:alphaModFix/>
            </a:blip>
            <a:srcRect b="0" l="0" r="0" t="0"/>
            <a:stretch/>
          </p:blipFill>
          <p:spPr>
            <a:xfrm>
              <a:off x="2424086" y="1231955"/>
              <a:ext cx="1512968" cy="1512968"/>
            </a:xfrm>
            <a:prstGeom prst="rect">
              <a:avLst/>
            </a:prstGeom>
            <a:noFill/>
            <a:ln>
              <a:noFill/>
            </a:ln>
          </p:spPr>
        </p:pic>
        <p:pic>
          <p:nvPicPr>
            <p:cNvPr id="1253" name="Google Shape;1253;p60"/>
            <p:cNvPicPr preferRelativeResize="0"/>
            <p:nvPr/>
          </p:nvPicPr>
          <p:blipFill rotWithShape="1">
            <a:blip r:embed="rId5">
              <a:alphaModFix/>
            </a:blip>
            <a:srcRect b="3574" l="0" r="6593" t="1"/>
            <a:stretch/>
          </p:blipFill>
          <p:spPr>
            <a:xfrm>
              <a:off x="2774732" y="1799110"/>
              <a:ext cx="812655" cy="187386"/>
            </a:xfrm>
            <a:prstGeom prst="rect">
              <a:avLst/>
            </a:prstGeom>
            <a:noFill/>
            <a:ln>
              <a:noFill/>
            </a:ln>
          </p:spPr>
        </p:pic>
      </p:grpSp>
      <p:sp>
        <p:nvSpPr>
          <p:cNvPr id="1254" name="Google Shape;1254;p60"/>
          <p:cNvSpPr txBox="1"/>
          <p:nvPr>
            <p:ph idx="4294967295" type="body"/>
          </p:nvPr>
        </p:nvSpPr>
        <p:spPr>
          <a:xfrm>
            <a:off x="4147160" y="2579264"/>
            <a:ext cx="2156822" cy="100779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1600"/>
              </a:spcAft>
              <a:buClr>
                <a:schemeClr val="dk1"/>
              </a:buClr>
              <a:buSzPts val="1800"/>
              <a:buNone/>
            </a:pPr>
            <a:r>
              <a:rPr lang="fr-BE" sz="1800">
                <a:latin typeface="Arial"/>
                <a:ea typeface="Arial"/>
                <a:cs typeface="Arial"/>
                <a:sym typeface="Arial"/>
              </a:rPr>
              <a:t>OUI, toujours en ligne via MyMinfin</a:t>
            </a:r>
            <a:endParaRPr sz="1800">
              <a:latin typeface="Arial"/>
              <a:ea typeface="Arial"/>
              <a:cs typeface="Arial"/>
              <a:sym typeface="Arial"/>
            </a:endParaRPr>
          </a:p>
        </p:txBody>
      </p:sp>
      <p:pic>
        <p:nvPicPr>
          <p:cNvPr id="1255" name="Google Shape;1255;p60"/>
          <p:cNvPicPr preferRelativeResize="0"/>
          <p:nvPr/>
        </p:nvPicPr>
        <p:blipFill rotWithShape="1">
          <a:blip r:embed="rId6">
            <a:alphaModFix/>
          </a:blip>
          <a:srcRect b="0" l="0" r="0" t="0"/>
          <a:stretch/>
        </p:blipFill>
        <p:spPr>
          <a:xfrm>
            <a:off x="2030361" y="1260122"/>
            <a:ext cx="450000" cy="360000"/>
          </a:xfrm>
          <a:prstGeom prst="rect">
            <a:avLst/>
          </a:prstGeom>
          <a:noFill/>
          <a:ln>
            <a:noFill/>
          </a:ln>
        </p:spPr>
      </p:pic>
      <p:grpSp>
        <p:nvGrpSpPr>
          <p:cNvPr id="1256" name="Google Shape;1256;p60"/>
          <p:cNvGrpSpPr/>
          <p:nvPr/>
        </p:nvGrpSpPr>
        <p:grpSpPr>
          <a:xfrm>
            <a:off x="3277156" y="4412631"/>
            <a:ext cx="8578546" cy="1979852"/>
            <a:chOff x="1753964" y="3797705"/>
            <a:chExt cx="9375341" cy="2088746"/>
          </a:xfrm>
        </p:grpSpPr>
        <p:pic>
          <p:nvPicPr>
            <p:cNvPr id="1257" name="Google Shape;1257;p60"/>
            <p:cNvPicPr preferRelativeResize="0"/>
            <p:nvPr/>
          </p:nvPicPr>
          <p:blipFill rotWithShape="1">
            <a:blip r:embed="rId7">
              <a:alphaModFix/>
            </a:blip>
            <a:srcRect b="0" l="0" r="0" t="0"/>
            <a:stretch/>
          </p:blipFill>
          <p:spPr>
            <a:xfrm>
              <a:off x="1941877" y="3797705"/>
              <a:ext cx="2994558" cy="2088746"/>
            </a:xfrm>
            <a:prstGeom prst="rect">
              <a:avLst/>
            </a:prstGeom>
            <a:solidFill>
              <a:srgbClr val="ECECEC"/>
            </a:solidFill>
            <a:ln cap="sq" cmpd="sng" w="88900">
              <a:solidFill>
                <a:srgbClr val="FFFFFF"/>
              </a:solidFill>
              <a:prstDash val="solid"/>
              <a:miter lim="8000"/>
              <a:headEnd len="sm" w="sm" type="none"/>
              <a:tailEnd len="sm" w="sm" type="none"/>
            </a:ln>
          </p:spPr>
        </p:pic>
        <p:sp>
          <p:nvSpPr>
            <p:cNvPr id="1258" name="Google Shape;1258;p60"/>
            <p:cNvSpPr/>
            <p:nvPr/>
          </p:nvSpPr>
          <p:spPr>
            <a:xfrm>
              <a:off x="1753964" y="5009322"/>
              <a:ext cx="3182471" cy="414324"/>
            </a:xfrm>
            <a:prstGeom prst="ellipse">
              <a:avLst/>
            </a:prstGeom>
            <a:noFill/>
            <a:ln cap="flat" cmpd="sng" w="12700">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59" name="Google Shape;1259;p60"/>
            <p:cNvPicPr preferRelativeResize="0"/>
            <p:nvPr/>
          </p:nvPicPr>
          <p:blipFill rotWithShape="1">
            <a:blip r:embed="rId8">
              <a:alphaModFix/>
            </a:blip>
            <a:srcRect b="0" l="0" r="0" t="0"/>
            <a:stretch/>
          </p:blipFill>
          <p:spPr>
            <a:xfrm>
              <a:off x="6472429" y="3797705"/>
              <a:ext cx="4656876" cy="2088746"/>
            </a:xfrm>
            <a:prstGeom prst="rect">
              <a:avLst/>
            </a:prstGeom>
            <a:solidFill>
              <a:srgbClr val="ECECEC"/>
            </a:solidFill>
            <a:ln cap="sq" cmpd="sng" w="88900">
              <a:solidFill>
                <a:srgbClr val="FFFFFF"/>
              </a:solidFill>
              <a:prstDash val="solid"/>
              <a:miter lim="8000"/>
              <a:headEnd len="sm" w="sm" type="none"/>
              <a:tailEnd len="sm" w="sm" type="none"/>
            </a:ln>
          </p:spPr>
        </p:pic>
        <p:sp>
          <p:nvSpPr>
            <p:cNvPr id="1260" name="Google Shape;1260;p60"/>
            <p:cNvSpPr/>
            <p:nvPr/>
          </p:nvSpPr>
          <p:spPr>
            <a:xfrm>
              <a:off x="5234609" y="4842078"/>
              <a:ext cx="934278" cy="717209"/>
            </a:xfrm>
            <a:prstGeom prst="rightArrow">
              <a:avLst>
                <a:gd fmla="val 50000" name="adj1"/>
                <a:gd fmla="val 50000" name="adj2"/>
              </a:avLst>
            </a:prstGeom>
            <a:solidFill>
              <a:schemeClr val="accen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1261" name="Google Shape;1261;p6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RENTRER SOI-MÊME LA DÉCLARATION - DÉCÈS</a:t>
            </a:r>
            <a:endParaRPr sz="2500" cap="none">
              <a:solidFill>
                <a:schemeClr val="lt1"/>
              </a:solidFill>
              <a:highlight>
                <a:srgbClr val="008080"/>
              </a:highlight>
              <a:latin typeface="Arial"/>
              <a:ea typeface="Arial"/>
              <a:cs typeface="Arial"/>
              <a:sym typeface="Arial"/>
            </a:endParaRPr>
          </a:p>
        </p:txBody>
      </p:sp>
      <p:sp>
        <p:nvSpPr>
          <p:cNvPr id="1262" name="Google Shape;1262;p60"/>
          <p:cNvSpPr/>
          <p:nvPr/>
        </p:nvSpPr>
        <p:spPr>
          <a:xfrm>
            <a:off x="6896769" y="1646251"/>
            <a:ext cx="3076999" cy="2664604"/>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grpSp>
        <p:nvGrpSpPr>
          <p:cNvPr id="1263" name="Google Shape;1263;p60"/>
          <p:cNvGrpSpPr/>
          <p:nvPr/>
        </p:nvGrpSpPr>
        <p:grpSpPr>
          <a:xfrm>
            <a:off x="650690" y="1035361"/>
            <a:ext cx="3318939" cy="642486"/>
            <a:chOff x="1325454" y="1008137"/>
            <a:chExt cx="3318939" cy="642486"/>
          </a:xfrm>
        </p:grpSpPr>
        <p:sp>
          <p:nvSpPr>
            <p:cNvPr id="1264" name="Google Shape;1264;p60"/>
            <p:cNvSpPr/>
            <p:nvPr/>
          </p:nvSpPr>
          <p:spPr>
            <a:xfrm>
              <a:off x="1325454" y="1100828"/>
              <a:ext cx="331893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En ligne via MyMinfin</a:t>
              </a:r>
              <a:endParaRPr/>
            </a:p>
          </p:txBody>
        </p:sp>
        <p:pic>
          <p:nvPicPr>
            <p:cNvPr descr="Laptop silhouet" id="1265" name="Google Shape;1265;p60"/>
            <p:cNvPicPr preferRelativeResize="0"/>
            <p:nvPr/>
          </p:nvPicPr>
          <p:blipFill rotWithShape="1">
            <a:blip r:embed="rId9">
              <a:alphaModFix/>
            </a:blip>
            <a:srcRect b="0" l="0" r="0" t="0"/>
            <a:stretch/>
          </p:blipFill>
          <p:spPr>
            <a:xfrm>
              <a:off x="1347910" y="1008137"/>
              <a:ext cx="642486" cy="642486"/>
            </a:xfrm>
            <a:prstGeom prst="rect">
              <a:avLst/>
            </a:prstGeom>
            <a:noFill/>
            <a:ln>
              <a:noFill/>
            </a:ln>
          </p:spPr>
        </p:pic>
      </p:grpSp>
      <p:sp>
        <p:nvSpPr>
          <p:cNvPr id="1266" name="Google Shape;1266;p60"/>
          <p:cNvSpPr txBox="1"/>
          <p:nvPr/>
        </p:nvSpPr>
        <p:spPr>
          <a:xfrm>
            <a:off x="611953" y="3560501"/>
            <a:ext cx="273830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Les</a:t>
            </a:r>
            <a:r>
              <a:rPr lang="fr-BE" sz="1800">
                <a:solidFill>
                  <a:schemeClr val="lt1"/>
                </a:solidFill>
                <a:latin typeface="Arial"/>
                <a:ea typeface="Arial"/>
                <a:cs typeface="Arial"/>
                <a:sym typeface="Arial"/>
              </a:rPr>
              <a:t> </a:t>
            </a:r>
            <a:r>
              <a:rPr b="1" lang="fr-BE" sz="1800">
                <a:solidFill>
                  <a:schemeClr val="lt1"/>
                </a:solidFill>
                <a:highlight>
                  <a:srgbClr val="0062B0"/>
                </a:highlight>
                <a:latin typeface="Arial"/>
                <a:ea typeface="Arial"/>
                <a:cs typeface="Arial"/>
                <a:sym typeface="Arial"/>
              </a:rPr>
              <a:t>héritiers</a:t>
            </a:r>
            <a:r>
              <a:rPr lang="fr-BE" sz="1800">
                <a:solidFill>
                  <a:schemeClr val="dk1"/>
                </a:solidFill>
                <a:latin typeface="Arial"/>
                <a:ea typeface="Arial"/>
                <a:cs typeface="Arial"/>
                <a:sym typeface="Arial"/>
              </a:rPr>
              <a:t> peuvent-ils déposer une déclaration en ligne via MyMinfin ? </a:t>
            </a:r>
            <a:endParaRPr sz="1800">
              <a:solidFill>
                <a:schemeClr val="dk1"/>
              </a:solidFill>
              <a:latin typeface="Arial"/>
              <a:ea typeface="Arial"/>
              <a:cs typeface="Arial"/>
              <a:sym typeface="Arial"/>
            </a:endParaRPr>
          </a:p>
        </p:txBody>
      </p:sp>
      <p:sp>
        <p:nvSpPr>
          <p:cNvPr id="1267" name="Google Shape;1267;p60"/>
          <p:cNvSpPr/>
          <p:nvPr/>
        </p:nvSpPr>
        <p:spPr>
          <a:xfrm>
            <a:off x="245833" y="2516888"/>
            <a:ext cx="3474720" cy="3010556"/>
          </a:xfrm>
          <a:prstGeom prst="hexagon">
            <a:avLst>
              <a:gd fmla="val 28499" name="adj"/>
              <a:gd fmla="val 115470" name="vf"/>
            </a:avLst>
          </a:prstGeom>
          <a:noFill/>
          <a:ln cap="flat" cmpd="sng" w="57150">
            <a:solidFill>
              <a:srgbClr val="02C29F">
                <a:alpha val="50196"/>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1268" name="Google Shape;1268;p60"/>
          <p:cNvSpPr txBox="1"/>
          <p:nvPr/>
        </p:nvSpPr>
        <p:spPr>
          <a:xfrm>
            <a:off x="4214122" y="2069279"/>
            <a:ext cx="20898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Décès en 2025</a:t>
            </a:r>
            <a:endParaRPr/>
          </a:p>
        </p:txBody>
      </p:sp>
      <p:sp>
        <p:nvSpPr>
          <p:cNvPr id="1269" name="Google Shape;1269;p60"/>
          <p:cNvSpPr txBox="1"/>
          <p:nvPr/>
        </p:nvSpPr>
        <p:spPr>
          <a:xfrm>
            <a:off x="7390338" y="2069279"/>
            <a:ext cx="20898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AAA5"/>
                </a:highlight>
                <a:latin typeface="Arial"/>
                <a:ea typeface="Arial"/>
                <a:cs typeface="Arial"/>
                <a:sym typeface="Arial"/>
              </a:rPr>
              <a:t>Décès en 2026</a:t>
            </a:r>
            <a:endParaRPr/>
          </a:p>
        </p:txBody>
      </p:sp>
      <p:sp>
        <p:nvSpPr>
          <p:cNvPr id="1270" name="Google Shape;1270;p60"/>
          <p:cNvSpPr txBox="1"/>
          <p:nvPr/>
        </p:nvSpPr>
        <p:spPr>
          <a:xfrm>
            <a:off x="7424344" y="2516888"/>
            <a:ext cx="2021848"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dk1"/>
                </a:solidFill>
                <a:latin typeface="Arial"/>
                <a:ea typeface="Arial"/>
                <a:cs typeface="Arial"/>
                <a:sym typeface="Arial"/>
              </a:rPr>
              <a:t>OUI, sauf si les deux partenaires sont décédés en 2026 (dans ce cas ⇨ déclaration papier)​</a:t>
            </a:r>
            <a:endParaRPr sz="1800">
              <a:solidFill>
                <a:schemeClr val="dk1"/>
              </a:solidFill>
              <a:latin typeface="Arial"/>
              <a:ea typeface="Arial"/>
              <a:cs typeface="Arial"/>
              <a:sym typeface="Arial"/>
            </a:endParaRPr>
          </a:p>
        </p:txBody>
      </p:sp>
      <p:sp>
        <p:nvSpPr>
          <p:cNvPr id="1271" name="Google Shape;1271;p60"/>
          <p:cNvSpPr txBox="1"/>
          <p:nvPr/>
        </p:nvSpPr>
        <p:spPr>
          <a:xfrm>
            <a:off x="9962225" y="2253448"/>
            <a:ext cx="188502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u="sng">
                <a:solidFill>
                  <a:schemeClr val="dk1"/>
                </a:solidFill>
                <a:latin typeface="Arial"/>
                <a:ea typeface="Arial"/>
                <a:cs typeface="Arial"/>
                <a:sym typeface="Arial"/>
                <a:hlinkClick r:id="rId10">
                  <a:extLst>
                    <a:ext uri="{A12FA001-AC4F-418D-AE19-62706E023703}">
                      <ahyp:hlinkClr val="tx"/>
                    </a:ext>
                  </a:extLst>
                </a:hlinkClick>
              </a:rPr>
              <a:t>Déclaration d'une personne décédée</a:t>
            </a:r>
            <a:endParaRPr sz="1800">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6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EBOX ET DOCUMENTS DU SPF FINANCES</a:t>
            </a:r>
            <a:endParaRPr sz="2500" cap="none">
              <a:solidFill>
                <a:schemeClr val="lt1"/>
              </a:solidFill>
              <a:highlight>
                <a:srgbClr val="008080"/>
              </a:highlight>
              <a:latin typeface="Arial"/>
              <a:ea typeface="Arial"/>
              <a:cs typeface="Arial"/>
              <a:sym typeface="Arial"/>
            </a:endParaRPr>
          </a:p>
        </p:txBody>
      </p:sp>
      <p:sp>
        <p:nvSpPr>
          <p:cNvPr id="1278" name="Google Shape;1278;p61"/>
          <p:cNvSpPr/>
          <p:nvPr/>
        </p:nvSpPr>
        <p:spPr>
          <a:xfrm>
            <a:off x="635402" y="1808900"/>
            <a:ext cx="3149639" cy="1155346"/>
          </a:xfrm>
          <a:prstGeom prst="rect">
            <a:avLst/>
          </a:prstGeom>
          <a:noFill/>
          <a:ln>
            <a:noFill/>
          </a:ln>
        </p:spPr>
        <p:txBody>
          <a:bodyPr anchorCtr="0" anchor="ctr" bIns="45700" lIns="91425" spcFirstLastPara="1" rIns="91425" wrap="square" tIns="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eBox : facile, sécurisé et bon pour l’environnement !</a:t>
            </a:r>
            <a:endParaRPr sz="2000">
              <a:solidFill>
                <a:schemeClr val="dk1"/>
              </a:solidFill>
              <a:highlight>
                <a:srgbClr val="004EA2"/>
              </a:highlight>
              <a:latin typeface="Arial"/>
              <a:ea typeface="Arial"/>
              <a:cs typeface="Arial"/>
              <a:sym typeface="Arial"/>
            </a:endParaRPr>
          </a:p>
        </p:txBody>
      </p:sp>
      <p:sp>
        <p:nvSpPr>
          <p:cNvPr id="1279" name="Google Shape;1279;p61"/>
          <p:cNvSpPr/>
          <p:nvPr/>
        </p:nvSpPr>
        <p:spPr>
          <a:xfrm>
            <a:off x="4547233" y="1900626"/>
            <a:ext cx="3097533" cy="1155346"/>
          </a:xfrm>
          <a:prstGeom prst="rect">
            <a:avLst/>
          </a:prstGeom>
          <a:noFill/>
          <a:ln>
            <a:noFill/>
          </a:ln>
        </p:spPr>
        <p:txBody>
          <a:bodyPr anchorCtr="0" anchor="ctr" bIns="45700" lIns="91425" spcFirstLastPara="1" rIns="91425" wrap="square" tIns="7200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eBox activée = moins d’envois papier</a:t>
            </a:r>
            <a:endParaRPr/>
          </a:p>
          <a:p>
            <a:pPr indent="0" lvl="0" marL="0" marR="0" rtl="0" algn="ctr">
              <a:spcBef>
                <a:spcPts val="0"/>
              </a:spcBef>
              <a:spcAft>
                <a:spcPts val="0"/>
              </a:spcAft>
              <a:buNone/>
            </a:pPr>
            <a:r>
              <a:t/>
            </a:r>
            <a:endParaRPr sz="2000">
              <a:solidFill>
                <a:schemeClr val="dk1"/>
              </a:solidFill>
              <a:highlight>
                <a:srgbClr val="004EA2"/>
              </a:highlight>
              <a:latin typeface="Arial"/>
              <a:ea typeface="Arial"/>
              <a:cs typeface="Arial"/>
              <a:sym typeface="Arial"/>
            </a:endParaRPr>
          </a:p>
        </p:txBody>
      </p:sp>
      <p:sp>
        <p:nvSpPr>
          <p:cNvPr id="1280" name="Google Shape;1280;p61"/>
          <p:cNvSpPr/>
          <p:nvPr/>
        </p:nvSpPr>
        <p:spPr>
          <a:xfrm>
            <a:off x="8433011" y="1813067"/>
            <a:ext cx="3097533" cy="1155653"/>
          </a:xfrm>
          <a:prstGeom prst="rect">
            <a:avLst/>
          </a:prstGeom>
          <a:noFill/>
          <a:ln>
            <a:noFill/>
          </a:ln>
        </p:spPr>
        <p:txBody>
          <a:bodyPr anchorCtr="0" anchor="ctr" bIns="45700" lIns="91425" spcFirstLastPara="1" rIns="91425" wrap="square" tIns="72000">
            <a:noAutofit/>
          </a:bodyPr>
          <a:lstStyle/>
          <a:p>
            <a:pPr indent="0" lvl="0" marL="0" marR="0" rtl="0" algn="ctr">
              <a:spcBef>
                <a:spcPts val="0"/>
              </a:spcBef>
              <a:spcAft>
                <a:spcPts val="0"/>
              </a:spcAft>
              <a:buNone/>
            </a:pPr>
            <a:r>
              <a:rPr b="1" lang="fr-BE" sz="2000">
                <a:solidFill>
                  <a:schemeClr val="lt1"/>
                </a:solidFill>
                <a:highlight>
                  <a:srgbClr val="004EA2"/>
                </a:highlight>
                <a:latin typeface="Arial"/>
                <a:ea typeface="Arial"/>
                <a:cs typeface="Arial"/>
                <a:sym typeface="Arial"/>
              </a:rPr>
              <a:t>Nécessaire de mentionner une adresse e-mail dans l’eBox</a:t>
            </a:r>
            <a:endParaRPr b="1" sz="2000">
              <a:solidFill>
                <a:schemeClr val="lt1"/>
              </a:solidFill>
              <a:highlight>
                <a:srgbClr val="004EA2"/>
              </a:highlight>
              <a:latin typeface="Arial"/>
              <a:ea typeface="Arial"/>
              <a:cs typeface="Arial"/>
              <a:sym typeface="Arial"/>
            </a:endParaRPr>
          </a:p>
        </p:txBody>
      </p:sp>
      <p:sp>
        <p:nvSpPr>
          <p:cNvPr id="1281" name="Google Shape;1281;p61"/>
          <p:cNvSpPr/>
          <p:nvPr/>
        </p:nvSpPr>
        <p:spPr>
          <a:xfrm>
            <a:off x="410222" y="3111308"/>
            <a:ext cx="3600000" cy="3135543"/>
          </a:xfrm>
          <a:prstGeom prst="rect">
            <a:avLst/>
          </a:prstGeom>
          <a:noFill/>
          <a:ln cap="flat" cmpd="sng" w="28575">
            <a:solidFill>
              <a:srgbClr val="004EA2"/>
            </a:solidFill>
            <a:prstDash val="solid"/>
            <a:miter lim="8000"/>
            <a:headEnd len="sm" w="sm" type="none"/>
            <a:tailEnd len="sm" w="sm" type="none"/>
          </a:ln>
        </p:spPr>
        <p:txBody>
          <a:bodyPr anchorCtr="0" anchor="t" bIns="45700" lIns="91425" spcFirstLastPara="1" rIns="91425" wrap="square" tIns="72000">
            <a:noAutofit/>
          </a:bodyPr>
          <a:lstStyle/>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 Boîte aux lettres électronique » de l’administration et des institutions publiques</a:t>
            </a:r>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Recevoir une notification pour chaque document disponible</a:t>
            </a:r>
            <a:endParaRPr/>
          </a:p>
          <a:p>
            <a:pPr indent="-342900" lvl="0" marL="342900" marR="0" rtl="0" algn="l">
              <a:spcBef>
                <a:spcPts val="0"/>
              </a:spcBef>
              <a:spcAft>
                <a:spcPts val="0"/>
              </a:spcAft>
              <a:buClr>
                <a:schemeClr val="dk1"/>
              </a:buClr>
              <a:buSzPts val="1800"/>
              <a:buFont typeface="Arial"/>
              <a:buChar char="•"/>
            </a:pPr>
            <a:r>
              <a:rPr b="1" lang="fr-BE" sz="1800">
                <a:solidFill>
                  <a:schemeClr val="dk1"/>
                </a:solidFill>
                <a:latin typeface="Arial"/>
                <a:ea typeface="Arial"/>
                <a:cs typeface="Arial"/>
                <a:sym typeface="Arial"/>
              </a:rPr>
              <a:t>Le document peut désormais aussi être consulté directement dans l’eBox.</a:t>
            </a:r>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Diminution du papier</a:t>
            </a:r>
            <a:endParaRPr/>
          </a:p>
        </p:txBody>
      </p:sp>
      <p:sp>
        <p:nvSpPr>
          <p:cNvPr id="1282" name="Google Shape;1282;p61"/>
          <p:cNvSpPr/>
          <p:nvPr/>
        </p:nvSpPr>
        <p:spPr>
          <a:xfrm>
            <a:off x="4296000" y="3111308"/>
            <a:ext cx="3600000" cy="3135543"/>
          </a:xfrm>
          <a:prstGeom prst="rect">
            <a:avLst/>
          </a:prstGeom>
          <a:noFill/>
          <a:ln cap="flat" cmpd="sng" w="28575">
            <a:solidFill>
              <a:srgbClr val="004EA2"/>
            </a:solidFill>
            <a:prstDash val="solid"/>
            <a:miter lim="8000"/>
            <a:headEnd len="sm" w="sm" type="none"/>
            <a:tailEnd len="sm" w="sm" type="none"/>
          </a:ln>
        </p:spPr>
        <p:txBody>
          <a:bodyPr anchorCtr="0" anchor="t" bIns="45700" lIns="91425" spcFirstLastPara="1" rIns="91425" wrap="square" tIns="72000">
            <a:noAutofit/>
          </a:bodyPr>
          <a:lstStyle/>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Notamment pour la </a:t>
            </a:r>
            <a:r>
              <a:rPr lang="fr-BE" sz="1800">
                <a:solidFill>
                  <a:schemeClr val="accent2"/>
                </a:solidFill>
                <a:latin typeface="Arial"/>
                <a:ea typeface="Arial"/>
                <a:cs typeface="Arial"/>
                <a:sym typeface="Arial"/>
              </a:rPr>
              <a:t>proposition de déclaration simplifiée </a:t>
            </a:r>
            <a:r>
              <a:rPr lang="fr-BE" sz="1800">
                <a:solidFill>
                  <a:schemeClr val="dk1"/>
                </a:solidFill>
                <a:latin typeface="Arial"/>
                <a:ea typeface="Arial"/>
                <a:cs typeface="Arial"/>
                <a:sym typeface="Arial"/>
              </a:rPr>
              <a:t>(si activée avant début mars 2026) et </a:t>
            </a:r>
            <a:r>
              <a:rPr lang="fr-BE" sz="1800">
                <a:solidFill>
                  <a:schemeClr val="accent2"/>
                </a:solidFill>
                <a:latin typeface="Arial"/>
                <a:ea typeface="Arial"/>
                <a:cs typeface="Arial"/>
                <a:sym typeface="Arial"/>
              </a:rPr>
              <a:t>l’avertissement-extrait de rôle</a:t>
            </a:r>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En cas d’imposition commune  si les deux partenaires ont activé l’eBox</a:t>
            </a:r>
            <a:endParaRPr sz="18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Plus d’informations sur la désactivation de l’eBox sur </a:t>
            </a:r>
            <a:r>
              <a:rPr lang="fr-BE" sz="1800" u="sng">
                <a:solidFill>
                  <a:schemeClr val="dk1"/>
                </a:solidFill>
                <a:latin typeface="Arial"/>
                <a:ea typeface="Arial"/>
                <a:cs typeface="Arial"/>
                <a:sym typeface="Arial"/>
                <a:hlinkClick r:id="rId3">
                  <a:extLst>
                    <a:ext uri="{A12FA001-AC4F-418D-AE19-62706E023703}">
                      <ahyp:hlinkClr val="tx"/>
                    </a:ext>
                  </a:extLst>
                </a:hlinkClick>
              </a:rPr>
              <a:t>My eBox</a:t>
            </a:r>
            <a:endParaRPr sz="1800">
              <a:solidFill>
                <a:schemeClr val="dk1"/>
              </a:solidFill>
              <a:latin typeface="Arial"/>
              <a:ea typeface="Arial"/>
              <a:cs typeface="Arial"/>
              <a:sym typeface="Arial"/>
            </a:endParaRPr>
          </a:p>
        </p:txBody>
      </p:sp>
      <p:sp>
        <p:nvSpPr>
          <p:cNvPr id="1283" name="Google Shape;1283;p61"/>
          <p:cNvSpPr/>
          <p:nvPr/>
        </p:nvSpPr>
        <p:spPr>
          <a:xfrm>
            <a:off x="8181778" y="3111307"/>
            <a:ext cx="3600000" cy="3135543"/>
          </a:xfrm>
          <a:prstGeom prst="rect">
            <a:avLst/>
          </a:prstGeom>
          <a:noFill/>
          <a:ln cap="flat" cmpd="sng" w="28575">
            <a:solidFill>
              <a:srgbClr val="004EA2"/>
            </a:solidFill>
            <a:prstDash val="solid"/>
            <a:miter lim="8000"/>
            <a:headEnd len="sm" w="sm" type="none"/>
            <a:tailEnd len="sm" w="sm" type="none"/>
          </a:ln>
        </p:spPr>
        <p:txBody>
          <a:bodyPr anchorCtr="0" anchor="t" bIns="45700" lIns="91425" spcFirstLastPara="1" rIns="91425" wrap="square" tIns="72000">
            <a:noAutofit/>
          </a:bodyPr>
          <a:lstStyle/>
          <a:p>
            <a:pPr indent="-342900" lvl="0" marL="342900" marR="0" rtl="0" algn="l">
              <a:spcBef>
                <a:spcPts val="0"/>
              </a:spcBef>
              <a:spcAft>
                <a:spcPts val="0"/>
              </a:spcAft>
              <a:buClr>
                <a:schemeClr val="dk1"/>
              </a:buClr>
              <a:buSzPts val="1800"/>
              <a:buFont typeface="Arial"/>
              <a:buChar char="•"/>
            </a:pPr>
            <a:r>
              <a:rPr lang="fr-BE" sz="1800">
                <a:solidFill>
                  <a:srgbClr val="FF0000"/>
                </a:solidFill>
                <a:latin typeface="Arial"/>
                <a:ea typeface="Arial"/>
                <a:cs typeface="Arial"/>
                <a:sym typeface="Arial"/>
              </a:rPr>
              <a:t>Pour recevoir les notifications à l’arrivée d’un nouveau document</a:t>
            </a:r>
            <a:endParaRPr/>
          </a:p>
        </p:txBody>
      </p:sp>
      <p:pic>
        <p:nvPicPr>
          <p:cNvPr id="1284" name="Google Shape;1284;p61"/>
          <p:cNvPicPr preferRelativeResize="0"/>
          <p:nvPr/>
        </p:nvPicPr>
        <p:blipFill rotWithShape="1">
          <a:blip r:embed="rId4">
            <a:alphaModFix/>
          </a:blip>
          <a:srcRect b="0" l="0" r="0" t="0"/>
          <a:stretch/>
        </p:blipFill>
        <p:spPr>
          <a:xfrm>
            <a:off x="1977091" y="1121417"/>
            <a:ext cx="476250" cy="571500"/>
          </a:xfrm>
          <a:prstGeom prst="rect">
            <a:avLst/>
          </a:prstGeom>
          <a:noFill/>
          <a:ln>
            <a:noFill/>
          </a:ln>
        </p:spPr>
      </p:pic>
      <p:pic>
        <p:nvPicPr>
          <p:cNvPr id="1285" name="Google Shape;1285;p61"/>
          <p:cNvPicPr preferRelativeResize="0"/>
          <p:nvPr/>
        </p:nvPicPr>
        <p:blipFill rotWithShape="1">
          <a:blip r:embed="rId5">
            <a:alphaModFix/>
          </a:blip>
          <a:srcRect b="0" l="0" r="0" t="0"/>
          <a:stretch/>
        </p:blipFill>
        <p:spPr>
          <a:xfrm>
            <a:off x="5793600" y="1260917"/>
            <a:ext cx="604800" cy="432000"/>
          </a:xfrm>
          <a:prstGeom prst="rect">
            <a:avLst/>
          </a:prstGeom>
          <a:noFill/>
          <a:ln>
            <a:noFill/>
          </a:ln>
        </p:spPr>
      </p:pic>
      <p:pic>
        <p:nvPicPr>
          <p:cNvPr id="1286" name="Google Shape;1286;p61"/>
          <p:cNvPicPr preferRelativeResize="0"/>
          <p:nvPr/>
        </p:nvPicPr>
        <p:blipFill rotWithShape="1">
          <a:blip r:embed="rId6">
            <a:alphaModFix/>
          </a:blip>
          <a:srcRect b="0" l="0" r="0" t="0"/>
          <a:stretch/>
        </p:blipFill>
        <p:spPr>
          <a:xfrm>
            <a:off x="9766833" y="1238480"/>
            <a:ext cx="432000" cy="432000"/>
          </a:xfrm>
          <a:prstGeom prst="rect">
            <a:avLst/>
          </a:prstGeom>
          <a:noFill/>
          <a:ln>
            <a:noFill/>
          </a:ln>
        </p:spPr>
      </p:pic>
      <p:sp>
        <p:nvSpPr>
          <p:cNvPr id="1287" name="Google Shape;1287;p61"/>
          <p:cNvSpPr/>
          <p:nvPr/>
        </p:nvSpPr>
        <p:spPr>
          <a:xfrm rot="-1590681">
            <a:off x="37859" y="5241111"/>
            <a:ext cx="744727" cy="39212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BE" sz="1800">
                <a:solidFill>
                  <a:schemeClr val="lt1"/>
                </a:solidFill>
                <a:latin typeface="Arial"/>
                <a:ea typeface="Arial"/>
                <a:cs typeface="Arial"/>
                <a:sym typeface="Arial"/>
              </a:rPr>
              <a:t>NEW</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62"/>
          <p:cNvSpPr/>
          <p:nvPr/>
        </p:nvSpPr>
        <p:spPr>
          <a:xfrm>
            <a:off x="2491506" y="3045380"/>
            <a:ext cx="7208987" cy="767239"/>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400"/>
              <a:buFont typeface="Arial"/>
              <a:buNone/>
            </a:pPr>
            <a:r>
              <a:rPr b="1" lang="fr-BE" sz="5400">
                <a:solidFill>
                  <a:srgbClr val="FFFFFF"/>
                </a:solidFill>
                <a:latin typeface="Arial"/>
                <a:ea typeface="Arial"/>
                <a:cs typeface="Arial"/>
                <a:sym typeface="Arial"/>
              </a:rPr>
              <a:t>BESOIN D’AIDE ?</a:t>
            </a:r>
            <a:endParaRPr b="1" i="0" sz="5400" u="none" cap="none" strike="noStrike">
              <a:solidFill>
                <a:srgbClr val="FFFFFF"/>
              </a:solidFill>
              <a:latin typeface="Arial"/>
              <a:ea typeface="Arial"/>
              <a:cs typeface="Arial"/>
              <a:sym typeface="Arial"/>
            </a:endParaRPr>
          </a:p>
        </p:txBody>
      </p:sp>
      <p:sp>
        <p:nvSpPr>
          <p:cNvPr id="1294" name="Google Shape;1294;p62"/>
          <p:cNvSpPr/>
          <p:nvPr/>
        </p:nvSpPr>
        <p:spPr>
          <a:xfrm>
            <a:off x="1268599" y="552130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295" name="Google Shape;1295;p62"/>
          <p:cNvSpPr/>
          <p:nvPr/>
        </p:nvSpPr>
        <p:spPr>
          <a:xfrm>
            <a:off x="-590682" y="440405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296" name="Google Shape;1296;p62"/>
          <p:cNvSpPr/>
          <p:nvPr/>
        </p:nvSpPr>
        <p:spPr>
          <a:xfrm>
            <a:off x="1833192" y="6002227"/>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7" name="Google Shape;1297;p62"/>
          <p:cNvSpPr/>
          <p:nvPr/>
        </p:nvSpPr>
        <p:spPr>
          <a:xfrm>
            <a:off x="519127" y="5461465"/>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6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UNE QUESTION SUR LA DÉCLARATION OU LA PDS ?</a:t>
            </a:r>
            <a:endParaRPr sz="2500" cap="none">
              <a:solidFill>
                <a:schemeClr val="lt1"/>
              </a:solidFill>
              <a:highlight>
                <a:srgbClr val="008080"/>
              </a:highlight>
              <a:latin typeface="Arial"/>
              <a:ea typeface="Arial"/>
              <a:cs typeface="Arial"/>
              <a:sym typeface="Arial"/>
            </a:endParaRPr>
          </a:p>
        </p:txBody>
      </p:sp>
      <p:sp>
        <p:nvSpPr>
          <p:cNvPr id="1304" name="Google Shape;1304;p63"/>
          <p:cNvSpPr/>
          <p:nvPr/>
        </p:nvSpPr>
        <p:spPr>
          <a:xfrm>
            <a:off x="668715" y="1415403"/>
            <a:ext cx="5885902" cy="1734489"/>
          </a:xfrm>
          <a:prstGeom prst="rect">
            <a:avLst/>
          </a:prstGeom>
          <a:noFill/>
          <a:ln cap="flat" cmpd="sng" w="28575">
            <a:solidFill>
              <a:srgbClr val="00AAA5"/>
            </a:solidFill>
            <a:prstDash val="solid"/>
            <a:miter lim="8000"/>
            <a:headEnd len="sm" w="sm" type="none"/>
            <a:tailEnd len="sm" w="sm" type="none"/>
          </a:ln>
        </p:spPr>
        <p:txBody>
          <a:bodyPr anchorCtr="0" anchor="t" bIns="45700" lIns="91425" spcFirstLastPara="1" rIns="91425" wrap="square" tIns="720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5" name="Google Shape;1305;p63"/>
          <p:cNvSpPr txBox="1"/>
          <p:nvPr/>
        </p:nvSpPr>
        <p:spPr>
          <a:xfrm>
            <a:off x="750447" y="1682482"/>
            <a:ext cx="6096000" cy="1200329"/>
          </a:xfrm>
          <a:prstGeom prst="rect">
            <a:avLst/>
          </a:prstGeom>
          <a:noFill/>
          <a:ln>
            <a:noFill/>
          </a:ln>
        </p:spPr>
        <p:txBody>
          <a:bodyPr anchorCtr="0" anchor="t" bIns="45700" lIns="91425" spcFirstLastPara="1" rIns="91425" wrap="square" tIns="45700">
            <a:spAutoFit/>
          </a:bodyPr>
          <a:lstStyle/>
          <a:p>
            <a:pPr indent="85725" lvl="0" marL="0" marR="0" rtl="0" algn="l">
              <a:lnSpc>
                <a:spcPct val="100000"/>
              </a:lnSpc>
              <a:spcBef>
                <a:spcPts val="0"/>
              </a:spcBef>
              <a:spcAft>
                <a:spcPts val="0"/>
              </a:spcAft>
              <a:buClr>
                <a:srgbClr val="6E6E6E"/>
              </a:buClr>
              <a:buSzPts val="1800"/>
              <a:buFont typeface="Arial"/>
              <a:buNone/>
            </a:pPr>
            <a:r>
              <a:rPr b="0" i="0" lang="fr-BE" sz="1800" u="sng" cap="none" strike="noStrike">
                <a:solidFill>
                  <a:srgbClr val="6E6E6E"/>
                </a:solidFill>
                <a:latin typeface="Arial"/>
                <a:ea typeface="Arial"/>
                <a:cs typeface="Arial"/>
                <a:sym typeface="Arial"/>
                <a:hlinkClick r:id="rId3">
                  <a:extLst>
                    <a:ext uri="{A12FA001-AC4F-418D-AE19-62706E023703}">
                      <ahyp:hlinkClr val="tx"/>
                    </a:ext>
                  </a:extLst>
                </a:hlinkClick>
              </a:rPr>
              <a:t>www.fin.belgium.be</a:t>
            </a:r>
            <a:r>
              <a:rPr b="0" i="0" lang="fr-BE" sz="1800" u="none" cap="none" strike="noStrike">
                <a:solidFill>
                  <a:srgbClr val="6E6E6E"/>
                </a:solidFill>
                <a:latin typeface="Arial"/>
                <a:ea typeface="Arial"/>
                <a:cs typeface="Arial"/>
                <a:sym typeface="Arial"/>
              </a:rPr>
              <a:t> pour plus d’informations sur : </a:t>
            </a:r>
            <a:endParaRPr/>
          </a:p>
          <a:p>
            <a:pPr indent="-342900" lvl="0" marL="428625" marR="0" rtl="0" algn="l">
              <a:lnSpc>
                <a:spcPct val="100000"/>
              </a:lnSpc>
              <a:spcBef>
                <a:spcPts val="0"/>
              </a:spcBef>
              <a:spcAft>
                <a:spcPts val="0"/>
              </a:spcAft>
              <a:buClr>
                <a:schemeClr val="dk1"/>
              </a:buClr>
              <a:buSzPts val="1800"/>
              <a:buFont typeface="Arial"/>
              <a:buChar char="•"/>
            </a:pPr>
            <a:r>
              <a:rPr b="0" i="0" lang="fr-BE" sz="1800" u="none" cap="none" strike="noStrike">
                <a:solidFill>
                  <a:srgbClr val="6E6E6E"/>
                </a:solidFill>
                <a:latin typeface="Arial"/>
                <a:ea typeface="Arial"/>
                <a:cs typeface="Arial"/>
                <a:sym typeface="Arial"/>
              </a:rPr>
              <a:t>les aspects pratiques (délais, moyens de rentrée…)</a:t>
            </a:r>
            <a:endParaRPr/>
          </a:p>
          <a:p>
            <a:pPr indent="-342900" lvl="0" marL="428625" marR="0" rtl="0" algn="l">
              <a:lnSpc>
                <a:spcPct val="100000"/>
              </a:lnSpc>
              <a:spcBef>
                <a:spcPts val="0"/>
              </a:spcBef>
              <a:spcAft>
                <a:spcPts val="0"/>
              </a:spcAft>
              <a:buClr>
                <a:schemeClr val="dk1"/>
              </a:buClr>
              <a:buSzPts val="1800"/>
              <a:buFont typeface="Arial"/>
              <a:buChar char="•"/>
            </a:pPr>
            <a:r>
              <a:rPr b="0" i="0" lang="fr-BE" sz="1800" u="none" cap="none" strike="noStrike">
                <a:solidFill>
                  <a:srgbClr val="6E6E6E"/>
                </a:solidFill>
                <a:latin typeface="Arial"/>
                <a:ea typeface="Arial"/>
                <a:cs typeface="Arial"/>
                <a:sym typeface="Arial"/>
              </a:rPr>
              <a:t>la brochure explicative de la déclaration</a:t>
            </a:r>
            <a:endParaRPr/>
          </a:p>
          <a:p>
            <a:pPr indent="-342900" lvl="0" marL="428625" marR="0" rtl="0" algn="l">
              <a:lnSpc>
                <a:spcPct val="100000"/>
              </a:lnSpc>
              <a:spcBef>
                <a:spcPts val="0"/>
              </a:spcBef>
              <a:spcAft>
                <a:spcPts val="0"/>
              </a:spcAft>
              <a:buClr>
                <a:schemeClr val="dk1"/>
              </a:buClr>
              <a:buSzPts val="1800"/>
              <a:buFont typeface="Arial"/>
              <a:buChar char="•"/>
            </a:pPr>
            <a:r>
              <a:rPr b="0" i="0" lang="fr-BE" sz="1800" u="none" cap="none" strike="noStrike">
                <a:solidFill>
                  <a:srgbClr val="6E6E6E"/>
                </a:solidFill>
                <a:latin typeface="Arial"/>
                <a:ea typeface="Arial"/>
                <a:cs typeface="Arial"/>
                <a:sym typeface="Arial"/>
              </a:rPr>
              <a:t>la vérification de la PDS</a:t>
            </a:r>
            <a:endParaRPr/>
          </a:p>
        </p:txBody>
      </p:sp>
      <p:pic>
        <p:nvPicPr>
          <p:cNvPr descr="Laptop silhouet" id="1306" name="Google Shape;1306;p63"/>
          <p:cNvPicPr preferRelativeResize="0"/>
          <p:nvPr/>
        </p:nvPicPr>
        <p:blipFill rotWithShape="1">
          <a:blip r:embed="rId4">
            <a:alphaModFix/>
          </a:blip>
          <a:srcRect b="0" l="0" r="0" t="0"/>
          <a:stretch/>
        </p:blipFill>
        <p:spPr>
          <a:xfrm>
            <a:off x="8940631" y="211435"/>
            <a:ext cx="984361" cy="984361"/>
          </a:xfrm>
          <a:prstGeom prst="rect">
            <a:avLst/>
          </a:prstGeom>
          <a:noFill/>
          <a:ln>
            <a:noFill/>
          </a:ln>
        </p:spPr>
      </p:pic>
      <p:pic>
        <p:nvPicPr>
          <p:cNvPr id="1307" name="Google Shape;1307;p63"/>
          <p:cNvPicPr preferRelativeResize="0"/>
          <p:nvPr/>
        </p:nvPicPr>
        <p:blipFill rotWithShape="1">
          <a:blip r:embed="rId5">
            <a:alphaModFix/>
          </a:blip>
          <a:srcRect b="0" l="0" r="0" t="0"/>
          <a:stretch/>
        </p:blipFill>
        <p:spPr>
          <a:xfrm>
            <a:off x="729874" y="3429000"/>
            <a:ext cx="10732251" cy="329276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pic>
        <p:nvPicPr>
          <p:cNvPr id="1313" name="Google Shape;1313;p64"/>
          <p:cNvPicPr preferRelativeResize="0"/>
          <p:nvPr/>
        </p:nvPicPr>
        <p:blipFill rotWithShape="1">
          <a:blip r:embed="rId3">
            <a:alphaModFix/>
          </a:blip>
          <a:srcRect b="0" l="0" r="0" t="0"/>
          <a:stretch/>
        </p:blipFill>
        <p:spPr>
          <a:xfrm>
            <a:off x="1320382" y="1272994"/>
            <a:ext cx="4953896" cy="5098184"/>
          </a:xfrm>
          <a:prstGeom prst="rect">
            <a:avLst/>
          </a:prstGeom>
          <a:noFill/>
          <a:ln>
            <a:noFill/>
          </a:ln>
        </p:spPr>
      </p:pic>
      <p:sp>
        <p:nvSpPr>
          <p:cNvPr id="1314" name="Google Shape;1314;p64"/>
          <p:cNvSpPr/>
          <p:nvPr/>
        </p:nvSpPr>
        <p:spPr>
          <a:xfrm>
            <a:off x="6886903" y="1650293"/>
            <a:ext cx="3076999" cy="2664604"/>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315" name="Google Shape;1315;p6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UNE QUESTION SUR LA DÉCLARATION OU LA PDS ?</a:t>
            </a:r>
            <a:endParaRPr b="0" i="0" sz="2500" u="none" cap="none" strike="noStrike">
              <a:solidFill>
                <a:srgbClr val="FFFFFF"/>
              </a:solidFill>
              <a:highlight>
                <a:srgbClr val="008080"/>
              </a:highlight>
              <a:latin typeface="Arial"/>
              <a:ea typeface="Arial"/>
              <a:cs typeface="Arial"/>
              <a:sym typeface="Arial"/>
            </a:endParaRPr>
          </a:p>
        </p:txBody>
      </p:sp>
      <p:sp>
        <p:nvSpPr>
          <p:cNvPr id="1316" name="Google Shape;1316;p64"/>
          <p:cNvSpPr txBox="1"/>
          <p:nvPr/>
        </p:nvSpPr>
        <p:spPr>
          <a:xfrm>
            <a:off x="7321201" y="2212638"/>
            <a:ext cx="2208402"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4EA2"/>
              </a:buClr>
              <a:buSzPts val="2000"/>
              <a:buFont typeface="Arial"/>
              <a:buNone/>
            </a:pPr>
            <a:r>
              <a:rPr b="0" i="0" lang="fr-BE" sz="2000" u="none" cap="none" strike="noStrike">
                <a:solidFill>
                  <a:srgbClr val="6E6E6E"/>
                </a:solidFill>
                <a:latin typeface="Arial"/>
                <a:ea typeface="Arial"/>
                <a:cs typeface="Arial"/>
                <a:sym typeface="Arial"/>
              </a:rPr>
              <a:t>Réponses aux questions fiscales les plus fréquemment posées</a:t>
            </a:r>
            <a:endParaRPr/>
          </a:p>
        </p:txBody>
      </p:sp>
      <p:pic>
        <p:nvPicPr>
          <p:cNvPr descr="Laptop silhouet" id="1317" name="Google Shape;1317;p64"/>
          <p:cNvPicPr preferRelativeResize="0"/>
          <p:nvPr/>
        </p:nvPicPr>
        <p:blipFill rotWithShape="1">
          <a:blip r:embed="rId4">
            <a:alphaModFix/>
          </a:blip>
          <a:srcRect b="0" l="0" r="0" t="0"/>
          <a:stretch/>
        </p:blipFill>
        <p:spPr>
          <a:xfrm>
            <a:off x="8940631" y="211435"/>
            <a:ext cx="984361" cy="984361"/>
          </a:xfrm>
          <a:prstGeom prst="rect">
            <a:avLst/>
          </a:prstGeom>
          <a:noFill/>
          <a:ln>
            <a:noFill/>
          </a:ln>
        </p:spPr>
      </p:pic>
      <p:sp>
        <p:nvSpPr>
          <p:cNvPr id="1318" name="Google Shape;1318;p64"/>
          <p:cNvSpPr/>
          <p:nvPr/>
        </p:nvSpPr>
        <p:spPr>
          <a:xfrm>
            <a:off x="1398087" y="2517318"/>
            <a:ext cx="1529053" cy="2189926"/>
          </a:xfrm>
          <a:prstGeom prst="roundRect">
            <a:avLst>
              <a:gd fmla="val 16667" name="adj"/>
            </a:avLst>
          </a:prstGeom>
          <a:noFill/>
          <a:ln cap="flat" cmpd="sng" w="3810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9" name="Google Shape;1319;p64"/>
          <p:cNvSpPr/>
          <p:nvPr/>
        </p:nvSpPr>
        <p:spPr>
          <a:xfrm>
            <a:off x="4646827" y="2533955"/>
            <a:ext cx="1529053" cy="2189926"/>
          </a:xfrm>
          <a:prstGeom prst="roundRect">
            <a:avLst>
              <a:gd fmla="val 16667" name="adj"/>
            </a:avLst>
          </a:prstGeom>
          <a:noFill/>
          <a:ln cap="flat" cmpd="sng" w="3810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0" name="Google Shape;1320;p64"/>
          <p:cNvSpPr/>
          <p:nvPr/>
        </p:nvSpPr>
        <p:spPr>
          <a:xfrm>
            <a:off x="3029264" y="2533955"/>
            <a:ext cx="1529053" cy="2189926"/>
          </a:xfrm>
          <a:prstGeom prst="roundRect">
            <a:avLst>
              <a:gd fmla="val 16667" name="adj"/>
            </a:avLst>
          </a:prstGeom>
          <a:noFill/>
          <a:ln cap="flat" cmpd="sng" w="3810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6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UNE QUESTION SUR LA DÉCLARATION OU LA PDS ?</a:t>
            </a:r>
            <a:endParaRPr b="0" i="0" sz="2500" u="none" cap="none" strike="noStrike">
              <a:solidFill>
                <a:srgbClr val="FFFFFF"/>
              </a:solidFill>
              <a:highlight>
                <a:srgbClr val="008080"/>
              </a:highlight>
              <a:latin typeface="Arial"/>
              <a:ea typeface="Arial"/>
              <a:cs typeface="Arial"/>
              <a:sym typeface="Arial"/>
            </a:endParaRPr>
          </a:p>
        </p:txBody>
      </p:sp>
      <p:sp>
        <p:nvSpPr>
          <p:cNvPr id="1327" name="Google Shape;1327;p65"/>
          <p:cNvSpPr/>
          <p:nvPr/>
        </p:nvSpPr>
        <p:spPr>
          <a:xfrm>
            <a:off x="5907407" y="2874577"/>
            <a:ext cx="4017585" cy="1743442"/>
          </a:xfrm>
          <a:prstGeom prst="rect">
            <a:avLst/>
          </a:prstGeom>
          <a:noFill/>
          <a:ln cap="flat" cmpd="sng" w="28575">
            <a:solidFill>
              <a:srgbClr val="00AAA5"/>
            </a:solidFill>
            <a:prstDash val="solid"/>
            <a:miter lim="8000"/>
            <a:headEnd len="sm" w="sm" type="none"/>
            <a:tailEnd len="sm" w="sm" type="none"/>
          </a:ln>
        </p:spPr>
        <p:txBody>
          <a:bodyPr anchorCtr="0" anchor="t" bIns="45700" lIns="91425" spcFirstLastPara="1" rIns="91425" wrap="square" tIns="720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8" name="Google Shape;1328;p65"/>
          <p:cNvSpPr txBox="1"/>
          <p:nvPr/>
        </p:nvSpPr>
        <p:spPr>
          <a:xfrm>
            <a:off x="5989139" y="3141656"/>
            <a:ext cx="393585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800" u="sng">
                <a:solidFill>
                  <a:schemeClr val="dk1"/>
                </a:solidFill>
                <a:latin typeface="Arial"/>
                <a:ea typeface="Arial"/>
                <a:cs typeface="Arial"/>
                <a:sym typeface="Arial"/>
                <a:hlinkClick r:id="rId3">
                  <a:extLst>
                    <a:ext uri="{A12FA001-AC4F-418D-AE19-62706E023703}">
                      <ahyp:hlinkClr val="tx"/>
                    </a:ext>
                  </a:extLst>
                </a:hlinkClick>
              </a:rPr>
              <a:t>www.mapremieredeclaration.be</a:t>
            </a:r>
            <a:r>
              <a:rPr lang="fr-BE" sz="1800">
                <a:solidFill>
                  <a:schemeClr val="dk1"/>
                </a:solidFill>
                <a:latin typeface="Arial"/>
                <a:ea typeface="Arial"/>
                <a:cs typeface="Arial"/>
                <a:sym typeface="Arial"/>
              </a:rPr>
              <a:t> </a:t>
            </a:r>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pour plus d’informations sur sa première déclaration d’impôt</a:t>
            </a:r>
            <a:endParaRPr/>
          </a:p>
          <a:p>
            <a:pPr indent="-342900" lvl="0" marL="342900" marR="0" rtl="0" algn="l">
              <a:spcBef>
                <a:spcPts val="0"/>
              </a:spcBef>
              <a:spcAft>
                <a:spcPts val="0"/>
              </a:spcAft>
              <a:buClr>
                <a:schemeClr val="dk1"/>
              </a:buClr>
              <a:buSzPts val="1800"/>
              <a:buFont typeface="Arial"/>
              <a:buChar char="•"/>
            </a:pPr>
            <a:r>
              <a:rPr lang="fr-BE" sz="1800">
                <a:solidFill>
                  <a:schemeClr val="dk1"/>
                </a:solidFill>
                <a:latin typeface="Arial"/>
                <a:ea typeface="Arial"/>
                <a:cs typeface="Arial"/>
                <a:sym typeface="Arial"/>
              </a:rPr>
              <a:t>site web destiné aux jeunes</a:t>
            </a:r>
            <a:endParaRPr/>
          </a:p>
        </p:txBody>
      </p:sp>
      <p:pic>
        <p:nvPicPr>
          <p:cNvPr id="1329" name="Google Shape;1329;p65"/>
          <p:cNvPicPr preferRelativeResize="0"/>
          <p:nvPr/>
        </p:nvPicPr>
        <p:blipFill rotWithShape="1">
          <a:blip r:embed="rId4">
            <a:alphaModFix/>
          </a:blip>
          <a:srcRect b="0" l="0" r="0" t="0"/>
          <a:stretch/>
        </p:blipFill>
        <p:spPr>
          <a:xfrm>
            <a:off x="1454012" y="1496785"/>
            <a:ext cx="3836473" cy="4622800"/>
          </a:xfrm>
          <a:prstGeom prst="rect">
            <a:avLst/>
          </a:prstGeom>
          <a:noFill/>
          <a:ln>
            <a:noFill/>
          </a:ln>
          <a:effectLst>
            <a:outerShdw blurRad="190500" rotWithShape="0" algn="tl">
              <a:srgbClr val="000000">
                <a:alpha val="70196"/>
              </a:srgbClr>
            </a:outerShdw>
          </a:effectLst>
        </p:spPr>
      </p:pic>
      <p:pic>
        <p:nvPicPr>
          <p:cNvPr descr="Laptop silhouet" id="1330" name="Google Shape;1330;p65"/>
          <p:cNvPicPr preferRelativeResize="0"/>
          <p:nvPr/>
        </p:nvPicPr>
        <p:blipFill rotWithShape="1">
          <a:blip r:embed="rId5">
            <a:alphaModFix/>
          </a:blip>
          <a:srcRect b="0" l="0" r="0" t="0"/>
          <a:stretch/>
        </p:blipFill>
        <p:spPr>
          <a:xfrm>
            <a:off x="8940631" y="211435"/>
            <a:ext cx="984361" cy="98436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66"/>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UNE QUESTION SUR LA DÉCLARATION OU LA PDS ?</a:t>
            </a:r>
            <a:endParaRPr b="0" i="0" sz="2500" u="none" cap="none" strike="noStrike">
              <a:solidFill>
                <a:srgbClr val="FFFFFF"/>
              </a:solidFill>
              <a:highlight>
                <a:srgbClr val="008080"/>
              </a:highlight>
              <a:latin typeface="Arial"/>
              <a:ea typeface="Arial"/>
              <a:cs typeface="Arial"/>
              <a:sym typeface="Arial"/>
            </a:endParaRPr>
          </a:p>
        </p:txBody>
      </p:sp>
      <p:sp>
        <p:nvSpPr>
          <p:cNvPr id="1337" name="Google Shape;1337;p66"/>
          <p:cNvSpPr/>
          <p:nvPr/>
        </p:nvSpPr>
        <p:spPr>
          <a:xfrm>
            <a:off x="1663728" y="4856392"/>
            <a:ext cx="3351559" cy="1043181"/>
          </a:xfrm>
          <a:prstGeom prst="rect">
            <a:avLst/>
          </a:prstGeom>
          <a:noFill/>
          <a:ln cap="flat" cmpd="sng" w="28575">
            <a:solidFill>
              <a:srgbClr val="00AAA5"/>
            </a:solidFill>
            <a:prstDash val="solid"/>
            <a:miter lim="8000"/>
            <a:headEnd len="sm" w="sm" type="none"/>
            <a:tailEnd len="sm" w="sm" type="none"/>
          </a:ln>
        </p:spPr>
        <p:txBody>
          <a:bodyPr anchorCtr="0" anchor="t" bIns="45700" lIns="91425" spcFirstLastPara="1" rIns="91425" wrap="square" tIns="72000">
            <a:noAutofit/>
          </a:bodyPr>
          <a:lstStyle/>
          <a:p>
            <a:pPr indent="0" lvl="0" marL="0" marR="0" rtl="0" algn="ctr">
              <a:spcBef>
                <a:spcPts val="0"/>
              </a:spcBef>
              <a:spcAft>
                <a:spcPts val="0"/>
              </a:spcAft>
              <a:buNone/>
            </a:pPr>
            <a:r>
              <a:rPr b="1" lang="fr-BE" sz="1800">
                <a:solidFill>
                  <a:schemeClr val="dk1"/>
                </a:solidFill>
                <a:latin typeface="Arial"/>
                <a:ea typeface="Arial"/>
                <a:cs typeface="Arial"/>
                <a:sym typeface="Arial"/>
              </a:rPr>
              <a:t>Brochure explicative 2026</a:t>
            </a:r>
            <a:br>
              <a:rPr lang="fr-BE" sz="1800">
                <a:solidFill>
                  <a:schemeClr val="lt1"/>
                </a:solidFill>
                <a:latin typeface="Arial"/>
                <a:ea typeface="Arial"/>
                <a:cs typeface="Arial"/>
                <a:sym typeface="Arial"/>
              </a:rPr>
            </a:br>
            <a:r>
              <a:rPr lang="fr-BE" sz="1800">
                <a:solidFill>
                  <a:schemeClr val="dk1"/>
                </a:solidFill>
                <a:latin typeface="Arial"/>
                <a:ea typeface="Arial"/>
                <a:cs typeface="Arial"/>
                <a:sym typeface="Arial"/>
              </a:rPr>
              <a:t> (</a:t>
            </a:r>
            <a:r>
              <a:rPr lang="fr-BE" sz="1800" u="sng">
                <a:solidFill>
                  <a:schemeClr val="lt1"/>
                </a:solidFill>
                <a:latin typeface="Arial"/>
                <a:ea typeface="Arial"/>
                <a:cs typeface="Arial"/>
                <a:sym typeface="Arial"/>
                <a:hlinkClick r:id="rId3">
                  <a:extLst>
                    <a:ext uri="{A12FA001-AC4F-418D-AE19-62706E023703}">
                      <ahyp:hlinkClr val="tx"/>
                    </a:ext>
                  </a:extLst>
                </a:hlinkClick>
              </a:rPr>
              <a:t>Région wallonne</a:t>
            </a:r>
            <a:r>
              <a:rPr lang="fr-BE" sz="1800">
                <a:solidFill>
                  <a:schemeClr val="dk1"/>
                </a:solidFill>
                <a:latin typeface="Arial"/>
                <a:ea typeface="Arial"/>
                <a:cs typeface="Arial"/>
                <a:sym typeface="Arial"/>
              </a:rPr>
              <a:t>/</a:t>
            </a:r>
            <a:r>
              <a:rPr lang="fr-BE" sz="1800" u="sng">
                <a:solidFill>
                  <a:schemeClr val="lt1"/>
                </a:solidFill>
                <a:latin typeface="Arial"/>
                <a:ea typeface="Arial"/>
                <a:cs typeface="Arial"/>
                <a:sym typeface="Arial"/>
                <a:hlinkClick r:id="rId4">
                  <a:extLst>
                    <a:ext uri="{A12FA001-AC4F-418D-AE19-62706E023703}">
                      <ahyp:hlinkClr val="tx"/>
                    </a:ext>
                  </a:extLst>
                </a:hlinkClick>
              </a:rPr>
              <a:t>Région de Bruxelles-Capitale</a:t>
            </a:r>
            <a:r>
              <a:rPr lang="fr-BE"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8" name="Google Shape;1338;p66"/>
          <p:cNvSpPr/>
          <p:nvPr/>
        </p:nvSpPr>
        <p:spPr>
          <a:xfrm>
            <a:off x="7474402" y="4856392"/>
            <a:ext cx="3484851" cy="1043182"/>
          </a:xfrm>
          <a:prstGeom prst="rect">
            <a:avLst/>
          </a:prstGeom>
          <a:noFill/>
          <a:ln cap="flat" cmpd="sng" w="28575">
            <a:solidFill>
              <a:srgbClr val="00AAA5"/>
            </a:solidFill>
            <a:prstDash val="solid"/>
            <a:miter lim="8000"/>
            <a:headEnd len="sm" w="sm" type="none"/>
            <a:tailEnd len="sm" w="sm" type="none"/>
          </a:ln>
        </p:spPr>
        <p:txBody>
          <a:bodyPr anchorCtr="0" anchor="t" bIns="45700" lIns="91425" spcFirstLastPara="1" rIns="91425" wrap="square" tIns="72000">
            <a:noAutofit/>
          </a:bodyPr>
          <a:lstStyle/>
          <a:p>
            <a:pPr indent="0" lvl="0" marL="0" marR="0" rtl="0" algn="ctr">
              <a:spcBef>
                <a:spcPts val="0"/>
              </a:spcBef>
              <a:spcAft>
                <a:spcPts val="0"/>
              </a:spcAft>
              <a:buNone/>
            </a:pPr>
            <a:r>
              <a:rPr b="1" lang="fr-BE" sz="1800">
                <a:solidFill>
                  <a:schemeClr val="dk1"/>
                </a:solidFill>
                <a:latin typeface="Arial"/>
                <a:ea typeface="Arial"/>
                <a:cs typeface="Arial"/>
                <a:sym typeface="Arial"/>
              </a:rPr>
              <a:t>Document préparatoire - partie 1 </a:t>
            </a:r>
            <a:br>
              <a:rPr lang="fr-BE" sz="1800">
                <a:solidFill>
                  <a:schemeClr val="lt1"/>
                </a:solidFill>
                <a:latin typeface="Arial"/>
                <a:ea typeface="Arial"/>
                <a:cs typeface="Arial"/>
                <a:sym typeface="Arial"/>
              </a:rPr>
            </a:br>
            <a:r>
              <a:rPr lang="fr-BE" sz="1800">
                <a:solidFill>
                  <a:schemeClr val="dk1"/>
                </a:solidFill>
                <a:latin typeface="Arial"/>
                <a:ea typeface="Arial"/>
                <a:cs typeface="Arial"/>
                <a:sym typeface="Arial"/>
              </a:rPr>
              <a:t>(</a:t>
            </a:r>
            <a:r>
              <a:rPr lang="fr-BE" sz="1800" u="sng">
                <a:solidFill>
                  <a:schemeClr val="lt1"/>
                </a:solidFill>
                <a:latin typeface="Arial"/>
                <a:ea typeface="Arial"/>
                <a:cs typeface="Arial"/>
                <a:sym typeface="Arial"/>
                <a:hlinkClick r:id="rId5">
                  <a:extLst>
                    <a:ext uri="{A12FA001-AC4F-418D-AE19-62706E023703}">
                      <ahyp:hlinkClr val="tx"/>
                    </a:ext>
                  </a:extLst>
                </a:hlinkClick>
              </a:rPr>
              <a:t>Région wallonne</a:t>
            </a:r>
            <a:r>
              <a:rPr lang="fr-BE" sz="1800">
                <a:solidFill>
                  <a:schemeClr val="dk1"/>
                </a:solidFill>
                <a:latin typeface="Arial"/>
                <a:ea typeface="Arial"/>
                <a:cs typeface="Arial"/>
                <a:sym typeface="Arial"/>
              </a:rPr>
              <a:t>/</a:t>
            </a:r>
            <a:r>
              <a:rPr lang="fr-BE" sz="1800" u="sng">
                <a:solidFill>
                  <a:schemeClr val="lt1"/>
                </a:solidFill>
                <a:latin typeface="Arial"/>
                <a:ea typeface="Arial"/>
                <a:cs typeface="Arial"/>
                <a:sym typeface="Arial"/>
                <a:hlinkClick r:id="rId6">
                  <a:extLst>
                    <a:ext uri="{A12FA001-AC4F-418D-AE19-62706E023703}">
                      <ahyp:hlinkClr val="tx"/>
                    </a:ext>
                  </a:extLst>
                </a:hlinkClick>
              </a:rPr>
              <a:t>Région de Bruxelles-Capitale</a:t>
            </a:r>
            <a:r>
              <a:rPr lang="fr-BE"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339" name="Google Shape;1339;p66"/>
          <p:cNvPicPr preferRelativeResize="0"/>
          <p:nvPr/>
        </p:nvPicPr>
        <p:blipFill rotWithShape="1">
          <a:blip r:embed="rId7">
            <a:alphaModFix/>
          </a:blip>
          <a:srcRect b="0" l="0" r="0" t="0"/>
          <a:stretch/>
        </p:blipFill>
        <p:spPr>
          <a:xfrm>
            <a:off x="1746734" y="2109993"/>
            <a:ext cx="3185548" cy="2484000"/>
          </a:xfrm>
          <a:prstGeom prst="rect">
            <a:avLst/>
          </a:prstGeom>
          <a:noFill/>
          <a:ln>
            <a:noFill/>
          </a:ln>
        </p:spPr>
      </p:pic>
      <p:pic>
        <p:nvPicPr>
          <p:cNvPr descr="Laptop silhouet" id="1340" name="Google Shape;1340;p66"/>
          <p:cNvPicPr preferRelativeResize="0"/>
          <p:nvPr/>
        </p:nvPicPr>
        <p:blipFill rotWithShape="1">
          <a:blip r:embed="rId8">
            <a:alphaModFix/>
          </a:blip>
          <a:srcRect b="0" l="0" r="0" t="0"/>
          <a:stretch/>
        </p:blipFill>
        <p:spPr>
          <a:xfrm>
            <a:off x="8940631" y="211435"/>
            <a:ext cx="984361" cy="984361"/>
          </a:xfrm>
          <a:prstGeom prst="rect">
            <a:avLst/>
          </a:prstGeom>
          <a:noFill/>
          <a:ln>
            <a:noFill/>
          </a:ln>
        </p:spPr>
      </p:pic>
      <p:pic>
        <p:nvPicPr>
          <p:cNvPr id="1341" name="Google Shape;1341;p66"/>
          <p:cNvPicPr preferRelativeResize="0"/>
          <p:nvPr/>
        </p:nvPicPr>
        <p:blipFill rotWithShape="1">
          <a:blip r:embed="rId9">
            <a:alphaModFix/>
          </a:blip>
          <a:srcRect b="0" l="0" r="0" t="0"/>
          <a:stretch/>
        </p:blipFill>
        <p:spPr>
          <a:xfrm>
            <a:off x="6470374" y="2822113"/>
            <a:ext cx="5483142" cy="164649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67"/>
          <p:cNvSpPr/>
          <p:nvPr/>
        </p:nvSpPr>
        <p:spPr>
          <a:xfrm>
            <a:off x="213227" y="2121272"/>
            <a:ext cx="2148571" cy="1860609"/>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90000"/>
              </a:lnSpc>
              <a:spcBef>
                <a:spcPts val="0"/>
              </a:spcBef>
              <a:spcAft>
                <a:spcPts val="0"/>
              </a:spcAft>
              <a:buClr>
                <a:srgbClr val="6E6E6E"/>
              </a:buClr>
              <a:buSzPts val="2000"/>
              <a:buFont typeface="Arial"/>
              <a:buNone/>
            </a:pPr>
            <a:r>
              <a:rPr b="0" i="0" lang="fr-BE" sz="2000" u="sng" cap="none" strike="noStrike">
                <a:solidFill>
                  <a:srgbClr val="6E6E6E"/>
                </a:solidFill>
                <a:latin typeface="Arial"/>
                <a:ea typeface="Arial"/>
                <a:cs typeface="Arial"/>
                <a:sym typeface="Arial"/>
                <a:hlinkClick r:id="rId3">
                  <a:extLst>
                    <a:ext uri="{A12FA001-AC4F-418D-AE19-62706E023703}">
                      <ahyp:hlinkClr val="tx"/>
                    </a:ext>
                  </a:extLst>
                </a:hlinkClick>
              </a:rPr>
              <a:t>Comment nous contacter ?</a:t>
            </a:r>
            <a:endParaRPr b="0" i="0" sz="2000" u="none" cap="none" strike="noStrike">
              <a:solidFill>
                <a:srgbClr val="6E6E6E"/>
              </a:solidFill>
              <a:latin typeface="Arial"/>
              <a:ea typeface="Arial"/>
              <a:cs typeface="Arial"/>
              <a:sym typeface="Arial"/>
            </a:endParaRPr>
          </a:p>
        </p:txBody>
      </p:sp>
      <p:sp>
        <p:nvSpPr>
          <p:cNvPr id="1348" name="Google Shape;1348;p6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UNE QUESTION SUR LA DÉCLARATION OU LA PDS ?</a:t>
            </a:r>
            <a:endParaRPr b="0" i="0" sz="2500" u="none" cap="none" strike="noStrike">
              <a:solidFill>
                <a:srgbClr val="FFFFFF"/>
              </a:solidFill>
              <a:highlight>
                <a:srgbClr val="008080"/>
              </a:highlight>
              <a:latin typeface="Arial"/>
              <a:ea typeface="Arial"/>
              <a:cs typeface="Arial"/>
              <a:sym typeface="Arial"/>
            </a:endParaRPr>
          </a:p>
        </p:txBody>
      </p:sp>
      <p:sp>
        <p:nvSpPr>
          <p:cNvPr id="1349" name="Google Shape;1349;p67"/>
          <p:cNvSpPr/>
          <p:nvPr/>
        </p:nvSpPr>
        <p:spPr>
          <a:xfrm>
            <a:off x="656394" y="1128051"/>
            <a:ext cx="5661856" cy="464489"/>
          </a:xfrm>
          <a:prstGeom prst="roundRect">
            <a:avLst>
              <a:gd fmla="val 16667" name="adj"/>
            </a:avLst>
          </a:pr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FIN.BELGIUM.BE &gt; PARTICULIERS &gt; CONTACT</a:t>
            </a:r>
            <a:endParaRPr/>
          </a:p>
        </p:txBody>
      </p:sp>
      <p:pic>
        <p:nvPicPr>
          <p:cNvPr id="1350" name="Google Shape;1350;p67"/>
          <p:cNvPicPr preferRelativeResize="0"/>
          <p:nvPr/>
        </p:nvPicPr>
        <p:blipFill rotWithShape="1">
          <a:blip r:embed="rId4">
            <a:alphaModFix/>
          </a:blip>
          <a:srcRect b="0" l="0" r="0" t="0"/>
          <a:stretch/>
        </p:blipFill>
        <p:spPr>
          <a:xfrm>
            <a:off x="2763534" y="1724528"/>
            <a:ext cx="8711380" cy="5004000"/>
          </a:xfrm>
          <a:prstGeom prst="rect">
            <a:avLst/>
          </a:prstGeom>
          <a:noFill/>
          <a:ln>
            <a:noFill/>
          </a:ln>
        </p:spPr>
      </p:pic>
      <p:pic>
        <p:nvPicPr>
          <p:cNvPr descr="Laptop silhouet" id="1351" name="Google Shape;1351;p67"/>
          <p:cNvPicPr preferRelativeResize="0"/>
          <p:nvPr/>
        </p:nvPicPr>
        <p:blipFill rotWithShape="1">
          <a:blip r:embed="rId5">
            <a:alphaModFix/>
          </a:blip>
          <a:srcRect b="0" l="0" r="0" t="0"/>
          <a:stretch/>
        </p:blipFill>
        <p:spPr>
          <a:xfrm>
            <a:off x="8940631" y="211435"/>
            <a:ext cx="984361" cy="9843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5"/>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CHANGEMENT DANS LA DÉCLARATION</a:t>
            </a:r>
            <a:endParaRPr sz="2500" cap="none">
              <a:solidFill>
                <a:schemeClr val="lt1"/>
              </a:solidFill>
              <a:highlight>
                <a:srgbClr val="008080"/>
              </a:highlight>
              <a:latin typeface="Arial"/>
              <a:ea typeface="Arial"/>
              <a:cs typeface="Arial"/>
              <a:sym typeface="Arial"/>
            </a:endParaRPr>
          </a:p>
        </p:txBody>
      </p:sp>
      <p:sp>
        <p:nvSpPr>
          <p:cNvPr id="185" name="Google Shape;185;p5"/>
          <p:cNvSpPr/>
          <p:nvPr/>
        </p:nvSpPr>
        <p:spPr>
          <a:xfrm>
            <a:off x="627363" y="1128052"/>
            <a:ext cx="8701694" cy="589510"/>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sp>
        <p:nvSpPr>
          <p:cNvPr id="186" name="Google Shape;186;p5"/>
          <p:cNvSpPr/>
          <p:nvPr/>
        </p:nvSpPr>
        <p:spPr>
          <a:xfrm>
            <a:off x="694387" y="1717562"/>
            <a:ext cx="10853591" cy="926125"/>
          </a:xfrm>
          <a:prstGeom prst="rect">
            <a:avLst/>
          </a:prstGeom>
          <a:noFill/>
          <a:ln>
            <a:noFill/>
          </a:ln>
        </p:spPr>
        <p:txBody>
          <a:bodyPr anchorCtr="0" anchor="ctr" bIns="45700" lIns="91425" spcFirstLastPara="1" rIns="91425" wrap="square" tIns="90000">
            <a:noAutofit/>
          </a:bodyPr>
          <a:lstStyle/>
          <a:p>
            <a:pPr indent="0" lvl="0" marL="0" marR="0" rtl="0" algn="l">
              <a:spcBef>
                <a:spcPts val="0"/>
              </a:spcBef>
              <a:spcAft>
                <a:spcPts val="0"/>
              </a:spcAft>
              <a:buNone/>
            </a:pPr>
            <a:r>
              <a:rPr b="1" lang="fr-BE" sz="2000">
                <a:solidFill>
                  <a:schemeClr val="lt1"/>
                </a:solidFill>
                <a:highlight>
                  <a:srgbClr val="004EA2"/>
                </a:highlight>
                <a:latin typeface="Arial"/>
                <a:ea typeface="Arial"/>
                <a:cs typeface="Arial"/>
                <a:sym typeface="Arial"/>
              </a:rPr>
              <a:t>Condition d’âge et état de dépendance pour les ascendants et les collatéraux à charge </a:t>
            </a:r>
            <a:endParaRPr sz="2000">
              <a:solidFill>
                <a:schemeClr val="lt1"/>
              </a:solidFill>
              <a:latin typeface="Arial"/>
              <a:ea typeface="Arial"/>
              <a:cs typeface="Arial"/>
              <a:sym typeface="Arial"/>
            </a:endParaRPr>
          </a:p>
        </p:txBody>
      </p:sp>
      <p:pic>
        <p:nvPicPr>
          <p:cNvPr descr="Geslacht silhouet" id="187" name="Google Shape;187;p5"/>
          <p:cNvPicPr preferRelativeResize="0"/>
          <p:nvPr/>
        </p:nvPicPr>
        <p:blipFill rotWithShape="1">
          <a:blip r:embed="rId3">
            <a:alphaModFix/>
          </a:blip>
          <a:srcRect b="0" l="0" r="0" t="0"/>
          <a:stretch/>
        </p:blipFill>
        <p:spPr>
          <a:xfrm>
            <a:off x="696482" y="1162938"/>
            <a:ext cx="430140" cy="408776"/>
          </a:xfrm>
          <a:prstGeom prst="rect">
            <a:avLst/>
          </a:prstGeom>
          <a:noFill/>
          <a:ln>
            <a:noFill/>
          </a:ln>
        </p:spPr>
      </p:pic>
      <p:sp>
        <p:nvSpPr>
          <p:cNvPr id="188" name="Google Shape;188;p5"/>
          <p:cNvSpPr/>
          <p:nvPr/>
        </p:nvSpPr>
        <p:spPr>
          <a:xfrm>
            <a:off x="1489798" y="2414760"/>
            <a:ext cx="9961520" cy="3925824"/>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b="1" lang="fr-BE" sz="2000">
                <a:solidFill>
                  <a:srgbClr val="6E6E6E"/>
                </a:solidFill>
                <a:latin typeface="Arial"/>
                <a:ea typeface="Arial"/>
                <a:cs typeface="Arial"/>
                <a:sym typeface="Arial"/>
              </a:rPr>
              <a:t>Fin</a:t>
            </a:r>
            <a:r>
              <a:rPr lang="fr-BE" sz="2000">
                <a:solidFill>
                  <a:srgbClr val="6E6E6E"/>
                </a:solidFill>
                <a:latin typeface="Arial"/>
                <a:ea typeface="Arial"/>
                <a:cs typeface="Arial"/>
                <a:sym typeface="Arial"/>
              </a:rPr>
              <a:t> du régime transitoire </a:t>
            </a:r>
            <a:r>
              <a:rPr lang="fr-BE" sz="2000">
                <a:solidFill>
                  <a:srgbClr val="0070C0"/>
                </a:solidFill>
                <a:latin typeface="Arial"/>
                <a:ea typeface="Arial"/>
                <a:cs typeface="Arial"/>
                <a:sym typeface="Arial"/>
              </a:rPr>
              <a:t>: codes 1029/1043/1044 </a:t>
            </a:r>
            <a:r>
              <a:rPr lang="fr-BE" sz="2000">
                <a:solidFill>
                  <a:srgbClr val="6E6E6E"/>
                </a:solidFill>
                <a:latin typeface="Arial"/>
                <a:ea typeface="Arial"/>
                <a:cs typeface="Arial"/>
                <a:sym typeface="Arial"/>
              </a:rPr>
              <a:t>disparaissent de la déclaration </a:t>
            </a:r>
            <a:endParaRPr/>
          </a:p>
          <a:p>
            <a:pPr indent="-342900" lvl="0" marL="342900" marR="0" rtl="0" algn="l">
              <a:spcBef>
                <a:spcPts val="0"/>
              </a:spcBef>
              <a:spcAft>
                <a:spcPts val="0"/>
              </a:spcAft>
              <a:buClr>
                <a:srgbClr val="6E6E6E"/>
              </a:buClr>
              <a:buSzPts val="2000"/>
              <a:buFont typeface="Arial"/>
              <a:buChar char="•"/>
            </a:pPr>
            <a:r>
              <a:rPr b="1" lang="fr-BE" sz="2000">
                <a:solidFill>
                  <a:srgbClr val="6E6E6E"/>
                </a:solidFill>
                <a:latin typeface="Arial"/>
                <a:ea typeface="Arial"/>
                <a:cs typeface="Arial"/>
                <a:sym typeface="Arial"/>
              </a:rPr>
              <a:t>Reste la situation de dépendance (≠ handicap) </a:t>
            </a:r>
            <a:endParaRPr/>
          </a:p>
          <a:p>
            <a:pPr indent="-342900" lvl="1" marL="800100" marR="0" rtl="0" algn="l">
              <a:spcBef>
                <a:spcPts val="0"/>
              </a:spcBef>
              <a:spcAft>
                <a:spcPts val="0"/>
              </a:spcAft>
              <a:buClr>
                <a:srgbClr val="6E6E6E"/>
              </a:buClr>
              <a:buSzPts val="2000"/>
              <a:buFont typeface="Arial"/>
              <a:buChar char="•"/>
            </a:pPr>
            <a:r>
              <a:rPr b="1" i="0" lang="fr-BE" sz="2000" u="none" cap="none" strike="noStrike">
                <a:solidFill>
                  <a:srgbClr val="6E6E6E"/>
                </a:solidFill>
                <a:latin typeface="Arial"/>
                <a:ea typeface="Arial"/>
                <a:cs typeface="Arial"/>
                <a:sym typeface="Arial"/>
              </a:rPr>
              <a:t>Code 1027 </a:t>
            </a:r>
            <a:r>
              <a:rPr b="0" i="0" lang="fr-BE" sz="2000" u="none" cap="none" strike="noStrike">
                <a:solidFill>
                  <a:srgbClr val="6E6E6E"/>
                </a:solidFill>
                <a:latin typeface="Arial"/>
                <a:ea typeface="Arial"/>
                <a:cs typeface="Arial"/>
                <a:sym typeface="Arial"/>
              </a:rPr>
              <a:t>: parent, grand-parent, frère ou sœur </a:t>
            </a:r>
            <a:r>
              <a:rPr b="1" i="0" lang="fr-BE" sz="2000" u="none" cap="none" strike="noStrike">
                <a:solidFill>
                  <a:srgbClr val="6E6E6E"/>
                </a:solidFill>
                <a:latin typeface="Arial"/>
                <a:ea typeface="Arial"/>
                <a:cs typeface="Arial"/>
                <a:sym typeface="Arial"/>
              </a:rPr>
              <a:t>à charge, en situation de dépendance, ayant atteint 66 ans </a:t>
            </a:r>
            <a:r>
              <a:rPr b="0" i="0" lang="fr-BE" sz="2000" u="none" cap="none" strike="noStrike">
                <a:solidFill>
                  <a:srgbClr val="6E6E6E"/>
                </a:solidFill>
                <a:latin typeface="Arial"/>
                <a:ea typeface="Arial"/>
                <a:cs typeface="Arial"/>
                <a:sym typeface="Arial"/>
              </a:rPr>
              <a:t>au 01.01.2026. (Alignement sur l'âge légal de la pension) </a:t>
            </a:r>
            <a:endParaRPr/>
          </a:p>
          <a:p>
            <a:pPr indent="-342900" lvl="1" marL="800100" marR="0" rtl="0" algn="l">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Dépendance (≠ handicap) : </a:t>
            </a:r>
            <a:r>
              <a:rPr b="0" i="0" lang="fr-BE" sz="2000" u="none" cap="none" strike="noStrike">
                <a:solidFill>
                  <a:srgbClr val="0070C0"/>
                </a:solidFill>
                <a:latin typeface="Arial"/>
                <a:ea typeface="Arial"/>
                <a:cs typeface="Arial"/>
                <a:sym typeface="Arial"/>
              </a:rPr>
              <a:t>autonomie réduite d’au moins 9 points</a:t>
            </a:r>
            <a:r>
              <a:rPr b="0" i="0" lang="fr-BE" sz="2000" u="none" cap="none" strike="noStrike">
                <a:solidFill>
                  <a:srgbClr val="6E6E6E"/>
                </a:solidFill>
                <a:latin typeface="Arial"/>
                <a:ea typeface="Arial"/>
                <a:cs typeface="Arial"/>
                <a:sym typeface="Arial"/>
              </a:rPr>
              <a:t>,  peu importe l’âge de constatation</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 A défaut de situation de dépendance, parent, grand-parent, frère ou sœur à charge</a:t>
            </a:r>
            <a:endParaRPr/>
          </a:p>
          <a:p>
            <a:pPr indent="-342900" lvl="1" marL="800100" marR="0" rtl="0" algn="l">
              <a:spcBef>
                <a:spcPts val="0"/>
              </a:spcBef>
              <a:spcAft>
                <a:spcPts val="0"/>
              </a:spcAft>
              <a:buClr>
                <a:srgbClr val="6E6E6E"/>
              </a:buClr>
              <a:buSzPts val="2000"/>
              <a:buFont typeface="Arial"/>
              <a:buChar char="•"/>
            </a:pPr>
            <a:r>
              <a:rPr b="1" i="0" lang="fr-BE" sz="2000" u="none" cap="none" strike="noStrike">
                <a:solidFill>
                  <a:srgbClr val="6E6E6E"/>
                </a:solidFill>
                <a:latin typeface="Arial"/>
                <a:ea typeface="Arial"/>
                <a:cs typeface="Arial"/>
                <a:sym typeface="Arial"/>
              </a:rPr>
              <a:t>Code 1032 </a:t>
            </a:r>
            <a:r>
              <a:rPr b="0" i="0" lang="fr-BE" sz="2000" u="none" cap="none" strike="noStrike">
                <a:solidFill>
                  <a:srgbClr val="6E6E6E"/>
                </a:solidFill>
                <a:latin typeface="Arial"/>
                <a:ea typeface="Arial"/>
                <a:cs typeface="Arial"/>
                <a:sym typeface="Arial"/>
              </a:rPr>
              <a:t>: « autre personne » à charge  </a:t>
            </a:r>
            <a:endParaRPr/>
          </a:p>
          <a:p>
            <a:pPr indent="-342900" lvl="1" marL="800100" marR="0" rtl="0" algn="l">
              <a:spcBef>
                <a:spcPts val="0"/>
              </a:spcBef>
              <a:spcAft>
                <a:spcPts val="0"/>
              </a:spcAft>
              <a:buClr>
                <a:srgbClr val="6E6E6E"/>
              </a:buClr>
              <a:buSzPts val="2000"/>
              <a:buFont typeface="Arial"/>
              <a:buChar char="•"/>
            </a:pPr>
            <a:r>
              <a:rPr b="0" i="0" lang="fr-BE" sz="2000" u="none" cap="none" strike="noStrike">
                <a:solidFill>
                  <a:srgbClr val="6E6E6E"/>
                </a:solidFill>
                <a:latin typeface="Arial"/>
                <a:ea typeface="Arial"/>
                <a:cs typeface="Arial"/>
                <a:sym typeface="Arial"/>
              </a:rPr>
              <a:t>Et </a:t>
            </a:r>
            <a:r>
              <a:rPr b="1" i="0" lang="fr-BE" sz="2000" u="none" cap="none" strike="noStrike">
                <a:solidFill>
                  <a:srgbClr val="6E6E6E"/>
                </a:solidFill>
                <a:latin typeface="Arial"/>
                <a:ea typeface="Arial"/>
                <a:cs typeface="Arial"/>
                <a:sym typeface="Arial"/>
              </a:rPr>
              <a:t>code 1033 </a:t>
            </a:r>
            <a:r>
              <a:rPr b="0" i="0" lang="fr-BE" sz="2000" u="none" cap="none" strike="noStrike">
                <a:solidFill>
                  <a:srgbClr val="6E6E6E"/>
                </a:solidFill>
                <a:latin typeface="Arial"/>
                <a:ea typeface="Arial"/>
                <a:cs typeface="Arial"/>
                <a:sym typeface="Arial"/>
              </a:rPr>
              <a:t>: si « autre personne » à charge et handicap </a:t>
            </a:r>
            <a:endParaRPr/>
          </a:p>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p:txBody>
      </p:sp>
      <p:grpSp>
        <p:nvGrpSpPr>
          <p:cNvPr id="189" name="Google Shape;189;p5"/>
          <p:cNvGrpSpPr/>
          <p:nvPr/>
        </p:nvGrpSpPr>
        <p:grpSpPr>
          <a:xfrm>
            <a:off x="740682" y="3321733"/>
            <a:ext cx="695054" cy="702000"/>
            <a:chOff x="5420031" y="1910205"/>
            <a:chExt cx="914400" cy="914400"/>
          </a:xfrm>
        </p:grpSpPr>
        <p:pic>
          <p:nvPicPr>
            <p:cNvPr descr="Lichten aan silhouet" id="190" name="Google Shape;190;p5"/>
            <p:cNvPicPr preferRelativeResize="0"/>
            <p:nvPr/>
          </p:nvPicPr>
          <p:blipFill rotWithShape="1">
            <a:blip r:embed="rId4">
              <a:alphaModFix/>
            </a:blip>
            <a:srcRect b="0" l="0" r="0" t="0"/>
            <a:stretch/>
          </p:blipFill>
          <p:spPr>
            <a:xfrm>
              <a:off x="5420031" y="1910205"/>
              <a:ext cx="914400" cy="914400"/>
            </a:xfrm>
            <a:prstGeom prst="rect">
              <a:avLst/>
            </a:prstGeom>
            <a:noFill/>
            <a:ln>
              <a:noFill/>
            </a:ln>
          </p:spPr>
        </p:pic>
        <p:pic>
          <p:nvPicPr>
            <p:cNvPr descr="Munten silhouet" id="191" name="Google Shape;191;p5"/>
            <p:cNvPicPr preferRelativeResize="0"/>
            <p:nvPr/>
          </p:nvPicPr>
          <p:blipFill rotWithShape="1">
            <a:blip r:embed="rId5">
              <a:alphaModFix/>
            </a:blip>
            <a:srcRect b="0" l="0" r="0" t="0"/>
            <a:stretch/>
          </p:blipFill>
          <p:spPr>
            <a:xfrm>
              <a:off x="5737431" y="2208155"/>
              <a:ext cx="279600" cy="279600"/>
            </a:xfrm>
            <a:prstGeom prst="rect">
              <a:avLst/>
            </a:prstGeom>
            <a:noFill/>
            <a:ln>
              <a:noFill/>
            </a:ln>
          </p:spPr>
        </p:pic>
      </p:grpSp>
      <p:pic>
        <p:nvPicPr>
          <p:cNvPr descr="Lijn met pijl: Curve in wijzerzin silhouet" id="192" name="Google Shape;192;p5"/>
          <p:cNvPicPr preferRelativeResize="0"/>
          <p:nvPr/>
        </p:nvPicPr>
        <p:blipFill rotWithShape="1">
          <a:blip r:embed="rId6">
            <a:alphaModFix/>
          </a:blip>
          <a:srcRect b="0" l="0" r="0" t="0"/>
          <a:stretch/>
        </p:blipFill>
        <p:spPr>
          <a:xfrm flipH="1" rot="4804082">
            <a:off x="7355920" y="5553360"/>
            <a:ext cx="729758" cy="729758"/>
          </a:xfrm>
          <a:prstGeom prst="rect">
            <a:avLst/>
          </a:prstGeom>
          <a:noFill/>
          <a:ln>
            <a:noFill/>
          </a:ln>
        </p:spPr>
      </p:pic>
      <p:sp>
        <p:nvSpPr>
          <p:cNvPr id="193" name="Google Shape;193;p5"/>
          <p:cNvSpPr/>
          <p:nvPr/>
        </p:nvSpPr>
        <p:spPr>
          <a:xfrm>
            <a:off x="8143144" y="5614074"/>
            <a:ext cx="3308174" cy="726510"/>
          </a:xfrm>
          <a:prstGeom prst="rect">
            <a:avLst/>
          </a:prstGeom>
          <a:noFill/>
          <a:ln cap="flat" cmpd="sng" w="1270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BE" sz="1800">
                <a:solidFill>
                  <a:srgbClr val="373737"/>
                </a:solidFill>
                <a:latin typeface="Arial"/>
                <a:ea typeface="Arial"/>
                <a:cs typeface="Arial"/>
                <a:sym typeface="Arial"/>
              </a:rPr>
              <a:t>Le handicap doit toujours avoir été constaté avant</a:t>
            </a:r>
            <a:r>
              <a:rPr lang="fr-BE" sz="1800">
                <a:solidFill>
                  <a:srgbClr val="0070C0"/>
                </a:solidFill>
                <a:latin typeface="Arial"/>
                <a:ea typeface="Arial"/>
                <a:cs typeface="Arial"/>
                <a:sym typeface="Arial"/>
              </a:rPr>
              <a:t> 65 ans.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6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UNE QUESTION SUR LA DÉCLARATION OU LA PDS ?</a:t>
            </a:r>
            <a:endParaRPr b="0" i="0" sz="2500" u="none" cap="none" strike="noStrike">
              <a:solidFill>
                <a:srgbClr val="FFFFFF"/>
              </a:solidFill>
              <a:highlight>
                <a:srgbClr val="008080"/>
              </a:highlight>
              <a:latin typeface="Arial"/>
              <a:ea typeface="Arial"/>
              <a:cs typeface="Arial"/>
              <a:sym typeface="Arial"/>
            </a:endParaRPr>
          </a:p>
        </p:txBody>
      </p:sp>
      <p:pic>
        <p:nvPicPr>
          <p:cNvPr descr="Luidspreker silhouet" id="1358" name="Google Shape;1358;p68"/>
          <p:cNvPicPr preferRelativeResize="0"/>
          <p:nvPr/>
        </p:nvPicPr>
        <p:blipFill rotWithShape="1">
          <a:blip r:embed="rId3">
            <a:alphaModFix/>
          </a:blip>
          <a:srcRect b="0" l="0" r="0" t="0"/>
          <a:stretch/>
        </p:blipFill>
        <p:spPr>
          <a:xfrm>
            <a:off x="8965660" y="280481"/>
            <a:ext cx="914400" cy="914400"/>
          </a:xfrm>
          <a:prstGeom prst="rect">
            <a:avLst/>
          </a:prstGeom>
          <a:noFill/>
          <a:ln>
            <a:noFill/>
          </a:ln>
        </p:spPr>
      </p:pic>
      <p:sp>
        <p:nvSpPr>
          <p:cNvPr id="1359" name="Google Shape;1359;p68"/>
          <p:cNvSpPr/>
          <p:nvPr/>
        </p:nvSpPr>
        <p:spPr>
          <a:xfrm>
            <a:off x="4755616" y="2736831"/>
            <a:ext cx="2680767" cy="1384338"/>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fr-BE" sz="2000" u="none" cap="none" strike="noStrike">
                <a:solidFill>
                  <a:srgbClr val="FFFFFF"/>
                </a:solidFill>
                <a:highlight>
                  <a:srgbClr val="004EA2"/>
                </a:highlight>
                <a:latin typeface="Arial"/>
                <a:ea typeface="Arial"/>
                <a:cs typeface="Arial"/>
                <a:sym typeface="Arial"/>
              </a:rPr>
              <a:t>02 572 57 57</a:t>
            </a:r>
            <a:endParaRPr/>
          </a:p>
        </p:txBody>
      </p:sp>
      <p:sp>
        <p:nvSpPr>
          <p:cNvPr id="1360" name="Google Shape;1360;p68"/>
          <p:cNvSpPr txBox="1"/>
          <p:nvPr/>
        </p:nvSpPr>
        <p:spPr>
          <a:xfrm>
            <a:off x="3838828" y="2048625"/>
            <a:ext cx="5787084" cy="400110"/>
          </a:xfrm>
          <a:prstGeom prst="rect">
            <a:avLst/>
          </a:prstGeom>
          <a:noFill/>
          <a:ln>
            <a:noFill/>
          </a:ln>
        </p:spPr>
        <p:txBody>
          <a:bodyPr anchorCtr="0" anchor="t" bIns="45700" lIns="91425" spcFirstLastPara="1" rIns="91425" wrap="square" tIns="45700">
            <a:spAutoFit/>
          </a:bodyPr>
          <a:lstStyle/>
          <a:p>
            <a:pPr indent="0" lvl="0" marL="182563"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Nos collaborateurs sont disponibles par téléphone </a:t>
            </a:r>
            <a:endParaRPr/>
          </a:p>
        </p:txBody>
      </p:sp>
      <p:sp>
        <p:nvSpPr>
          <p:cNvPr id="1361" name="Google Shape;1361;p68"/>
          <p:cNvSpPr/>
          <p:nvPr/>
        </p:nvSpPr>
        <p:spPr>
          <a:xfrm>
            <a:off x="1046419" y="3725203"/>
            <a:ext cx="2503181" cy="2167692"/>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rPr b="0" i="0" lang="fr-BE" sz="2000" u="none" cap="none" strike="noStrike">
                <a:solidFill>
                  <a:srgbClr val="6E6E6E"/>
                </a:solidFill>
                <a:latin typeface="Arial"/>
                <a:ea typeface="Arial"/>
                <a:cs typeface="Arial"/>
                <a:sym typeface="Arial"/>
              </a:rPr>
              <a:t>du lundi au vendredi de </a:t>
            </a:r>
            <a:endParaRPr/>
          </a:p>
          <a:p>
            <a:pPr indent="0" lvl="0" marL="0" marR="0" rtl="0" algn="ctr">
              <a:lnSpc>
                <a:spcPct val="100000"/>
              </a:lnSpc>
              <a:spcBef>
                <a:spcPts val="0"/>
              </a:spcBef>
              <a:spcAft>
                <a:spcPts val="0"/>
              </a:spcAft>
              <a:buClr>
                <a:srgbClr val="004EA2"/>
              </a:buClr>
              <a:buSzPts val="2000"/>
              <a:buFont typeface="Arial"/>
              <a:buNone/>
            </a:pPr>
            <a:r>
              <a:rPr b="0" i="0" lang="fr-BE" sz="2000" u="none" cap="none" strike="noStrike">
                <a:solidFill>
                  <a:srgbClr val="6E6E6E"/>
                </a:solidFill>
                <a:latin typeface="Arial"/>
                <a:ea typeface="Arial"/>
                <a:cs typeface="Arial"/>
                <a:sym typeface="Arial"/>
              </a:rPr>
              <a:t>9 h à 17 h</a:t>
            </a:r>
            <a:endParaRPr/>
          </a:p>
        </p:txBody>
      </p:sp>
      <p:sp>
        <p:nvSpPr>
          <p:cNvPr id="1362" name="Google Shape;1362;p68"/>
          <p:cNvSpPr/>
          <p:nvPr/>
        </p:nvSpPr>
        <p:spPr>
          <a:xfrm>
            <a:off x="3294019" y="4423330"/>
            <a:ext cx="6477302" cy="2167692"/>
          </a:xfrm>
          <a:prstGeom prst="hexagon">
            <a:avLst>
              <a:gd fmla="val 58420"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spcBef>
                <a:spcPts val="0"/>
              </a:spcBef>
              <a:spcAft>
                <a:spcPts val="0"/>
              </a:spcAft>
              <a:buNone/>
            </a:pPr>
            <a:r>
              <a:rPr b="0" i="0" lang="fr-BE" sz="2000">
                <a:solidFill>
                  <a:srgbClr val="5F6063"/>
                </a:solidFill>
                <a:latin typeface="Titillium Web"/>
                <a:ea typeface="Titillium Web"/>
                <a:cs typeface="Titillium Web"/>
                <a:sym typeface="Titillium Web"/>
              </a:rPr>
              <a:t>Avec le code direct  </a:t>
            </a:r>
            <a:endParaRPr/>
          </a:p>
          <a:p>
            <a:pPr indent="0" lvl="0" marL="0" marR="0" rtl="0" algn="ctr">
              <a:spcBef>
                <a:spcPts val="0"/>
              </a:spcBef>
              <a:spcAft>
                <a:spcPts val="0"/>
              </a:spcAft>
              <a:buNone/>
            </a:pPr>
            <a:r>
              <a:rPr b="0" i="0" lang="fr-BE" sz="2000">
                <a:solidFill>
                  <a:srgbClr val="5F6063"/>
                </a:solidFill>
                <a:latin typeface="Titillium Web"/>
                <a:ea typeface="Titillium Web"/>
                <a:cs typeface="Titillium Web"/>
                <a:sym typeface="Titillium Web"/>
              </a:rPr>
              <a:t>17001 (NL), 17002 (FR) et 17003 (DE). </a:t>
            </a:r>
            <a:endParaRPr/>
          </a:p>
          <a:p>
            <a:pPr indent="0" lvl="0" marL="0" marR="0" rtl="0" algn="ctr">
              <a:spcBef>
                <a:spcPts val="0"/>
              </a:spcBef>
              <a:spcAft>
                <a:spcPts val="0"/>
              </a:spcAft>
              <a:buNone/>
            </a:pPr>
            <a:r>
              <a:rPr b="0" i="0" lang="fr-BE" sz="2000">
                <a:solidFill>
                  <a:srgbClr val="5F6063"/>
                </a:solidFill>
                <a:latin typeface="Titillium Web"/>
                <a:ea typeface="Titillium Web"/>
                <a:cs typeface="Titillium Web"/>
                <a:sym typeface="Titillium Web"/>
              </a:rPr>
              <a:t>ou via le </a:t>
            </a:r>
            <a:r>
              <a:rPr i="0" lang="fr-BE" sz="2000" u="sng">
                <a:solidFill>
                  <a:srgbClr val="0861AA"/>
                </a:solidFill>
                <a:latin typeface="Titillium Web"/>
                <a:ea typeface="Titillium Web"/>
                <a:cs typeface="Titillium Web"/>
                <a:sym typeface="Titillium Web"/>
                <a:hlinkClick r:id="rId4">
                  <a:extLst>
                    <a:ext uri="{A12FA001-AC4F-418D-AE19-62706E023703}">
                      <ahyp:hlinkClr val="tx"/>
                    </a:ext>
                  </a:extLst>
                </a:hlinkClick>
              </a:rPr>
              <a:t>menu de choix</a:t>
            </a:r>
            <a:endParaRPr i="0" sz="2000">
              <a:solidFill>
                <a:srgbClr val="5F6063"/>
              </a:solidFill>
              <a:latin typeface="Titillium Web"/>
              <a:ea typeface="Titillium Web"/>
              <a:cs typeface="Titillium Web"/>
              <a:sym typeface="Titillium Web"/>
            </a:endParaRPr>
          </a:p>
        </p:txBody>
      </p:sp>
      <p:pic>
        <p:nvPicPr>
          <p:cNvPr descr="Luidspreker silhouet" id="1363" name="Google Shape;1363;p68"/>
          <p:cNvPicPr preferRelativeResize="0"/>
          <p:nvPr/>
        </p:nvPicPr>
        <p:blipFill rotWithShape="1">
          <a:blip r:embed="rId3">
            <a:alphaModFix/>
          </a:blip>
          <a:srcRect b="0" l="0" r="0" t="0"/>
          <a:stretch/>
        </p:blipFill>
        <p:spPr>
          <a:xfrm>
            <a:off x="4755616" y="3484137"/>
            <a:ext cx="639743" cy="63974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69"/>
          <p:cNvSpPr/>
          <p:nvPr/>
        </p:nvSpPr>
        <p:spPr>
          <a:xfrm>
            <a:off x="650690" y="2033531"/>
            <a:ext cx="11122209" cy="2086642"/>
          </a:xfrm>
          <a:prstGeom prst="roundRect">
            <a:avLst>
              <a:gd fmla="val 2458" name="adj"/>
            </a:avLst>
          </a:prstGeom>
          <a:solidFill>
            <a:srgbClr val="02C29F">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70" name="Google Shape;1370;p69"/>
          <p:cNvSpPr/>
          <p:nvPr/>
        </p:nvSpPr>
        <p:spPr>
          <a:xfrm>
            <a:off x="650691" y="4237143"/>
            <a:ext cx="11122208" cy="2086642"/>
          </a:xfrm>
          <a:prstGeom prst="roundRect">
            <a:avLst>
              <a:gd fmla="val 2458" name="adj"/>
            </a:avLst>
          </a:prstGeom>
          <a:solidFill>
            <a:srgbClr val="02C29F">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71" name="Google Shape;1371;p6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372" name="Google Shape;1372;p69"/>
          <p:cNvSpPr/>
          <p:nvPr/>
        </p:nvSpPr>
        <p:spPr>
          <a:xfrm>
            <a:off x="650691" y="1128052"/>
            <a:ext cx="516590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Par un collaborateur du SPF Finances</a:t>
            </a:r>
            <a:endParaRPr/>
          </a:p>
        </p:txBody>
      </p:sp>
      <p:pic>
        <p:nvPicPr>
          <p:cNvPr id="1373" name="Google Shape;1373;p69"/>
          <p:cNvPicPr preferRelativeResize="0"/>
          <p:nvPr/>
        </p:nvPicPr>
        <p:blipFill rotWithShape="1">
          <a:blip r:embed="rId3">
            <a:alphaModFix/>
          </a:blip>
          <a:srcRect b="0" l="0" r="0" t="0"/>
          <a:stretch/>
        </p:blipFill>
        <p:spPr>
          <a:xfrm>
            <a:off x="805893" y="1161787"/>
            <a:ext cx="365537" cy="396000"/>
          </a:xfrm>
          <a:prstGeom prst="rect">
            <a:avLst/>
          </a:prstGeom>
          <a:noFill/>
          <a:ln>
            <a:noFill/>
          </a:ln>
        </p:spPr>
      </p:pic>
      <p:pic>
        <p:nvPicPr>
          <p:cNvPr descr="Ville contour" id="1374" name="Google Shape;1374;p69"/>
          <p:cNvPicPr preferRelativeResize="0"/>
          <p:nvPr/>
        </p:nvPicPr>
        <p:blipFill rotWithShape="1">
          <a:blip r:embed="rId4">
            <a:alphaModFix/>
          </a:blip>
          <a:srcRect b="0" l="0" r="0" t="0"/>
          <a:stretch/>
        </p:blipFill>
        <p:spPr>
          <a:xfrm>
            <a:off x="650691" y="2580936"/>
            <a:ext cx="914400" cy="914400"/>
          </a:xfrm>
          <a:prstGeom prst="rect">
            <a:avLst/>
          </a:prstGeom>
          <a:noFill/>
          <a:ln>
            <a:noFill/>
          </a:ln>
        </p:spPr>
      </p:pic>
      <p:pic>
        <p:nvPicPr>
          <p:cNvPr descr="Ville contour" id="1375" name="Google Shape;1375;p69"/>
          <p:cNvPicPr preferRelativeResize="0"/>
          <p:nvPr/>
        </p:nvPicPr>
        <p:blipFill rotWithShape="1">
          <a:blip r:embed="rId5">
            <a:alphaModFix/>
          </a:blip>
          <a:srcRect b="0" l="0" r="0" t="0"/>
          <a:stretch/>
        </p:blipFill>
        <p:spPr>
          <a:xfrm>
            <a:off x="9127857" y="107380"/>
            <a:ext cx="602059" cy="602059"/>
          </a:xfrm>
          <a:prstGeom prst="rect">
            <a:avLst/>
          </a:prstGeom>
          <a:noFill/>
          <a:ln>
            <a:noFill/>
          </a:ln>
        </p:spPr>
      </p:pic>
      <p:pic>
        <p:nvPicPr>
          <p:cNvPr id="1376" name="Google Shape;1376;p69"/>
          <p:cNvPicPr preferRelativeResize="0"/>
          <p:nvPr/>
        </p:nvPicPr>
        <p:blipFill rotWithShape="1">
          <a:blip r:embed="rId6">
            <a:alphaModFix/>
          </a:blip>
          <a:srcRect b="0" l="0" r="0" t="0"/>
          <a:stretch/>
        </p:blipFill>
        <p:spPr>
          <a:xfrm>
            <a:off x="787453" y="4878413"/>
            <a:ext cx="637290" cy="804102"/>
          </a:xfrm>
          <a:prstGeom prst="rect">
            <a:avLst/>
          </a:prstGeom>
          <a:noFill/>
          <a:ln>
            <a:noFill/>
          </a:ln>
        </p:spPr>
      </p:pic>
      <p:pic>
        <p:nvPicPr>
          <p:cNvPr id="1377" name="Google Shape;1377;p69"/>
          <p:cNvPicPr preferRelativeResize="0"/>
          <p:nvPr/>
        </p:nvPicPr>
        <p:blipFill rotWithShape="1">
          <a:blip r:embed="rId7">
            <a:alphaModFix/>
          </a:blip>
          <a:srcRect b="0" l="0" r="0" t="0"/>
          <a:stretch/>
        </p:blipFill>
        <p:spPr>
          <a:xfrm>
            <a:off x="9231027" y="758601"/>
            <a:ext cx="391167" cy="493556"/>
          </a:xfrm>
          <a:prstGeom prst="rect">
            <a:avLst/>
          </a:prstGeom>
          <a:noFill/>
          <a:ln>
            <a:noFill/>
          </a:ln>
        </p:spPr>
      </p:pic>
      <p:sp>
        <p:nvSpPr>
          <p:cNvPr id="1378" name="Google Shape;1378;p69"/>
          <p:cNvSpPr txBox="1"/>
          <p:nvPr/>
        </p:nvSpPr>
        <p:spPr>
          <a:xfrm>
            <a:off x="1355651" y="2113922"/>
            <a:ext cx="498164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Faire remplir sa déclaration par le SPF Finances</a:t>
            </a:r>
            <a:endParaRPr/>
          </a:p>
        </p:txBody>
      </p:sp>
      <p:sp>
        <p:nvSpPr>
          <p:cNvPr id="1379" name="Google Shape;1379;p69"/>
          <p:cNvSpPr txBox="1"/>
          <p:nvPr/>
        </p:nvSpPr>
        <p:spPr>
          <a:xfrm>
            <a:off x="1424743" y="4312643"/>
            <a:ext cx="3692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Collaboration avec les communes</a:t>
            </a:r>
            <a:endParaRPr/>
          </a:p>
        </p:txBody>
      </p:sp>
      <p:sp>
        <p:nvSpPr>
          <p:cNvPr id="1380" name="Google Shape;1380;p69"/>
          <p:cNvSpPr txBox="1"/>
          <p:nvPr/>
        </p:nvSpPr>
        <p:spPr>
          <a:xfrm>
            <a:off x="1801572" y="2616082"/>
            <a:ext cx="6397844"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soit </a:t>
            </a:r>
            <a:r>
              <a:rPr b="1" i="0" lang="fr-BE" sz="1800" u="none" cap="none" strike="noStrike">
                <a:solidFill>
                  <a:srgbClr val="FFFFFF"/>
                </a:solidFill>
                <a:highlight>
                  <a:srgbClr val="004EA2"/>
                </a:highlight>
                <a:latin typeface="Arial"/>
                <a:ea typeface="Arial"/>
                <a:cs typeface="Arial"/>
                <a:sym typeface="Arial"/>
              </a:rPr>
              <a:t>pa</a:t>
            </a:r>
            <a:r>
              <a:rPr b="1" lang="fr-BE" sz="1800">
                <a:solidFill>
                  <a:srgbClr val="FFFFFF"/>
                </a:solidFill>
                <a:highlight>
                  <a:srgbClr val="004EA2"/>
                </a:highlight>
                <a:latin typeface="Arial"/>
                <a:ea typeface="Arial"/>
                <a:cs typeface="Arial"/>
                <a:sym typeface="Arial"/>
              </a:rPr>
              <a:t>r téléphone</a:t>
            </a:r>
            <a:r>
              <a:rPr b="0" i="0" lang="fr-BE" sz="1800" u="none" cap="none" strike="noStrike">
                <a:solidFill>
                  <a:srgbClr val="6E6E6E"/>
                </a:solidFill>
                <a:latin typeface="Arial"/>
                <a:ea typeface="Arial"/>
                <a:cs typeface="Arial"/>
                <a:sym typeface="Arial"/>
              </a:rPr>
              <a:t> : le SPF Finances rappelle le contribuable. </a:t>
            </a:r>
            <a:br>
              <a:rPr b="0" i="0" lang="fr-BE" sz="1800" u="none" cap="none" strike="noStrike">
                <a:solidFill>
                  <a:srgbClr val="6E6E6E"/>
                </a:solidFill>
                <a:latin typeface="Arial"/>
                <a:ea typeface="Arial"/>
                <a:cs typeface="Arial"/>
                <a:sym typeface="Arial"/>
              </a:rPr>
            </a:br>
            <a:r>
              <a:rPr b="0" i="0" lang="fr-BE" sz="1800" u="none" cap="none" strike="noStrike">
                <a:solidFill>
                  <a:srgbClr val="6E6E6E"/>
                </a:solidFill>
                <a:latin typeface="Arial"/>
                <a:ea typeface="Arial"/>
                <a:cs typeface="Arial"/>
                <a:sym typeface="Arial"/>
              </a:rPr>
              <a:t>Pas de déplacement ni d’attente inutile ! </a:t>
            </a:r>
            <a:endParaRPr/>
          </a:p>
          <a:p>
            <a:pPr indent="-171450" lvl="0" marL="285750" marR="0" rtl="0" algn="l">
              <a:lnSpc>
                <a:spcPct val="100000"/>
              </a:lnSpc>
              <a:spcBef>
                <a:spcPts val="0"/>
              </a:spcBef>
              <a:spcAft>
                <a:spcPts val="0"/>
              </a:spcAft>
              <a:buClr>
                <a:srgbClr val="6E6E6E"/>
              </a:buClr>
              <a:buSzPts val="1800"/>
              <a:buFont typeface="Arial"/>
              <a:buNone/>
            </a:pPr>
            <a:r>
              <a:t/>
            </a:r>
            <a:endParaRPr b="0" i="0" sz="1800" u="none" cap="none" strike="noStrike">
              <a:solidFill>
                <a:srgbClr val="6E6E6E"/>
              </a:solidFill>
              <a:latin typeface="Arial"/>
              <a:ea typeface="Arial"/>
              <a:cs typeface="Arial"/>
              <a:sym typeface="Arial"/>
            </a:endParaRPr>
          </a:p>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soit </a:t>
            </a:r>
            <a:r>
              <a:rPr b="1" i="0" lang="fr-BE" sz="1800" u="none" cap="none" strike="noStrike">
                <a:solidFill>
                  <a:srgbClr val="FFFFFF"/>
                </a:solidFill>
                <a:highlight>
                  <a:srgbClr val="004EA2"/>
                </a:highlight>
                <a:latin typeface="Arial"/>
                <a:ea typeface="Arial"/>
                <a:cs typeface="Arial"/>
                <a:sym typeface="Arial"/>
              </a:rPr>
              <a:t>sur place</a:t>
            </a:r>
            <a:r>
              <a:rPr b="0" i="0" lang="fr-BE" sz="1800" u="none" cap="none" strike="noStrike">
                <a:solidFill>
                  <a:srgbClr val="6E6E6E"/>
                </a:solidFill>
                <a:latin typeface="Arial"/>
                <a:ea typeface="Arial"/>
                <a:cs typeface="Arial"/>
                <a:sym typeface="Arial"/>
              </a:rPr>
              <a:t>, dans un bureau du SPF Finances</a:t>
            </a:r>
            <a:endParaRPr/>
          </a:p>
        </p:txBody>
      </p:sp>
      <p:pic>
        <p:nvPicPr>
          <p:cNvPr id="1381" name="Google Shape;1381;p69"/>
          <p:cNvPicPr preferRelativeResize="0"/>
          <p:nvPr/>
        </p:nvPicPr>
        <p:blipFill rotWithShape="1">
          <a:blip r:embed="rId8">
            <a:alphaModFix/>
          </a:blip>
          <a:srcRect b="0" l="0" r="0" t="0"/>
          <a:stretch/>
        </p:blipFill>
        <p:spPr>
          <a:xfrm>
            <a:off x="1585012" y="2681444"/>
            <a:ext cx="252000" cy="252000"/>
          </a:xfrm>
          <a:prstGeom prst="rect">
            <a:avLst/>
          </a:prstGeom>
          <a:noFill/>
          <a:ln>
            <a:noFill/>
          </a:ln>
        </p:spPr>
      </p:pic>
      <p:pic>
        <p:nvPicPr>
          <p:cNvPr id="1382" name="Google Shape;1382;p69"/>
          <p:cNvPicPr preferRelativeResize="0"/>
          <p:nvPr/>
        </p:nvPicPr>
        <p:blipFill rotWithShape="1">
          <a:blip r:embed="rId9">
            <a:alphaModFix/>
          </a:blip>
          <a:srcRect b="0" l="0" r="0" t="0"/>
          <a:stretch/>
        </p:blipFill>
        <p:spPr>
          <a:xfrm>
            <a:off x="1585012" y="3434406"/>
            <a:ext cx="274155" cy="324000"/>
          </a:xfrm>
          <a:prstGeom prst="rect">
            <a:avLst/>
          </a:prstGeom>
          <a:noFill/>
          <a:ln>
            <a:noFill/>
          </a:ln>
        </p:spPr>
      </p:pic>
      <p:sp>
        <p:nvSpPr>
          <p:cNvPr id="1383" name="Google Shape;1383;p69"/>
          <p:cNvSpPr/>
          <p:nvPr/>
        </p:nvSpPr>
        <p:spPr>
          <a:xfrm>
            <a:off x="8401489" y="2183182"/>
            <a:ext cx="3073537" cy="1814192"/>
          </a:xfrm>
          <a:prstGeom prst="roundRect">
            <a:avLst>
              <a:gd fmla="val 2458" name="adj"/>
            </a:avLst>
          </a:prstGeom>
          <a:noFill/>
          <a:ln cap="flat" cmpd="sng" w="28575">
            <a:solidFill>
              <a:srgbClr val="00AAA5"/>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84" name="Google Shape;1384;p69"/>
          <p:cNvSpPr/>
          <p:nvPr/>
        </p:nvSpPr>
        <p:spPr>
          <a:xfrm>
            <a:off x="11078513" y="2277038"/>
            <a:ext cx="288000" cy="288000"/>
          </a:xfrm>
          <a:custGeom>
            <a:rect b="b" l="l" r="r" t="t"/>
            <a:pathLst>
              <a:path extrusionOk="0" h="235227" w="254854">
                <a:moveTo>
                  <a:pt x="137229" y="186238"/>
                </a:moveTo>
                <a:lnTo>
                  <a:pt x="156833" y="186238"/>
                </a:lnTo>
                <a:lnTo>
                  <a:pt x="156833" y="196040"/>
                </a:lnTo>
                <a:lnTo>
                  <a:pt x="137229" y="196040"/>
                </a:lnTo>
                <a:lnTo>
                  <a:pt x="137229" y="186238"/>
                </a:lnTo>
                <a:close/>
                <a:moveTo>
                  <a:pt x="161734" y="176436"/>
                </a:moveTo>
                <a:lnTo>
                  <a:pt x="132328" y="176436"/>
                </a:lnTo>
                <a:cubicBezTo>
                  <a:pt x="131024" y="176436"/>
                  <a:pt x="129760" y="176950"/>
                  <a:pt x="128862" y="177852"/>
                </a:cubicBezTo>
                <a:cubicBezTo>
                  <a:pt x="127941" y="178788"/>
                  <a:pt x="127427" y="180033"/>
                  <a:pt x="127427" y="181337"/>
                </a:cubicBezTo>
                <a:lnTo>
                  <a:pt x="127427" y="200941"/>
                </a:lnTo>
                <a:cubicBezTo>
                  <a:pt x="127427" y="202264"/>
                  <a:pt x="127921" y="203489"/>
                  <a:pt x="128862" y="204386"/>
                </a:cubicBezTo>
                <a:cubicBezTo>
                  <a:pt x="129779" y="205327"/>
                  <a:pt x="131004" y="205842"/>
                  <a:pt x="132328" y="205842"/>
                </a:cubicBezTo>
                <a:lnTo>
                  <a:pt x="161734" y="205842"/>
                </a:lnTo>
                <a:cubicBezTo>
                  <a:pt x="163032" y="205842"/>
                  <a:pt x="164258" y="205327"/>
                  <a:pt x="165199" y="204386"/>
                </a:cubicBezTo>
                <a:cubicBezTo>
                  <a:pt x="166115" y="203489"/>
                  <a:pt x="166635" y="202264"/>
                  <a:pt x="166635" y="200941"/>
                </a:cubicBezTo>
                <a:lnTo>
                  <a:pt x="166635" y="181337"/>
                </a:lnTo>
                <a:cubicBezTo>
                  <a:pt x="166635" y="180033"/>
                  <a:pt x="166096" y="178788"/>
                  <a:pt x="165199" y="177852"/>
                </a:cubicBezTo>
                <a:cubicBezTo>
                  <a:pt x="164277" y="176950"/>
                  <a:pt x="163018" y="176436"/>
                  <a:pt x="161734" y="176436"/>
                </a:cubicBezTo>
                <a:moveTo>
                  <a:pt x="98021" y="196040"/>
                </a:moveTo>
                <a:lnTo>
                  <a:pt x="78416" y="196040"/>
                </a:lnTo>
                <a:lnTo>
                  <a:pt x="78416" y="186218"/>
                </a:lnTo>
                <a:lnTo>
                  <a:pt x="98021" y="186218"/>
                </a:lnTo>
                <a:lnTo>
                  <a:pt x="98021" y="196040"/>
                </a:lnTo>
                <a:close/>
                <a:moveTo>
                  <a:pt x="102922" y="176436"/>
                </a:moveTo>
                <a:lnTo>
                  <a:pt x="73515" y="176436"/>
                </a:lnTo>
                <a:cubicBezTo>
                  <a:pt x="72212" y="176436"/>
                  <a:pt x="70947" y="176950"/>
                  <a:pt x="70050" y="177871"/>
                </a:cubicBezTo>
                <a:cubicBezTo>
                  <a:pt x="69129" y="178788"/>
                  <a:pt x="68614" y="180033"/>
                  <a:pt x="68614" y="181317"/>
                </a:cubicBezTo>
                <a:lnTo>
                  <a:pt x="68614" y="200941"/>
                </a:lnTo>
                <a:cubicBezTo>
                  <a:pt x="68614" y="202264"/>
                  <a:pt x="69109" y="203489"/>
                  <a:pt x="70050" y="204406"/>
                </a:cubicBezTo>
                <a:cubicBezTo>
                  <a:pt x="70967" y="205327"/>
                  <a:pt x="72192" y="205822"/>
                  <a:pt x="73515" y="205822"/>
                </a:cubicBezTo>
                <a:lnTo>
                  <a:pt x="102922" y="205822"/>
                </a:lnTo>
                <a:cubicBezTo>
                  <a:pt x="104220" y="205822"/>
                  <a:pt x="105445" y="205327"/>
                  <a:pt x="106386" y="204406"/>
                </a:cubicBezTo>
                <a:cubicBezTo>
                  <a:pt x="107303" y="203489"/>
                  <a:pt x="107823" y="202264"/>
                  <a:pt x="107823" y="200941"/>
                </a:cubicBezTo>
                <a:lnTo>
                  <a:pt x="107823" y="181317"/>
                </a:lnTo>
                <a:cubicBezTo>
                  <a:pt x="107823" y="180033"/>
                  <a:pt x="107283" y="178788"/>
                  <a:pt x="106386" y="177871"/>
                </a:cubicBezTo>
                <a:cubicBezTo>
                  <a:pt x="105465" y="176950"/>
                  <a:pt x="104206" y="176436"/>
                  <a:pt x="102922" y="176436"/>
                </a:cubicBezTo>
                <a:moveTo>
                  <a:pt x="191140" y="147010"/>
                </a:moveTo>
                <a:lnTo>
                  <a:pt x="210744" y="147010"/>
                </a:lnTo>
                <a:lnTo>
                  <a:pt x="210744" y="156832"/>
                </a:lnTo>
                <a:lnTo>
                  <a:pt x="191140" y="156832"/>
                </a:lnTo>
                <a:lnTo>
                  <a:pt x="191140" y="147010"/>
                </a:lnTo>
                <a:close/>
                <a:moveTo>
                  <a:pt x="215645" y="137228"/>
                </a:moveTo>
                <a:lnTo>
                  <a:pt x="186239" y="137228"/>
                </a:lnTo>
                <a:cubicBezTo>
                  <a:pt x="184935" y="137228"/>
                  <a:pt x="183671" y="137742"/>
                  <a:pt x="182774" y="138644"/>
                </a:cubicBezTo>
                <a:cubicBezTo>
                  <a:pt x="181852" y="139565"/>
                  <a:pt x="181338" y="140825"/>
                  <a:pt x="181338" y="142129"/>
                </a:cubicBezTo>
                <a:lnTo>
                  <a:pt x="181338" y="161713"/>
                </a:lnTo>
                <a:cubicBezTo>
                  <a:pt x="181338" y="163036"/>
                  <a:pt x="181833" y="164281"/>
                  <a:pt x="182774" y="165198"/>
                </a:cubicBezTo>
                <a:cubicBezTo>
                  <a:pt x="183690" y="166119"/>
                  <a:pt x="184916" y="166614"/>
                  <a:pt x="186239" y="166614"/>
                </a:cubicBezTo>
                <a:lnTo>
                  <a:pt x="215645" y="166614"/>
                </a:lnTo>
                <a:cubicBezTo>
                  <a:pt x="216944" y="166614"/>
                  <a:pt x="218169" y="166119"/>
                  <a:pt x="219110" y="165198"/>
                </a:cubicBezTo>
                <a:cubicBezTo>
                  <a:pt x="220027" y="164281"/>
                  <a:pt x="220546" y="163036"/>
                  <a:pt x="220546" y="161713"/>
                </a:cubicBezTo>
                <a:lnTo>
                  <a:pt x="220546" y="142129"/>
                </a:lnTo>
                <a:cubicBezTo>
                  <a:pt x="220546" y="140825"/>
                  <a:pt x="220007" y="139565"/>
                  <a:pt x="219110" y="138644"/>
                </a:cubicBezTo>
                <a:cubicBezTo>
                  <a:pt x="218189" y="137742"/>
                  <a:pt x="216929" y="137228"/>
                  <a:pt x="215645" y="137228"/>
                </a:cubicBezTo>
                <a:moveTo>
                  <a:pt x="191140" y="107802"/>
                </a:moveTo>
                <a:lnTo>
                  <a:pt x="210744" y="107802"/>
                </a:lnTo>
                <a:lnTo>
                  <a:pt x="210744" y="117624"/>
                </a:lnTo>
                <a:lnTo>
                  <a:pt x="191140" y="117624"/>
                </a:lnTo>
                <a:lnTo>
                  <a:pt x="191140" y="107802"/>
                </a:lnTo>
                <a:close/>
                <a:moveTo>
                  <a:pt x="215645" y="98020"/>
                </a:moveTo>
                <a:lnTo>
                  <a:pt x="186239" y="98020"/>
                </a:lnTo>
                <a:cubicBezTo>
                  <a:pt x="184935" y="98020"/>
                  <a:pt x="183671" y="98535"/>
                  <a:pt x="182774" y="99436"/>
                </a:cubicBezTo>
                <a:cubicBezTo>
                  <a:pt x="181852" y="100358"/>
                  <a:pt x="181338" y="101617"/>
                  <a:pt x="181338" y="102921"/>
                </a:cubicBezTo>
                <a:lnTo>
                  <a:pt x="181338" y="122505"/>
                </a:lnTo>
                <a:cubicBezTo>
                  <a:pt x="181338" y="123828"/>
                  <a:pt x="181833" y="125073"/>
                  <a:pt x="182774" y="125990"/>
                </a:cubicBezTo>
                <a:cubicBezTo>
                  <a:pt x="183690" y="126911"/>
                  <a:pt x="184916" y="127406"/>
                  <a:pt x="186239" y="127406"/>
                </a:cubicBezTo>
                <a:lnTo>
                  <a:pt x="215645" y="127406"/>
                </a:lnTo>
                <a:cubicBezTo>
                  <a:pt x="216944" y="127406"/>
                  <a:pt x="218169" y="126911"/>
                  <a:pt x="219110" y="125990"/>
                </a:cubicBezTo>
                <a:cubicBezTo>
                  <a:pt x="220027" y="125073"/>
                  <a:pt x="220546" y="123828"/>
                  <a:pt x="220546" y="122505"/>
                </a:cubicBezTo>
                <a:lnTo>
                  <a:pt x="220546" y="102921"/>
                </a:lnTo>
                <a:cubicBezTo>
                  <a:pt x="220546" y="101617"/>
                  <a:pt x="220007" y="100358"/>
                  <a:pt x="219110" y="99436"/>
                </a:cubicBezTo>
                <a:cubicBezTo>
                  <a:pt x="218189" y="98535"/>
                  <a:pt x="216929" y="98020"/>
                  <a:pt x="215645" y="98020"/>
                </a:cubicBezTo>
                <a:moveTo>
                  <a:pt x="137229" y="147010"/>
                </a:moveTo>
                <a:lnTo>
                  <a:pt x="156833" y="147010"/>
                </a:lnTo>
                <a:lnTo>
                  <a:pt x="156833" y="156832"/>
                </a:lnTo>
                <a:lnTo>
                  <a:pt x="137229" y="156832"/>
                </a:lnTo>
                <a:lnTo>
                  <a:pt x="137229" y="147010"/>
                </a:lnTo>
                <a:close/>
                <a:moveTo>
                  <a:pt x="161734" y="137228"/>
                </a:moveTo>
                <a:lnTo>
                  <a:pt x="132328" y="137228"/>
                </a:lnTo>
                <a:cubicBezTo>
                  <a:pt x="131024" y="137228"/>
                  <a:pt x="129760" y="137742"/>
                  <a:pt x="128862" y="138644"/>
                </a:cubicBezTo>
                <a:cubicBezTo>
                  <a:pt x="127941" y="139580"/>
                  <a:pt x="127427" y="140825"/>
                  <a:pt x="127427" y="142109"/>
                </a:cubicBezTo>
                <a:lnTo>
                  <a:pt x="127427" y="161713"/>
                </a:lnTo>
                <a:cubicBezTo>
                  <a:pt x="127427" y="163056"/>
                  <a:pt x="127921" y="164281"/>
                  <a:pt x="128862" y="165178"/>
                </a:cubicBezTo>
                <a:cubicBezTo>
                  <a:pt x="129779" y="166119"/>
                  <a:pt x="131004" y="166634"/>
                  <a:pt x="132328" y="166634"/>
                </a:cubicBezTo>
                <a:lnTo>
                  <a:pt x="161734" y="166634"/>
                </a:lnTo>
                <a:cubicBezTo>
                  <a:pt x="163032" y="166634"/>
                  <a:pt x="164258" y="166119"/>
                  <a:pt x="165199" y="165178"/>
                </a:cubicBezTo>
                <a:cubicBezTo>
                  <a:pt x="166115" y="164281"/>
                  <a:pt x="166635" y="163056"/>
                  <a:pt x="166635" y="161713"/>
                </a:cubicBezTo>
                <a:lnTo>
                  <a:pt x="166635" y="142109"/>
                </a:lnTo>
                <a:cubicBezTo>
                  <a:pt x="166635" y="140825"/>
                  <a:pt x="166096" y="139580"/>
                  <a:pt x="165199" y="138644"/>
                </a:cubicBezTo>
                <a:cubicBezTo>
                  <a:pt x="164277" y="137742"/>
                  <a:pt x="163018" y="137228"/>
                  <a:pt x="161734" y="137228"/>
                </a:cubicBezTo>
                <a:moveTo>
                  <a:pt x="137229" y="107802"/>
                </a:moveTo>
                <a:lnTo>
                  <a:pt x="156833" y="107802"/>
                </a:lnTo>
                <a:lnTo>
                  <a:pt x="156833" y="117624"/>
                </a:lnTo>
                <a:lnTo>
                  <a:pt x="137229" y="117624"/>
                </a:lnTo>
                <a:lnTo>
                  <a:pt x="137229" y="107802"/>
                </a:lnTo>
                <a:close/>
                <a:moveTo>
                  <a:pt x="161734" y="98020"/>
                </a:moveTo>
                <a:lnTo>
                  <a:pt x="132328" y="98020"/>
                </a:lnTo>
                <a:cubicBezTo>
                  <a:pt x="131024" y="98020"/>
                  <a:pt x="129760" y="98535"/>
                  <a:pt x="128862" y="99436"/>
                </a:cubicBezTo>
                <a:cubicBezTo>
                  <a:pt x="127941" y="100358"/>
                  <a:pt x="127427" y="101617"/>
                  <a:pt x="127427" y="102901"/>
                </a:cubicBezTo>
                <a:lnTo>
                  <a:pt x="127427" y="122505"/>
                </a:lnTo>
                <a:cubicBezTo>
                  <a:pt x="127427" y="123848"/>
                  <a:pt x="127921" y="125073"/>
                  <a:pt x="128862" y="125970"/>
                </a:cubicBezTo>
                <a:cubicBezTo>
                  <a:pt x="129779" y="126911"/>
                  <a:pt x="131004" y="127426"/>
                  <a:pt x="132328" y="127426"/>
                </a:cubicBezTo>
                <a:lnTo>
                  <a:pt x="161734" y="127426"/>
                </a:lnTo>
                <a:cubicBezTo>
                  <a:pt x="163032" y="127426"/>
                  <a:pt x="164258" y="126911"/>
                  <a:pt x="165199" y="125970"/>
                </a:cubicBezTo>
                <a:cubicBezTo>
                  <a:pt x="166115" y="125073"/>
                  <a:pt x="166635" y="123848"/>
                  <a:pt x="166635" y="122505"/>
                </a:cubicBezTo>
                <a:lnTo>
                  <a:pt x="166635" y="102901"/>
                </a:lnTo>
                <a:cubicBezTo>
                  <a:pt x="166635" y="101617"/>
                  <a:pt x="166096" y="100358"/>
                  <a:pt x="165199" y="99436"/>
                </a:cubicBezTo>
                <a:cubicBezTo>
                  <a:pt x="164277" y="98535"/>
                  <a:pt x="163018" y="98020"/>
                  <a:pt x="161734" y="98020"/>
                </a:cubicBezTo>
                <a:moveTo>
                  <a:pt x="85459" y="127926"/>
                </a:moveTo>
                <a:cubicBezTo>
                  <a:pt x="83871" y="129165"/>
                  <a:pt x="83200" y="131273"/>
                  <a:pt x="83793" y="133229"/>
                </a:cubicBezTo>
                <a:lnTo>
                  <a:pt x="88522" y="148524"/>
                </a:lnTo>
                <a:lnTo>
                  <a:pt x="76480" y="139316"/>
                </a:lnTo>
                <a:cubicBezTo>
                  <a:pt x="74721" y="137973"/>
                  <a:pt x="72290" y="137973"/>
                  <a:pt x="70526" y="139316"/>
                </a:cubicBezTo>
                <a:lnTo>
                  <a:pt x="58464" y="148544"/>
                </a:lnTo>
                <a:lnTo>
                  <a:pt x="63213" y="133229"/>
                </a:lnTo>
                <a:cubicBezTo>
                  <a:pt x="63787" y="131273"/>
                  <a:pt x="63159" y="129165"/>
                  <a:pt x="61567" y="127926"/>
                </a:cubicBezTo>
                <a:lnTo>
                  <a:pt x="48456" y="117604"/>
                </a:lnTo>
                <a:lnTo>
                  <a:pt x="64267" y="117604"/>
                </a:lnTo>
                <a:cubicBezTo>
                  <a:pt x="66414" y="117604"/>
                  <a:pt x="68286" y="116227"/>
                  <a:pt x="68938" y="114179"/>
                </a:cubicBezTo>
                <a:lnTo>
                  <a:pt x="73515" y="99667"/>
                </a:lnTo>
                <a:lnTo>
                  <a:pt x="78068" y="114179"/>
                </a:lnTo>
                <a:cubicBezTo>
                  <a:pt x="78701" y="116247"/>
                  <a:pt x="80597" y="117604"/>
                  <a:pt x="82744" y="117604"/>
                </a:cubicBezTo>
                <a:lnTo>
                  <a:pt x="98555" y="117604"/>
                </a:lnTo>
                <a:lnTo>
                  <a:pt x="85459" y="127926"/>
                </a:lnTo>
                <a:close/>
                <a:moveTo>
                  <a:pt x="112724" y="107822"/>
                </a:moveTo>
                <a:lnTo>
                  <a:pt x="86341" y="107822"/>
                </a:lnTo>
                <a:lnTo>
                  <a:pt x="78186" y="81842"/>
                </a:lnTo>
                <a:cubicBezTo>
                  <a:pt x="77534" y="79793"/>
                  <a:pt x="75657" y="78416"/>
                  <a:pt x="73515" y="78416"/>
                </a:cubicBezTo>
                <a:cubicBezTo>
                  <a:pt x="71369" y="78416"/>
                  <a:pt x="69477" y="79793"/>
                  <a:pt x="68825" y="81842"/>
                </a:cubicBezTo>
                <a:lnTo>
                  <a:pt x="60670" y="107822"/>
                </a:lnTo>
                <a:lnTo>
                  <a:pt x="34307" y="107822"/>
                </a:lnTo>
                <a:cubicBezTo>
                  <a:pt x="32219" y="107822"/>
                  <a:pt x="30342" y="109145"/>
                  <a:pt x="29671" y="111115"/>
                </a:cubicBezTo>
                <a:cubicBezTo>
                  <a:pt x="28985" y="113085"/>
                  <a:pt x="29622" y="115271"/>
                  <a:pt x="31263" y="116570"/>
                </a:cubicBezTo>
                <a:lnTo>
                  <a:pt x="52838" y="133532"/>
                </a:lnTo>
                <a:lnTo>
                  <a:pt x="44584" y="160277"/>
                </a:lnTo>
                <a:cubicBezTo>
                  <a:pt x="43972" y="162326"/>
                  <a:pt x="44722" y="164526"/>
                  <a:pt x="46481" y="165732"/>
                </a:cubicBezTo>
                <a:cubicBezTo>
                  <a:pt x="48226" y="166957"/>
                  <a:pt x="50559" y="166923"/>
                  <a:pt x="52265" y="165619"/>
                </a:cubicBezTo>
                <a:lnTo>
                  <a:pt x="73515" y="149382"/>
                </a:lnTo>
                <a:lnTo>
                  <a:pt x="94766" y="165619"/>
                </a:lnTo>
                <a:cubicBezTo>
                  <a:pt x="95629" y="166291"/>
                  <a:pt x="96678" y="166634"/>
                  <a:pt x="97731" y="166634"/>
                </a:cubicBezTo>
                <a:cubicBezTo>
                  <a:pt x="98707" y="166634"/>
                  <a:pt x="99687" y="166325"/>
                  <a:pt x="100544" y="165732"/>
                </a:cubicBezTo>
                <a:cubicBezTo>
                  <a:pt x="102289" y="164526"/>
                  <a:pt x="103054" y="162306"/>
                  <a:pt x="102422" y="160277"/>
                </a:cubicBezTo>
                <a:lnTo>
                  <a:pt x="94173" y="133532"/>
                </a:lnTo>
                <a:lnTo>
                  <a:pt x="115747" y="116570"/>
                </a:lnTo>
                <a:cubicBezTo>
                  <a:pt x="117394" y="115271"/>
                  <a:pt x="118026" y="113085"/>
                  <a:pt x="117335" y="111115"/>
                </a:cubicBezTo>
                <a:cubicBezTo>
                  <a:pt x="116664" y="109145"/>
                  <a:pt x="114811" y="107802"/>
                  <a:pt x="112724" y="107822"/>
                </a:cubicBezTo>
                <a:moveTo>
                  <a:pt x="245053" y="215644"/>
                </a:moveTo>
                <a:cubicBezTo>
                  <a:pt x="245053" y="221044"/>
                  <a:pt x="240646" y="225426"/>
                  <a:pt x="235251" y="225446"/>
                </a:cubicBezTo>
                <a:lnTo>
                  <a:pt x="19604" y="225446"/>
                </a:lnTo>
                <a:cubicBezTo>
                  <a:pt x="14184" y="225446"/>
                  <a:pt x="9802" y="221044"/>
                  <a:pt x="9802" y="215644"/>
                </a:cubicBezTo>
                <a:lnTo>
                  <a:pt x="9802" y="68594"/>
                </a:lnTo>
                <a:lnTo>
                  <a:pt x="245053" y="68594"/>
                </a:lnTo>
                <a:lnTo>
                  <a:pt x="245053" y="215644"/>
                </a:lnTo>
                <a:close/>
                <a:moveTo>
                  <a:pt x="9782" y="39188"/>
                </a:moveTo>
                <a:cubicBezTo>
                  <a:pt x="9782" y="33792"/>
                  <a:pt x="14184" y="29406"/>
                  <a:pt x="19604" y="29386"/>
                </a:cubicBezTo>
                <a:lnTo>
                  <a:pt x="78416" y="29386"/>
                </a:lnTo>
                <a:lnTo>
                  <a:pt x="78416" y="44109"/>
                </a:lnTo>
                <a:cubicBezTo>
                  <a:pt x="78416" y="46829"/>
                  <a:pt x="80597" y="48990"/>
                  <a:pt x="83317" y="48990"/>
                </a:cubicBezTo>
                <a:cubicBezTo>
                  <a:pt x="86018" y="48990"/>
                  <a:pt x="88218" y="46829"/>
                  <a:pt x="88218" y="44109"/>
                </a:cubicBezTo>
                <a:lnTo>
                  <a:pt x="88218" y="29386"/>
                </a:lnTo>
                <a:lnTo>
                  <a:pt x="166635" y="29386"/>
                </a:lnTo>
                <a:lnTo>
                  <a:pt x="166635" y="44109"/>
                </a:lnTo>
                <a:cubicBezTo>
                  <a:pt x="166635" y="46810"/>
                  <a:pt x="168816" y="48990"/>
                  <a:pt x="171536" y="48990"/>
                </a:cubicBezTo>
                <a:cubicBezTo>
                  <a:pt x="174236" y="48990"/>
                  <a:pt x="176437" y="46810"/>
                  <a:pt x="176437" y="44109"/>
                </a:cubicBezTo>
                <a:lnTo>
                  <a:pt x="176437" y="29386"/>
                </a:lnTo>
                <a:lnTo>
                  <a:pt x="235251" y="29386"/>
                </a:lnTo>
                <a:cubicBezTo>
                  <a:pt x="240646" y="29386"/>
                  <a:pt x="245033" y="33792"/>
                  <a:pt x="245053" y="39188"/>
                </a:cubicBezTo>
                <a:lnTo>
                  <a:pt x="245053" y="58812"/>
                </a:lnTo>
                <a:lnTo>
                  <a:pt x="9782" y="58812"/>
                </a:lnTo>
                <a:lnTo>
                  <a:pt x="9782" y="39188"/>
                </a:lnTo>
                <a:close/>
                <a:moveTo>
                  <a:pt x="254855" y="215644"/>
                </a:moveTo>
                <a:lnTo>
                  <a:pt x="254855" y="39188"/>
                </a:lnTo>
                <a:cubicBezTo>
                  <a:pt x="254855" y="28372"/>
                  <a:pt x="246064" y="19604"/>
                  <a:pt x="235251" y="19604"/>
                </a:cubicBezTo>
                <a:lnTo>
                  <a:pt x="176437" y="19604"/>
                </a:lnTo>
                <a:lnTo>
                  <a:pt x="176437" y="4901"/>
                </a:lnTo>
                <a:cubicBezTo>
                  <a:pt x="176437" y="2181"/>
                  <a:pt x="174236" y="0"/>
                  <a:pt x="171536" y="0"/>
                </a:cubicBezTo>
                <a:cubicBezTo>
                  <a:pt x="168816" y="0"/>
                  <a:pt x="166635" y="2181"/>
                  <a:pt x="166635" y="4901"/>
                </a:cubicBezTo>
                <a:lnTo>
                  <a:pt x="166635" y="19604"/>
                </a:lnTo>
                <a:lnTo>
                  <a:pt x="88218" y="19604"/>
                </a:lnTo>
                <a:lnTo>
                  <a:pt x="88218" y="4881"/>
                </a:lnTo>
                <a:cubicBezTo>
                  <a:pt x="88218" y="2181"/>
                  <a:pt x="86018" y="0"/>
                  <a:pt x="83317" y="0"/>
                </a:cubicBezTo>
                <a:cubicBezTo>
                  <a:pt x="80597" y="0"/>
                  <a:pt x="78416" y="2181"/>
                  <a:pt x="78416" y="4881"/>
                </a:cubicBezTo>
                <a:lnTo>
                  <a:pt x="78416" y="19604"/>
                </a:lnTo>
                <a:lnTo>
                  <a:pt x="19604" y="19604"/>
                </a:lnTo>
                <a:cubicBezTo>
                  <a:pt x="8768" y="19604"/>
                  <a:pt x="0" y="28372"/>
                  <a:pt x="0" y="39188"/>
                </a:cubicBezTo>
                <a:lnTo>
                  <a:pt x="0" y="215644"/>
                </a:lnTo>
                <a:cubicBezTo>
                  <a:pt x="0" y="226479"/>
                  <a:pt x="8768" y="235228"/>
                  <a:pt x="19604" y="235228"/>
                </a:cubicBezTo>
                <a:lnTo>
                  <a:pt x="235251" y="235228"/>
                </a:lnTo>
                <a:cubicBezTo>
                  <a:pt x="246064" y="235228"/>
                  <a:pt x="254855" y="226479"/>
                  <a:pt x="254855" y="215644"/>
                </a:cubicBezTo>
                <a:close/>
              </a:path>
            </a:pathLst>
          </a:cu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sp>
        <p:nvSpPr>
          <p:cNvPr id="1385" name="Google Shape;1385;p69"/>
          <p:cNvSpPr txBox="1"/>
          <p:nvPr/>
        </p:nvSpPr>
        <p:spPr>
          <a:xfrm>
            <a:off x="8361418" y="2176660"/>
            <a:ext cx="320828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BE" sz="1600" u="none" cap="none" strike="noStrike">
                <a:solidFill>
                  <a:srgbClr val="6E6E6E"/>
                </a:solidFill>
                <a:latin typeface="Arial"/>
                <a:ea typeface="Arial"/>
                <a:cs typeface="Arial"/>
                <a:sym typeface="Arial"/>
              </a:rPr>
              <a:t>Toujours sur </a:t>
            </a:r>
            <a:endParaRPr/>
          </a:p>
          <a:p>
            <a:pPr indent="0" lvl="0" marL="0" marR="0" rtl="0" algn="l">
              <a:lnSpc>
                <a:spcPct val="100000"/>
              </a:lnSpc>
              <a:spcBef>
                <a:spcPts val="0"/>
              </a:spcBef>
              <a:spcAft>
                <a:spcPts val="0"/>
              </a:spcAft>
              <a:buNone/>
            </a:pPr>
            <a:r>
              <a:rPr b="1" i="0" lang="fr-BE" sz="1600" u="none" cap="none" strike="noStrike">
                <a:solidFill>
                  <a:schemeClr val="lt1"/>
                </a:solidFill>
                <a:highlight>
                  <a:srgbClr val="004EA2"/>
                </a:highlight>
                <a:latin typeface="Arial"/>
                <a:ea typeface="Arial"/>
                <a:cs typeface="Arial"/>
                <a:sym typeface="Arial"/>
              </a:rPr>
              <a:t>rendez-vous</a:t>
            </a:r>
            <a:r>
              <a:rPr b="0" i="0" lang="fr-BE" sz="1600" u="none" cap="none" strike="noStrike">
                <a:solidFill>
                  <a:schemeClr val="lt1"/>
                </a:solidFill>
                <a:highlight>
                  <a:srgbClr val="004EA2"/>
                </a:highlight>
                <a:latin typeface="Arial"/>
                <a:ea typeface="Arial"/>
                <a:cs typeface="Arial"/>
                <a:sym typeface="Arial"/>
              </a:rPr>
              <a:t> </a:t>
            </a:r>
            <a:r>
              <a:rPr b="1" i="0" lang="fr-BE" sz="1600" u="none" cap="none" strike="noStrike">
                <a:solidFill>
                  <a:schemeClr val="lt1"/>
                </a:solidFill>
                <a:highlight>
                  <a:srgbClr val="004EA2"/>
                </a:highlight>
                <a:latin typeface="Arial"/>
                <a:ea typeface="Arial"/>
                <a:cs typeface="Arial"/>
                <a:sym typeface="Arial"/>
              </a:rPr>
              <a:t>préalable</a:t>
            </a:r>
            <a:endParaRPr b="1" i="0" sz="1600" u="none" cap="none" strike="noStrike">
              <a:solidFill>
                <a:schemeClr val="lt1"/>
              </a:solidFill>
              <a:highlight>
                <a:srgbClr val="004EA2"/>
              </a:highlight>
              <a:latin typeface="Arial"/>
              <a:ea typeface="Arial"/>
              <a:cs typeface="Arial"/>
              <a:sym typeface="Arial"/>
            </a:endParaRPr>
          </a:p>
          <a:p>
            <a:pPr indent="0" lvl="1" marL="457200" marR="0" rtl="0" algn="l">
              <a:spcBef>
                <a:spcPts val="0"/>
              </a:spcBef>
              <a:spcAft>
                <a:spcPts val="0"/>
              </a:spcAft>
              <a:buNone/>
            </a:pPr>
            <a:r>
              <a:rPr b="0" i="0" lang="fr-BE" sz="1600" u="none" cap="none" strike="noStrike">
                <a:solidFill>
                  <a:srgbClr val="6E6E6E"/>
                </a:solidFill>
                <a:latin typeface="Arial"/>
                <a:ea typeface="Arial"/>
                <a:cs typeface="Arial"/>
                <a:sym typeface="Arial"/>
              </a:rPr>
              <a:t>en appelant le numéro repris sur l'enveloppe de la déclaration/courrier explicatif</a:t>
            </a:r>
            <a:endParaRPr b="0" i="0" sz="1600" u="none" cap="none" strike="noStrike">
              <a:solidFill>
                <a:srgbClr val="6E6E6E"/>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6E6E6E"/>
              </a:solidFill>
              <a:latin typeface="Arial"/>
              <a:ea typeface="Arial"/>
              <a:cs typeface="Arial"/>
              <a:sym typeface="Arial"/>
            </a:endParaRPr>
          </a:p>
        </p:txBody>
      </p:sp>
      <p:sp>
        <p:nvSpPr>
          <p:cNvPr id="1386" name="Google Shape;1386;p69"/>
          <p:cNvSpPr txBox="1"/>
          <p:nvPr/>
        </p:nvSpPr>
        <p:spPr>
          <a:xfrm>
            <a:off x="1839144" y="4856549"/>
            <a:ext cx="6360271"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Séances de remplissage organisées dans </a:t>
            </a:r>
            <a:r>
              <a:rPr b="1" i="0" lang="fr-BE" sz="1800" u="none" cap="none" strike="noStrike">
                <a:solidFill>
                  <a:srgbClr val="FFFFFF"/>
                </a:solidFill>
                <a:highlight>
                  <a:srgbClr val="004EA2"/>
                </a:highlight>
                <a:latin typeface="Arial"/>
                <a:ea typeface="Arial"/>
                <a:cs typeface="Arial"/>
                <a:sym typeface="Arial"/>
              </a:rPr>
              <a:t>359 communes</a:t>
            </a:r>
            <a:r>
              <a:rPr b="0" i="0" lang="fr-BE" sz="1800" u="none" cap="none" strike="noStrike">
                <a:solidFill>
                  <a:srgbClr val="6E6E6E"/>
                </a:solidFill>
                <a:latin typeface="Arial"/>
                <a:ea typeface="Arial"/>
                <a:cs typeface="Arial"/>
                <a:sym typeface="Arial"/>
              </a:rPr>
              <a:t> </a:t>
            </a:r>
            <a:endParaRPr/>
          </a:p>
          <a:p>
            <a:pPr indent="-285750" lvl="0" marL="285750" marR="0" rtl="0" algn="l">
              <a:spcBef>
                <a:spcPts val="0"/>
              </a:spcBef>
              <a:spcAft>
                <a:spcPts val="0"/>
              </a:spcAft>
              <a:buClr>
                <a:srgbClr val="6E6E6E"/>
              </a:buClr>
              <a:buSzPts val="1800"/>
              <a:buFont typeface="Arial"/>
              <a:buChar char="•"/>
            </a:pPr>
            <a:r>
              <a:rPr lang="fr-BE" sz="1800">
                <a:solidFill>
                  <a:schemeClr val="dk1"/>
                </a:solidFill>
                <a:latin typeface="Arial"/>
                <a:ea typeface="Arial"/>
                <a:cs typeface="Arial"/>
                <a:sym typeface="Arial"/>
              </a:rPr>
              <a:t>Liste des communes participantes sur le </a:t>
            </a:r>
            <a:r>
              <a:rPr lang="fr-BE" sz="1800" u="sng">
                <a:solidFill>
                  <a:schemeClr val="accent1"/>
                </a:solidFill>
                <a:latin typeface="Arial"/>
                <a:ea typeface="Arial"/>
                <a:cs typeface="Arial"/>
                <a:sym typeface="Arial"/>
                <a:hlinkClick r:id="rId10">
                  <a:extLst>
                    <a:ext uri="{A12FA001-AC4F-418D-AE19-62706E023703}">
                      <ahyp:hlinkClr val="tx"/>
                    </a:ext>
                  </a:extLst>
                </a:hlinkClick>
              </a:rPr>
              <a:t>site web du SPF Finances</a:t>
            </a:r>
            <a:endParaRPr/>
          </a:p>
        </p:txBody>
      </p:sp>
      <p:pic>
        <p:nvPicPr>
          <p:cNvPr descr="Carte avec repère contour" id="1387" name="Google Shape;1387;p69"/>
          <p:cNvPicPr preferRelativeResize="0"/>
          <p:nvPr/>
        </p:nvPicPr>
        <p:blipFill rotWithShape="1">
          <a:blip r:embed="rId11">
            <a:alphaModFix/>
          </a:blip>
          <a:srcRect b="0" l="0" r="0" t="0"/>
          <a:stretch/>
        </p:blipFill>
        <p:spPr>
          <a:xfrm>
            <a:off x="1527871" y="5008285"/>
            <a:ext cx="331296" cy="331296"/>
          </a:xfrm>
          <a:prstGeom prst="rect">
            <a:avLst/>
          </a:prstGeom>
          <a:noFill/>
          <a:ln>
            <a:noFill/>
          </a:ln>
        </p:spPr>
      </p:pic>
      <p:sp>
        <p:nvSpPr>
          <p:cNvPr id="1388" name="Google Shape;1388;p69"/>
          <p:cNvSpPr/>
          <p:nvPr/>
        </p:nvSpPr>
        <p:spPr>
          <a:xfrm>
            <a:off x="8402784" y="4369639"/>
            <a:ext cx="3072242" cy="1814192"/>
          </a:xfrm>
          <a:prstGeom prst="roundRect">
            <a:avLst>
              <a:gd fmla="val 2458" name="adj"/>
            </a:avLst>
          </a:prstGeom>
          <a:noFill/>
          <a:ln cap="flat" cmpd="sng" w="28575">
            <a:solidFill>
              <a:srgbClr val="00AAA5"/>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89" name="Google Shape;1389;p69"/>
          <p:cNvSpPr txBox="1"/>
          <p:nvPr/>
        </p:nvSpPr>
        <p:spPr>
          <a:xfrm>
            <a:off x="8393168" y="4782576"/>
            <a:ext cx="283363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BE" sz="1600" u="none" cap="none" strike="noStrike">
                <a:solidFill>
                  <a:srgbClr val="6E6E6E"/>
                </a:solidFill>
                <a:latin typeface="Arial"/>
                <a:ea typeface="Arial"/>
                <a:cs typeface="Arial"/>
                <a:sym typeface="Arial"/>
              </a:rPr>
              <a:t>Toujours sur </a:t>
            </a:r>
            <a:endParaRPr/>
          </a:p>
          <a:p>
            <a:pPr indent="0" lvl="0" marL="0" marR="0" rtl="0" algn="l">
              <a:lnSpc>
                <a:spcPct val="100000"/>
              </a:lnSpc>
              <a:spcBef>
                <a:spcPts val="0"/>
              </a:spcBef>
              <a:spcAft>
                <a:spcPts val="0"/>
              </a:spcAft>
              <a:buNone/>
            </a:pPr>
            <a:r>
              <a:rPr b="1" i="0" lang="fr-BE" sz="1600" u="none" cap="none" strike="noStrike">
                <a:solidFill>
                  <a:schemeClr val="lt1"/>
                </a:solidFill>
                <a:highlight>
                  <a:srgbClr val="004EA2"/>
                </a:highlight>
                <a:latin typeface="Arial"/>
                <a:ea typeface="Arial"/>
                <a:cs typeface="Arial"/>
                <a:sym typeface="Arial"/>
              </a:rPr>
              <a:t>rendez-vous</a:t>
            </a:r>
            <a:r>
              <a:rPr b="0" i="0" lang="fr-BE" sz="1600" u="none" cap="none" strike="noStrike">
                <a:solidFill>
                  <a:schemeClr val="lt1"/>
                </a:solidFill>
                <a:highlight>
                  <a:srgbClr val="004EA2"/>
                </a:highlight>
                <a:latin typeface="Arial"/>
                <a:ea typeface="Arial"/>
                <a:cs typeface="Arial"/>
                <a:sym typeface="Arial"/>
              </a:rPr>
              <a:t> </a:t>
            </a:r>
            <a:r>
              <a:rPr b="1" i="0" lang="fr-BE" sz="1600" u="none" cap="none" strike="noStrike">
                <a:solidFill>
                  <a:schemeClr val="lt1"/>
                </a:solidFill>
                <a:highlight>
                  <a:srgbClr val="004EA2"/>
                </a:highlight>
                <a:latin typeface="Arial"/>
                <a:ea typeface="Arial"/>
                <a:cs typeface="Arial"/>
                <a:sym typeface="Arial"/>
              </a:rPr>
              <a:t>préalable</a:t>
            </a:r>
            <a:endParaRPr/>
          </a:p>
          <a:p>
            <a:pPr indent="0" lvl="1" marL="457200" marR="0" rtl="0" algn="l">
              <a:spcBef>
                <a:spcPts val="0"/>
              </a:spcBef>
              <a:spcAft>
                <a:spcPts val="0"/>
              </a:spcAft>
              <a:buNone/>
            </a:pPr>
            <a:r>
              <a:rPr b="0" i="0" lang="fr-BE" sz="1600" u="none" cap="none" strike="noStrike">
                <a:solidFill>
                  <a:srgbClr val="6E6E6E"/>
                </a:solidFill>
                <a:latin typeface="Arial"/>
                <a:ea typeface="Arial"/>
                <a:cs typeface="Arial"/>
                <a:sym typeface="Arial"/>
              </a:rPr>
              <a:t>directement auprès de la commune</a:t>
            </a:r>
            <a:br>
              <a:rPr b="0" i="0" lang="fr-BE" sz="1600" u="none" cap="none" strike="noStrike">
                <a:solidFill>
                  <a:srgbClr val="6E6E6E"/>
                </a:solidFill>
                <a:latin typeface="Arial"/>
                <a:ea typeface="Arial"/>
                <a:cs typeface="Arial"/>
                <a:sym typeface="Arial"/>
              </a:rPr>
            </a:br>
            <a:endParaRPr b="0" i="0" sz="1600" u="none" cap="none" strike="noStrike">
              <a:solidFill>
                <a:srgbClr val="6E6E6E"/>
              </a:solidFill>
              <a:latin typeface="Arial"/>
              <a:ea typeface="Arial"/>
              <a:cs typeface="Arial"/>
              <a:sym typeface="Arial"/>
            </a:endParaRPr>
          </a:p>
        </p:txBody>
      </p:sp>
      <p:sp>
        <p:nvSpPr>
          <p:cNvPr id="1390" name="Google Shape;1390;p69"/>
          <p:cNvSpPr/>
          <p:nvPr/>
        </p:nvSpPr>
        <p:spPr>
          <a:xfrm>
            <a:off x="11078513" y="4477791"/>
            <a:ext cx="288000" cy="288000"/>
          </a:xfrm>
          <a:custGeom>
            <a:rect b="b" l="l" r="r" t="t"/>
            <a:pathLst>
              <a:path extrusionOk="0" h="235227" w="254854">
                <a:moveTo>
                  <a:pt x="137229" y="186238"/>
                </a:moveTo>
                <a:lnTo>
                  <a:pt x="156833" y="186238"/>
                </a:lnTo>
                <a:lnTo>
                  <a:pt x="156833" y="196040"/>
                </a:lnTo>
                <a:lnTo>
                  <a:pt x="137229" y="196040"/>
                </a:lnTo>
                <a:lnTo>
                  <a:pt x="137229" y="186238"/>
                </a:lnTo>
                <a:close/>
                <a:moveTo>
                  <a:pt x="161734" y="176436"/>
                </a:moveTo>
                <a:lnTo>
                  <a:pt x="132328" y="176436"/>
                </a:lnTo>
                <a:cubicBezTo>
                  <a:pt x="131024" y="176436"/>
                  <a:pt x="129760" y="176950"/>
                  <a:pt x="128862" y="177852"/>
                </a:cubicBezTo>
                <a:cubicBezTo>
                  <a:pt x="127941" y="178788"/>
                  <a:pt x="127427" y="180033"/>
                  <a:pt x="127427" y="181337"/>
                </a:cubicBezTo>
                <a:lnTo>
                  <a:pt x="127427" y="200941"/>
                </a:lnTo>
                <a:cubicBezTo>
                  <a:pt x="127427" y="202264"/>
                  <a:pt x="127921" y="203489"/>
                  <a:pt x="128862" y="204386"/>
                </a:cubicBezTo>
                <a:cubicBezTo>
                  <a:pt x="129779" y="205327"/>
                  <a:pt x="131004" y="205842"/>
                  <a:pt x="132328" y="205842"/>
                </a:cubicBezTo>
                <a:lnTo>
                  <a:pt x="161734" y="205842"/>
                </a:lnTo>
                <a:cubicBezTo>
                  <a:pt x="163032" y="205842"/>
                  <a:pt x="164258" y="205327"/>
                  <a:pt x="165199" y="204386"/>
                </a:cubicBezTo>
                <a:cubicBezTo>
                  <a:pt x="166115" y="203489"/>
                  <a:pt x="166635" y="202264"/>
                  <a:pt x="166635" y="200941"/>
                </a:cubicBezTo>
                <a:lnTo>
                  <a:pt x="166635" y="181337"/>
                </a:lnTo>
                <a:cubicBezTo>
                  <a:pt x="166635" y="180033"/>
                  <a:pt x="166096" y="178788"/>
                  <a:pt x="165199" y="177852"/>
                </a:cubicBezTo>
                <a:cubicBezTo>
                  <a:pt x="164277" y="176950"/>
                  <a:pt x="163018" y="176436"/>
                  <a:pt x="161734" y="176436"/>
                </a:cubicBezTo>
                <a:moveTo>
                  <a:pt x="98021" y="196040"/>
                </a:moveTo>
                <a:lnTo>
                  <a:pt x="78416" y="196040"/>
                </a:lnTo>
                <a:lnTo>
                  <a:pt x="78416" y="186218"/>
                </a:lnTo>
                <a:lnTo>
                  <a:pt x="98021" y="186218"/>
                </a:lnTo>
                <a:lnTo>
                  <a:pt x="98021" y="196040"/>
                </a:lnTo>
                <a:close/>
                <a:moveTo>
                  <a:pt x="102922" y="176436"/>
                </a:moveTo>
                <a:lnTo>
                  <a:pt x="73515" y="176436"/>
                </a:lnTo>
                <a:cubicBezTo>
                  <a:pt x="72212" y="176436"/>
                  <a:pt x="70947" y="176950"/>
                  <a:pt x="70050" y="177871"/>
                </a:cubicBezTo>
                <a:cubicBezTo>
                  <a:pt x="69129" y="178788"/>
                  <a:pt x="68614" y="180033"/>
                  <a:pt x="68614" y="181317"/>
                </a:cubicBezTo>
                <a:lnTo>
                  <a:pt x="68614" y="200941"/>
                </a:lnTo>
                <a:cubicBezTo>
                  <a:pt x="68614" y="202264"/>
                  <a:pt x="69109" y="203489"/>
                  <a:pt x="70050" y="204406"/>
                </a:cubicBezTo>
                <a:cubicBezTo>
                  <a:pt x="70967" y="205327"/>
                  <a:pt x="72192" y="205822"/>
                  <a:pt x="73515" y="205822"/>
                </a:cubicBezTo>
                <a:lnTo>
                  <a:pt x="102922" y="205822"/>
                </a:lnTo>
                <a:cubicBezTo>
                  <a:pt x="104220" y="205822"/>
                  <a:pt x="105445" y="205327"/>
                  <a:pt x="106386" y="204406"/>
                </a:cubicBezTo>
                <a:cubicBezTo>
                  <a:pt x="107303" y="203489"/>
                  <a:pt x="107823" y="202264"/>
                  <a:pt x="107823" y="200941"/>
                </a:cubicBezTo>
                <a:lnTo>
                  <a:pt x="107823" y="181317"/>
                </a:lnTo>
                <a:cubicBezTo>
                  <a:pt x="107823" y="180033"/>
                  <a:pt x="107283" y="178788"/>
                  <a:pt x="106386" y="177871"/>
                </a:cubicBezTo>
                <a:cubicBezTo>
                  <a:pt x="105465" y="176950"/>
                  <a:pt x="104206" y="176436"/>
                  <a:pt x="102922" y="176436"/>
                </a:cubicBezTo>
                <a:moveTo>
                  <a:pt x="191140" y="147010"/>
                </a:moveTo>
                <a:lnTo>
                  <a:pt x="210744" y="147010"/>
                </a:lnTo>
                <a:lnTo>
                  <a:pt x="210744" y="156832"/>
                </a:lnTo>
                <a:lnTo>
                  <a:pt x="191140" y="156832"/>
                </a:lnTo>
                <a:lnTo>
                  <a:pt x="191140" y="147010"/>
                </a:lnTo>
                <a:close/>
                <a:moveTo>
                  <a:pt x="215645" y="137228"/>
                </a:moveTo>
                <a:lnTo>
                  <a:pt x="186239" y="137228"/>
                </a:lnTo>
                <a:cubicBezTo>
                  <a:pt x="184935" y="137228"/>
                  <a:pt x="183671" y="137742"/>
                  <a:pt x="182774" y="138644"/>
                </a:cubicBezTo>
                <a:cubicBezTo>
                  <a:pt x="181852" y="139565"/>
                  <a:pt x="181338" y="140825"/>
                  <a:pt x="181338" y="142129"/>
                </a:cubicBezTo>
                <a:lnTo>
                  <a:pt x="181338" y="161713"/>
                </a:lnTo>
                <a:cubicBezTo>
                  <a:pt x="181338" y="163036"/>
                  <a:pt x="181833" y="164281"/>
                  <a:pt x="182774" y="165198"/>
                </a:cubicBezTo>
                <a:cubicBezTo>
                  <a:pt x="183690" y="166119"/>
                  <a:pt x="184916" y="166614"/>
                  <a:pt x="186239" y="166614"/>
                </a:cubicBezTo>
                <a:lnTo>
                  <a:pt x="215645" y="166614"/>
                </a:lnTo>
                <a:cubicBezTo>
                  <a:pt x="216944" y="166614"/>
                  <a:pt x="218169" y="166119"/>
                  <a:pt x="219110" y="165198"/>
                </a:cubicBezTo>
                <a:cubicBezTo>
                  <a:pt x="220027" y="164281"/>
                  <a:pt x="220546" y="163036"/>
                  <a:pt x="220546" y="161713"/>
                </a:cubicBezTo>
                <a:lnTo>
                  <a:pt x="220546" y="142129"/>
                </a:lnTo>
                <a:cubicBezTo>
                  <a:pt x="220546" y="140825"/>
                  <a:pt x="220007" y="139565"/>
                  <a:pt x="219110" y="138644"/>
                </a:cubicBezTo>
                <a:cubicBezTo>
                  <a:pt x="218189" y="137742"/>
                  <a:pt x="216929" y="137228"/>
                  <a:pt x="215645" y="137228"/>
                </a:cubicBezTo>
                <a:moveTo>
                  <a:pt x="191140" y="107802"/>
                </a:moveTo>
                <a:lnTo>
                  <a:pt x="210744" y="107802"/>
                </a:lnTo>
                <a:lnTo>
                  <a:pt x="210744" y="117624"/>
                </a:lnTo>
                <a:lnTo>
                  <a:pt x="191140" y="117624"/>
                </a:lnTo>
                <a:lnTo>
                  <a:pt x="191140" y="107802"/>
                </a:lnTo>
                <a:close/>
                <a:moveTo>
                  <a:pt x="215645" y="98020"/>
                </a:moveTo>
                <a:lnTo>
                  <a:pt x="186239" y="98020"/>
                </a:lnTo>
                <a:cubicBezTo>
                  <a:pt x="184935" y="98020"/>
                  <a:pt x="183671" y="98535"/>
                  <a:pt x="182774" y="99436"/>
                </a:cubicBezTo>
                <a:cubicBezTo>
                  <a:pt x="181852" y="100358"/>
                  <a:pt x="181338" y="101617"/>
                  <a:pt x="181338" y="102921"/>
                </a:cubicBezTo>
                <a:lnTo>
                  <a:pt x="181338" y="122505"/>
                </a:lnTo>
                <a:cubicBezTo>
                  <a:pt x="181338" y="123828"/>
                  <a:pt x="181833" y="125073"/>
                  <a:pt x="182774" y="125990"/>
                </a:cubicBezTo>
                <a:cubicBezTo>
                  <a:pt x="183690" y="126911"/>
                  <a:pt x="184916" y="127406"/>
                  <a:pt x="186239" y="127406"/>
                </a:cubicBezTo>
                <a:lnTo>
                  <a:pt x="215645" y="127406"/>
                </a:lnTo>
                <a:cubicBezTo>
                  <a:pt x="216944" y="127406"/>
                  <a:pt x="218169" y="126911"/>
                  <a:pt x="219110" y="125990"/>
                </a:cubicBezTo>
                <a:cubicBezTo>
                  <a:pt x="220027" y="125073"/>
                  <a:pt x="220546" y="123828"/>
                  <a:pt x="220546" y="122505"/>
                </a:cubicBezTo>
                <a:lnTo>
                  <a:pt x="220546" y="102921"/>
                </a:lnTo>
                <a:cubicBezTo>
                  <a:pt x="220546" y="101617"/>
                  <a:pt x="220007" y="100358"/>
                  <a:pt x="219110" y="99436"/>
                </a:cubicBezTo>
                <a:cubicBezTo>
                  <a:pt x="218189" y="98535"/>
                  <a:pt x="216929" y="98020"/>
                  <a:pt x="215645" y="98020"/>
                </a:cubicBezTo>
                <a:moveTo>
                  <a:pt x="137229" y="147010"/>
                </a:moveTo>
                <a:lnTo>
                  <a:pt x="156833" y="147010"/>
                </a:lnTo>
                <a:lnTo>
                  <a:pt x="156833" y="156832"/>
                </a:lnTo>
                <a:lnTo>
                  <a:pt x="137229" y="156832"/>
                </a:lnTo>
                <a:lnTo>
                  <a:pt x="137229" y="147010"/>
                </a:lnTo>
                <a:close/>
                <a:moveTo>
                  <a:pt x="161734" y="137228"/>
                </a:moveTo>
                <a:lnTo>
                  <a:pt x="132328" y="137228"/>
                </a:lnTo>
                <a:cubicBezTo>
                  <a:pt x="131024" y="137228"/>
                  <a:pt x="129760" y="137742"/>
                  <a:pt x="128862" y="138644"/>
                </a:cubicBezTo>
                <a:cubicBezTo>
                  <a:pt x="127941" y="139580"/>
                  <a:pt x="127427" y="140825"/>
                  <a:pt x="127427" y="142109"/>
                </a:cubicBezTo>
                <a:lnTo>
                  <a:pt x="127427" y="161713"/>
                </a:lnTo>
                <a:cubicBezTo>
                  <a:pt x="127427" y="163056"/>
                  <a:pt x="127921" y="164281"/>
                  <a:pt x="128862" y="165178"/>
                </a:cubicBezTo>
                <a:cubicBezTo>
                  <a:pt x="129779" y="166119"/>
                  <a:pt x="131004" y="166634"/>
                  <a:pt x="132328" y="166634"/>
                </a:cubicBezTo>
                <a:lnTo>
                  <a:pt x="161734" y="166634"/>
                </a:lnTo>
                <a:cubicBezTo>
                  <a:pt x="163032" y="166634"/>
                  <a:pt x="164258" y="166119"/>
                  <a:pt x="165199" y="165178"/>
                </a:cubicBezTo>
                <a:cubicBezTo>
                  <a:pt x="166115" y="164281"/>
                  <a:pt x="166635" y="163056"/>
                  <a:pt x="166635" y="161713"/>
                </a:cubicBezTo>
                <a:lnTo>
                  <a:pt x="166635" y="142109"/>
                </a:lnTo>
                <a:cubicBezTo>
                  <a:pt x="166635" y="140825"/>
                  <a:pt x="166096" y="139580"/>
                  <a:pt x="165199" y="138644"/>
                </a:cubicBezTo>
                <a:cubicBezTo>
                  <a:pt x="164277" y="137742"/>
                  <a:pt x="163018" y="137228"/>
                  <a:pt x="161734" y="137228"/>
                </a:cubicBezTo>
                <a:moveTo>
                  <a:pt x="137229" y="107802"/>
                </a:moveTo>
                <a:lnTo>
                  <a:pt x="156833" y="107802"/>
                </a:lnTo>
                <a:lnTo>
                  <a:pt x="156833" y="117624"/>
                </a:lnTo>
                <a:lnTo>
                  <a:pt x="137229" y="117624"/>
                </a:lnTo>
                <a:lnTo>
                  <a:pt x="137229" y="107802"/>
                </a:lnTo>
                <a:close/>
                <a:moveTo>
                  <a:pt x="161734" y="98020"/>
                </a:moveTo>
                <a:lnTo>
                  <a:pt x="132328" y="98020"/>
                </a:lnTo>
                <a:cubicBezTo>
                  <a:pt x="131024" y="98020"/>
                  <a:pt x="129760" y="98535"/>
                  <a:pt x="128862" y="99436"/>
                </a:cubicBezTo>
                <a:cubicBezTo>
                  <a:pt x="127941" y="100358"/>
                  <a:pt x="127427" y="101617"/>
                  <a:pt x="127427" y="102901"/>
                </a:cubicBezTo>
                <a:lnTo>
                  <a:pt x="127427" y="122505"/>
                </a:lnTo>
                <a:cubicBezTo>
                  <a:pt x="127427" y="123848"/>
                  <a:pt x="127921" y="125073"/>
                  <a:pt x="128862" y="125970"/>
                </a:cubicBezTo>
                <a:cubicBezTo>
                  <a:pt x="129779" y="126911"/>
                  <a:pt x="131004" y="127426"/>
                  <a:pt x="132328" y="127426"/>
                </a:cubicBezTo>
                <a:lnTo>
                  <a:pt x="161734" y="127426"/>
                </a:lnTo>
                <a:cubicBezTo>
                  <a:pt x="163032" y="127426"/>
                  <a:pt x="164258" y="126911"/>
                  <a:pt x="165199" y="125970"/>
                </a:cubicBezTo>
                <a:cubicBezTo>
                  <a:pt x="166115" y="125073"/>
                  <a:pt x="166635" y="123848"/>
                  <a:pt x="166635" y="122505"/>
                </a:cubicBezTo>
                <a:lnTo>
                  <a:pt x="166635" y="102901"/>
                </a:lnTo>
                <a:cubicBezTo>
                  <a:pt x="166635" y="101617"/>
                  <a:pt x="166096" y="100358"/>
                  <a:pt x="165199" y="99436"/>
                </a:cubicBezTo>
                <a:cubicBezTo>
                  <a:pt x="164277" y="98535"/>
                  <a:pt x="163018" y="98020"/>
                  <a:pt x="161734" y="98020"/>
                </a:cubicBezTo>
                <a:moveTo>
                  <a:pt x="85459" y="127926"/>
                </a:moveTo>
                <a:cubicBezTo>
                  <a:pt x="83871" y="129165"/>
                  <a:pt x="83200" y="131273"/>
                  <a:pt x="83793" y="133229"/>
                </a:cubicBezTo>
                <a:lnTo>
                  <a:pt x="88522" y="148524"/>
                </a:lnTo>
                <a:lnTo>
                  <a:pt x="76480" y="139316"/>
                </a:lnTo>
                <a:cubicBezTo>
                  <a:pt x="74721" y="137973"/>
                  <a:pt x="72290" y="137973"/>
                  <a:pt x="70526" y="139316"/>
                </a:cubicBezTo>
                <a:lnTo>
                  <a:pt x="58464" y="148544"/>
                </a:lnTo>
                <a:lnTo>
                  <a:pt x="63213" y="133229"/>
                </a:lnTo>
                <a:cubicBezTo>
                  <a:pt x="63787" y="131273"/>
                  <a:pt x="63159" y="129165"/>
                  <a:pt x="61567" y="127926"/>
                </a:cubicBezTo>
                <a:lnTo>
                  <a:pt x="48456" y="117604"/>
                </a:lnTo>
                <a:lnTo>
                  <a:pt x="64267" y="117604"/>
                </a:lnTo>
                <a:cubicBezTo>
                  <a:pt x="66414" y="117604"/>
                  <a:pt x="68286" y="116227"/>
                  <a:pt x="68938" y="114179"/>
                </a:cubicBezTo>
                <a:lnTo>
                  <a:pt x="73515" y="99667"/>
                </a:lnTo>
                <a:lnTo>
                  <a:pt x="78068" y="114179"/>
                </a:lnTo>
                <a:cubicBezTo>
                  <a:pt x="78701" y="116247"/>
                  <a:pt x="80597" y="117604"/>
                  <a:pt x="82744" y="117604"/>
                </a:cubicBezTo>
                <a:lnTo>
                  <a:pt x="98555" y="117604"/>
                </a:lnTo>
                <a:lnTo>
                  <a:pt x="85459" y="127926"/>
                </a:lnTo>
                <a:close/>
                <a:moveTo>
                  <a:pt x="112724" y="107822"/>
                </a:moveTo>
                <a:lnTo>
                  <a:pt x="86341" y="107822"/>
                </a:lnTo>
                <a:lnTo>
                  <a:pt x="78186" y="81842"/>
                </a:lnTo>
                <a:cubicBezTo>
                  <a:pt x="77534" y="79793"/>
                  <a:pt x="75657" y="78416"/>
                  <a:pt x="73515" y="78416"/>
                </a:cubicBezTo>
                <a:cubicBezTo>
                  <a:pt x="71369" y="78416"/>
                  <a:pt x="69477" y="79793"/>
                  <a:pt x="68825" y="81842"/>
                </a:cubicBezTo>
                <a:lnTo>
                  <a:pt x="60670" y="107822"/>
                </a:lnTo>
                <a:lnTo>
                  <a:pt x="34307" y="107822"/>
                </a:lnTo>
                <a:cubicBezTo>
                  <a:pt x="32219" y="107822"/>
                  <a:pt x="30342" y="109145"/>
                  <a:pt x="29671" y="111115"/>
                </a:cubicBezTo>
                <a:cubicBezTo>
                  <a:pt x="28985" y="113085"/>
                  <a:pt x="29622" y="115271"/>
                  <a:pt x="31263" y="116570"/>
                </a:cubicBezTo>
                <a:lnTo>
                  <a:pt x="52838" y="133532"/>
                </a:lnTo>
                <a:lnTo>
                  <a:pt x="44584" y="160277"/>
                </a:lnTo>
                <a:cubicBezTo>
                  <a:pt x="43972" y="162326"/>
                  <a:pt x="44722" y="164526"/>
                  <a:pt x="46481" y="165732"/>
                </a:cubicBezTo>
                <a:cubicBezTo>
                  <a:pt x="48226" y="166957"/>
                  <a:pt x="50559" y="166923"/>
                  <a:pt x="52265" y="165619"/>
                </a:cubicBezTo>
                <a:lnTo>
                  <a:pt x="73515" y="149382"/>
                </a:lnTo>
                <a:lnTo>
                  <a:pt x="94766" y="165619"/>
                </a:lnTo>
                <a:cubicBezTo>
                  <a:pt x="95629" y="166291"/>
                  <a:pt x="96678" y="166634"/>
                  <a:pt x="97731" y="166634"/>
                </a:cubicBezTo>
                <a:cubicBezTo>
                  <a:pt x="98707" y="166634"/>
                  <a:pt x="99687" y="166325"/>
                  <a:pt x="100544" y="165732"/>
                </a:cubicBezTo>
                <a:cubicBezTo>
                  <a:pt x="102289" y="164526"/>
                  <a:pt x="103054" y="162306"/>
                  <a:pt x="102422" y="160277"/>
                </a:cubicBezTo>
                <a:lnTo>
                  <a:pt x="94173" y="133532"/>
                </a:lnTo>
                <a:lnTo>
                  <a:pt x="115747" y="116570"/>
                </a:lnTo>
                <a:cubicBezTo>
                  <a:pt x="117394" y="115271"/>
                  <a:pt x="118026" y="113085"/>
                  <a:pt x="117335" y="111115"/>
                </a:cubicBezTo>
                <a:cubicBezTo>
                  <a:pt x="116664" y="109145"/>
                  <a:pt x="114811" y="107802"/>
                  <a:pt x="112724" y="107822"/>
                </a:cubicBezTo>
                <a:moveTo>
                  <a:pt x="245053" y="215644"/>
                </a:moveTo>
                <a:cubicBezTo>
                  <a:pt x="245053" y="221044"/>
                  <a:pt x="240646" y="225426"/>
                  <a:pt x="235251" y="225446"/>
                </a:cubicBezTo>
                <a:lnTo>
                  <a:pt x="19604" y="225446"/>
                </a:lnTo>
                <a:cubicBezTo>
                  <a:pt x="14184" y="225446"/>
                  <a:pt x="9802" y="221044"/>
                  <a:pt x="9802" y="215644"/>
                </a:cubicBezTo>
                <a:lnTo>
                  <a:pt x="9802" y="68594"/>
                </a:lnTo>
                <a:lnTo>
                  <a:pt x="245053" y="68594"/>
                </a:lnTo>
                <a:lnTo>
                  <a:pt x="245053" y="215644"/>
                </a:lnTo>
                <a:close/>
                <a:moveTo>
                  <a:pt x="9782" y="39188"/>
                </a:moveTo>
                <a:cubicBezTo>
                  <a:pt x="9782" y="33792"/>
                  <a:pt x="14184" y="29406"/>
                  <a:pt x="19604" y="29386"/>
                </a:cubicBezTo>
                <a:lnTo>
                  <a:pt x="78416" y="29386"/>
                </a:lnTo>
                <a:lnTo>
                  <a:pt x="78416" y="44109"/>
                </a:lnTo>
                <a:cubicBezTo>
                  <a:pt x="78416" y="46829"/>
                  <a:pt x="80597" y="48990"/>
                  <a:pt x="83317" y="48990"/>
                </a:cubicBezTo>
                <a:cubicBezTo>
                  <a:pt x="86018" y="48990"/>
                  <a:pt x="88218" y="46829"/>
                  <a:pt x="88218" y="44109"/>
                </a:cubicBezTo>
                <a:lnTo>
                  <a:pt x="88218" y="29386"/>
                </a:lnTo>
                <a:lnTo>
                  <a:pt x="166635" y="29386"/>
                </a:lnTo>
                <a:lnTo>
                  <a:pt x="166635" y="44109"/>
                </a:lnTo>
                <a:cubicBezTo>
                  <a:pt x="166635" y="46810"/>
                  <a:pt x="168816" y="48990"/>
                  <a:pt x="171536" y="48990"/>
                </a:cubicBezTo>
                <a:cubicBezTo>
                  <a:pt x="174236" y="48990"/>
                  <a:pt x="176437" y="46810"/>
                  <a:pt x="176437" y="44109"/>
                </a:cubicBezTo>
                <a:lnTo>
                  <a:pt x="176437" y="29386"/>
                </a:lnTo>
                <a:lnTo>
                  <a:pt x="235251" y="29386"/>
                </a:lnTo>
                <a:cubicBezTo>
                  <a:pt x="240646" y="29386"/>
                  <a:pt x="245033" y="33792"/>
                  <a:pt x="245053" y="39188"/>
                </a:cubicBezTo>
                <a:lnTo>
                  <a:pt x="245053" y="58812"/>
                </a:lnTo>
                <a:lnTo>
                  <a:pt x="9782" y="58812"/>
                </a:lnTo>
                <a:lnTo>
                  <a:pt x="9782" y="39188"/>
                </a:lnTo>
                <a:close/>
                <a:moveTo>
                  <a:pt x="254855" y="215644"/>
                </a:moveTo>
                <a:lnTo>
                  <a:pt x="254855" y="39188"/>
                </a:lnTo>
                <a:cubicBezTo>
                  <a:pt x="254855" y="28372"/>
                  <a:pt x="246064" y="19604"/>
                  <a:pt x="235251" y="19604"/>
                </a:cubicBezTo>
                <a:lnTo>
                  <a:pt x="176437" y="19604"/>
                </a:lnTo>
                <a:lnTo>
                  <a:pt x="176437" y="4901"/>
                </a:lnTo>
                <a:cubicBezTo>
                  <a:pt x="176437" y="2181"/>
                  <a:pt x="174236" y="0"/>
                  <a:pt x="171536" y="0"/>
                </a:cubicBezTo>
                <a:cubicBezTo>
                  <a:pt x="168816" y="0"/>
                  <a:pt x="166635" y="2181"/>
                  <a:pt x="166635" y="4901"/>
                </a:cubicBezTo>
                <a:lnTo>
                  <a:pt x="166635" y="19604"/>
                </a:lnTo>
                <a:lnTo>
                  <a:pt x="88218" y="19604"/>
                </a:lnTo>
                <a:lnTo>
                  <a:pt x="88218" y="4881"/>
                </a:lnTo>
                <a:cubicBezTo>
                  <a:pt x="88218" y="2181"/>
                  <a:pt x="86018" y="0"/>
                  <a:pt x="83317" y="0"/>
                </a:cubicBezTo>
                <a:cubicBezTo>
                  <a:pt x="80597" y="0"/>
                  <a:pt x="78416" y="2181"/>
                  <a:pt x="78416" y="4881"/>
                </a:cubicBezTo>
                <a:lnTo>
                  <a:pt x="78416" y="19604"/>
                </a:lnTo>
                <a:lnTo>
                  <a:pt x="19604" y="19604"/>
                </a:lnTo>
                <a:cubicBezTo>
                  <a:pt x="8768" y="19604"/>
                  <a:pt x="0" y="28372"/>
                  <a:pt x="0" y="39188"/>
                </a:cubicBezTo>
                <a:lnTo>
                  <a:pt x="0" y="215644"/>
                </a:lnTo>
                <a:cubicBezTo>
                  <a:pt x="0" y="226479"/>
                  <a:pt x="8768" y="235228"/>
                  <a:pt x="19604" y="235228"/>
                </a:cubicBezTo>
                <a:lnTo>
                  <a:pt x="235251" y="235228"/>
                </a:lnTo>
                <a:cubicBezTo>
                  <a:pt x="246064" y="235228"/>
                  <a:pt x="254855" y="226479"/>
                  <a:pt x="254855" y="215644"/>
                </a:cubicBezTo>
                <a:close/>
              </a:path>
            </a:pathLst>
          </a:custGeom>
          <a:solidFill>
            <a:srgbClr val="00AA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p:txBody>
      </p:sp>
      <p:pic>
        <p:nvPicPr>
          <p:cNvPr descr="Lijn met pijl: Curve in wijzerzin silhouet" id="1391" name="Google Shape;1391;p69"/>
          <p:cNvPicPr preferRelativeResize="0"/>
          <p:nvPr/>
        </p:nvPicPr>
        <p:blipFill rotWithShape="1">
          <a:blip r:embed="rId12">
            <a:alphaModFix/>
          </a:blip>
          <a:srcRect b="0" l="0" r="0" t="0"/>
          <a:stretch/>
        </p:blipFill>
        <p:spPr>
          <a:xfrm flipH="1" rot="6243868">
            <a:off x="8331493" y="2669967"/>
            <a:ext cx="648638" cy="648638"/>
          </a:xfrm>
          <a:prstGeom prst="rect">
            <a:avLst/>
          </a:prstGeom>
          <a:noFill/>
          <a:ln>
            <a:noFill/>
          </a:ln>
        </p:spPr>
      </p:pic>
      <p:pic>
        <p:nvPicPr>
          <p:cNvPr descr="Lijn met pijl: Curve in wijzerzin silhouet" id="1392" name="Google Shape;1392;p69"/>
          <p:cNvPicPr preferRelativeResize="0"/>
          <p:nvPr/>
        </p:nvPicPr>
        <p:blipFill rotWithShape="1">
          <a:blip r:embed="rId12">
            <a:alphaModFix/>
          </a:blip>
          <a:srcRect b="0" l="0" r="0" t="0"/>
          <a:stretch/>
        </p:blipFill>
        <p:spPr>
          <a:xfrm flipH="1" rot="6243868">
            <a:off x="8369593" y="5181576"/>
            <a:ext cx="648638" cy="648638"/>
          </a:xfrm>
          <a:prstGeom prst="rect">
            <a:avLst/>
          </a:prstGeom>
          <a:noFill/>
          <a:ln>
            <a:noFill/>
          </a:ln>
        </p:spPr>
      </p:pic>
      <p:pic>
        <p:nvPicPr>
          <p:cNvPr descr="Lijn met pijl: Curve in wijzerzin silhouet" id="1393" name="Google Shape;1393;p69"/>
          <p:cNvPicPr preferRelativeResize="0"/>
          <p:nvPr/>
        </p:nvPicPr>
        <p:blipFill rotWithShape="1">
          <a:blip r:embed="rId12">
            <a:alphaModFix/>
          </a:blip>
          <a:srcRect b="0" l="0" r="0" t="0"/>
          <a:stretch/>
        </p:blipFill>
        <p:spPr>
          <a:xfrm flipH="1" rot="6243868">
            <a:off x="8331493" y="3250106"/>
            <a:ext cx="648638" cy="648638"/>
          </a:xfrm>
          <a:prstGeom prst="rect">
            <a:avLst/>
          </a:prstGeom>
          <a:noFill/>
          <a:ln>
            <a:noFill/>
          </a:ln>
        </p:spPr>
      </p:pic>
      <p:sp>
        <p:nvSpPr>
          <p:cNvPr id="1394" name="Google Shape;1394;p69"/>
          <p:cNvSpPr txBox="1"/>
          <p:nvPr/>
        </p:nvSpPr>
        <p:spPr>
          <a:xfrm>
            <a:off x="8818058" y="3455250"/>
            <a:ext cx="23694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BE" sz="1600" u="sng">
                <a:solidFill>
                  <a:schemeClr val="dk1"/>
                </a:solidFill>
                <a:latin typeface="Arial"/>
                <a:ea typeface="Arial"/>
                <a:cs typeface="Arial"/>
                <a:sym typeface="Arial"/>
                <a:hlinkClick r:id="rId13">
                  <a:extLst>
                    <a:ext uri="{A12FA001-AC4F-418D-AE19-62706E023703}">
                      <ahyp:hlinkClr val="tx"/>
                    </a:ext>
                  </a:extLst>
                </a:hlinkClick>
              </a:rPr>
              <a:t>Prenez rendez-vous vous-même en ligne</a:t>
            </a:r>
            <a:endParaRPr sz="1600" u="sng">
              <a:solidFill>
                <a:schemeClr val="dk1"/>
              </a:solidFill>
              <a:latin typeface="Arial"/>
              <a:ea typeface="Arial"/>
              <a:cs typeface="Arial"/>
              <a:sym typeface="Arial"/>
              <a:hlinkClick r:id="rId14">
                <a:extLst>
                  <a:ext uri="{A12FA001-AC4F-418D-AE19-62706E023703}">
                    <ahyp:hlinkClr val="tx"/>
                  </a:ext>
                </a:extLst>
              </a:hlinkClick>
            </a:endParaRPr>
          </a:p>
        </p:txBody>
      </p:sp>
      <p:sp>
        <p:nvSpPr>
          <p:cNvPr id="1395" name="Google Shape;1395;p69"/>
          <p:cNvSpPr/>
          <p:nvPr/>
        </p:nvSpPr>
        <p:spPr>
          <a:xfrm rot="-1157323">
            <a:off x="11027377" y="3655116"/>
            <a:ext cx="744727" cy="39212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BE" sz="1800">
                <a:solidFill>
                  <a:schemeClr val="lt1"/>
                </a:solidFill>
                <a:latin typeface="Arial"/>
                <a:ea typeface="Arial"/>
                <a:cs typeface="Arial"/>
                <a:sym typeface="Arial"/>
              </a:rPr>
              <a:t>NEW</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grpSp>
        <p:nvGrpSpPr>
          <p:cNvPr id="1401" name="Google Shape;1401;p70"/>
          <p:cNvGrpSpPr/>
          <p:nvPr/>
        </p:nvGrpSpPr>
        <p:grpSpPr>
          <a:xfrm>
            <a:off x="2680253" y="2898541"/>
            <a:ext cx="2425690" cy="2100587"/>
            <a:chOff x="2711398" y="2343976"/>
            <a:chExt cx="2425690" cy="2100587"/>
          </a:xfrm>
        </p:grpSpPr>
        <p:sp>
          <p:nvSpPr>
            <p:cNvPr id="1402" name="Google Shape;1402;p70"/>
            <p:cNvSpPr/>
            <p:nvPr/>
          </p:nvSpPr>
          <p:spPr>
            <a:xfrm>
              <a:off x="2711398" y="2343976"/>
              <a:ext cx="2425690" cy="2100587"/>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1403" name="Google Shape;1403;p70"/>
            <p:cNvSpPr txBox="1"/>
            <p:nvPr/>
          </p:nvSpPr>
          <p:spPr>
            <a:xfrm>
              <a:off x="2932116" y="2429933"/>
              <a:ext cx="193709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AAA5"/>
                  </a:highlight>
                  <a:latin typeface="Arial"/>
                  <a:ea typeface="Arial"/>
                  <a:cs typeface="Arial"/>
                  <a:sym typeface="Arial"/>
                </a:rPr>
                <a:t>Le citoyen reçoit le rapport par courrier + MyMinfin</a:t>
              </a:r>
              <a:endParaRPr b="0" i="0" sz="1800" u="none" cap="none" strike="noStrike">
                <a:solidFill>
                  <a:srgbClr val="FFFFFF"/>
                </a:solidFill>
                <a:highlight>
                  <a:srgbClr val="00AAA5"/>
                </a:highlight>
                <a:latin typeface="Arial"/>
                <a:ea typeface="Arial"/>
                <a:cs typeface="Arial"/>
                <a:sym typeface="Arial"/>
              </a:endParaRPr>
            </a:p>
          </p:txBody>
        </p:sp>
        <p:pic>
          <p:nvPicPr>
            <p:cNvPr descr="Open enveloppe silhouet" id="1404" name="Google Shape;1404;p70"/>
            <p:cNvPicPr preferRelativeResize="0"/>
            <p:nvPr/>
          </p:nvPicPr>
          <p:blipFill rotWithShape="1">
            <a:blip r:embed="rId3">
              <a:alphaModFix/>
            </a:blip>
            <a:srcRect b="0" l="0" r="0" t="0"/>
            <a:stretch/>
          </p:blipFill>
          <p:spPr>
            <a:xfrm>
              <a:off x="3497217" y="3591663"/>
              <a:ext cx="851741" cy="851741"/>
            </a:xfrm>
            <a:prstGeom prst="rect">
              <a:avLst/>
            </a:prstGeom>
            <a:noFill/>
            <a:ln>
              <a:noFill/>
            </a:ln>
          </p:spPr>
        </p:pic>
      </p:grpSp>
      <p:sp>
        <p:nvSpPr>
          <p:cNvPr id="1405" name="Google Shape;1405;p70"/>
          <p:cNvSpPr/>
          <p:nvPr/>
        </p:nvSpPr>
        <p:spPr>
          <a:xfrm>
            <a:off x="8929283" y="3024233"/>
            <a:ext cx="2134623" cy="184853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1406" name="Google Shape;1406;p70"/>
          <p:cNvSpPr/>
          <p:nvPr/>
        </p:nvSpPr>
        <p:spPr>
          <a:xfrm>
            <a:off x="5620058" y="1779930"/>
            <a:ext cx="2425690" cy="2100587"/>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1407" name="Google Shape;1407;p70"/>
          <p:cNvSpPr/>
          <p:nvPr/>
        </p:nvSpPr>
        <p:spPr>
          <a:xfrm>
            <a:off x="5615363" y="4032097"/>
            <a:ext cx="2425690" cy="2100587"/>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sp>
        <p:nvSpPr>
          <p:cNvPr id="1408" name="Google Shape;1408;p70"/>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409" name="Google Shape;1409;p70"/>
          <p:cNvSpPr/>
          <p:nvPr/>
        </p:nvSpPr>
        <p:spPr>
          <a:xfrm>
            <a:off x="650691" y="1128052"/>
            <a:ext cx="517225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Par un collaborateur du SPF Finances</a:t>
            </a:r>
            <a:endParaRPr/>
          </a:p>
        </p:txBody>
      </p:sp>
      <p:pic>
        <p:nvPicPr>
          <p:cNvPr id="1410" name="Google Shape;1410;p70"/>
          <p:cNvPicPr preferRelativeResize="0"/>
          <p:nvPr/>
        </p:nvPicPr>
        <p:blipFill rotWithShape="1">
          <a:blip r:embed="rId4">
            <a:alphaModFix/>
          </a:blip>
          <a:srcRect b="0" l="0" r="0" t="0"/>
          <a:stretch/>
        </p:blipFill>
        <p:spPr>
          <a:xfrm>
            <a:off x="805893" y="1161787"/>
            <a:ext cx="365537" cy="396000"/>
          </a:xfrm>
          <a:prstGeom prst="rect">
            <a:avLst/>
          </a:prstGeom>
          <a:noFill/>
          <a:ln>
            <a:noFill/>
          </a:ln>
        </p:spPr>
      </p:pic>
      <p:sp>
        <p:nvSpPr>
          <p:cNvPr id="1411" name="Google Shape;1411;p70"/>
          <p:cNvSpPr/>
          <p:nvPr/>
        </p:nvSpPr>
        <p:spPr>
          <a:xfrm rot="1826270">
            <a:off x="4894479" y="4250570"/>
            <a:ext cx="591295" cy="357052"/>
          </a:xfrm>
          <a:prstGeom prst="rightArrow">
            <a:avLst>
              <a:gd fmla="val 50000" name="adj1"/>
              <a:gd fmla="val 50000" name="adj2"/>
            </a:avLst>
          </a:prstGeom>
          <a:solidFill>
            <a:srgbClr val="E8F7F7"/>
          </a:solidFill>
          <a:ln cap="flat" cmpd="sng" w="12700">
            <a:solidFill>
              <a:srgbClr val="E8F7F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12" name="Google Shape;1412;p70"/>
          <p:cNvSpPr/>
          <p:nvPr/>
        </p:nvSpPr>
        <p:spPr>
          <a:xfrm>
            <a:off x="69627" y="3585368"/>
            <a:ext cx="626890" cy="590297"/>
          </a:xfrm>
          <a:prstGeom prst="ellipse">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i="0" lang="fr-BE" sz="2800" u="none" cap="none" strike="noStrike">
                <a:solidFill>
                  <a:srgbClr val="FFFFFF"/>
                </a:solidFill>
                <a:latin typeface="Arial"/>
                <a:ea typeface="Arial"/>
                <a:cs typeface="Arial"/>
                <a:sym typeface="Arial"/>
              </a:rPr>
              <a:t>1</a:t>
            </a:r>
            <a:endParaRPr/>
          </a:p>
        </p:txBody>
      </p:sp>
      <p:pic>
        <p:nvPicPr>
          <p:cNvPr descr="Callcenter silhouet" id="1413" name="Google Shape;1413;p70"/>
          <p:cNvPicPr preferRelativeResize="0"/>
          <p:nvPr/>
        </p:nvPicPr>
        <p:blipFill rotWithShape="1">
          <a:blip r:embed="rId5">
            <a:alphaModFix/>
          </a:blip>
          <a:srcRect b="0" l="0" r="0" t="0"/>
          <a:stretch/>
        </p:blipFill>
        <p:spPr>
          <a:xfrm>
            <a:off x="8986842" y="257612"/>
            <a:ext cx="883900" cy="883900"/>
          </a:xfrm>
          <a:prstGeom prst="rect">
            <a:avLst/>
          </a:prstGeom>
          <a:noFill/>
          <a:ln>
            <a:noFill/>
          </a:ln>
        </p:spPr>
      </p:pic>
      <p:sp>
        <p:nvSpPr>
          <p:cNvPr id="1414" name="Google Shape;1414;p70"/>
          <p:cNvSpPr/>
          <p:nvPr/>
        </p:nvSpPr>
        <p:spPr>
          <a:xfrm rot="-1783358">
            <a:off x="4905477" y="3285186"/>
            <a:ext cx="591295" cy="357052"/>
          </a:xfrm>
          <a:prstGeom prst="rightArrow">
            <a:avLst>
              <a:gd fmla="val 50000" name="adj1"/>
              <a:gd fmla="val 50000" name="adj2"/>
            </a:avLst>
          </a:prstGeom>
          <a:solidFill>
            <a:srgbClr val="E8F7F7"/>
          </a:solidFill>
          <a:ln cap="flat" cmpd="sng" w="12700">
            <a:solidFill>
              <a:srgbClr val="E8F7F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15" name="Google Shape;1415;p70"/>
          <p:cNvSpPr/>
          <p:nvPr/>
        </p:nvSpPr>
        <p:spPr>
          <a:xfrm>
            <a:off x="2494886" y="3635884"/>
            <a:ext cx="626890" cy="590297"/>
          </a:xfrm>
          <a:prstGeom prst="ellipse">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i="0" lang="fr-BE" sz="2800" u="none" cap="none" strike="noStrike">
                <a:solidFill>
                  <a:srgbClr val="FFFFFF"/>
                </a:solidFill>
                <a:latin typeface="Arial"/>
                <a:ea typeface="Arial"/>
                <a:cs typeface="Arial"/>
                <a:sym typeface="Arial"/>
              </a:rPr>
              <a:t>2</a:t>
            </a:r>
            <a:endParaRPr/>
          </a:p>
        </p:txBody>
      </p:sp>
      <p:sp>
        <p:nvSpPr>
          <p:cNvPr id="1416" name="Google Shape;1416;p70"/>
          <p:cNvSpPr txBox="1"/>
          <p:nvPr/>
        </p:nvSpPr>
        <p:spPr>
          <a:xfrm>
            <a:off x="5626210" y="4209282"/>
            <a:ext cx="243135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AAA5"/>
                </a:highlight>
                <a:latin typeface="Arial"/>
                <a:ea typeface="Arial"/>
                <a:cs typeface="Arial"/>
                <a:sym typeface="Arial"/>
              </a:rPr>
              <a:t>Confirmer les données dans MyMinfin</a:t>
            </a:r>
            <a:endParaRPr b="0" i="0" sz="1800" u="none" cap="none" strike="noStrike">
              <a:solidFill>
                <a:srgbClr val="FFFFFF"/>
              </a:solidFill>
              <a:highlight>
                <a:srgbClr val="00AAA5"/>
              </a:highlight>
              <a:latin typeface="Arial"/>
              <a:ea typeface="Arial"/>
              <a:cs typeface="Arial"/>
              <a:sym typeface="Arial"/>
            </a:endParaRPr>
          </a:p>
        </p:txBody>
      </p:sp>
      <p:grpSp>
        <p:nvGrpSpPr>
          <p:cNvPr id="1417" name="Google Shape;1417;p70"/>
          <p:cNvGrpSpPr/>
          <p:nvPr/>
        </p:nvGrpSpPr>
        <p:grpSpPr>
          <a:xfrm>
            <a:off x="6167881" y="4703012"/>
            <a:ext cx="1398938" cy="1398938"/>
            <a:chOff x="8192200" y="2319430"/>
            <a:chExt cx="1868783" cy="1868783"/>
          </a:xfrm>
        </p:grpSpPr>
        <p:pic>
          <p:nvPicPr>
            <p:cNvPr descr="Laptop silhouet" id="1418" name="Google Shape;1418;p70"/>
            <p:cNvPicPr preferRelativeResize="0"/>
            <p:nvPr/>
          </p:nvPicPr>
          <p:blipFill rotWithShape="1">
            <a:blip r:embed="rId6">
              <a:alphaModFix/>
            </a:blip>
            <a:srcRect b="0" l="0" r="0" t="0"/>
            <a:stretch/>
          </p:blipFill>
          <p:spPr>
            <a:xfrm>
              <a:off x="8192200" y="2319430"/>
              <a:ext cx="1868783" cy="1868783"/>
            </a:xfrm>
            <a:prstGeom prst="rect">
              <a:avLst/>
            </a:prstGeom>
            <a:noFill/>
            <a:ln>
              <a:noFill/>
            </a:ln>
          </p:spPr>
        </p:pic>
        <p:pic>
          <p:nvPicPr>
            <p:cNvPr descr="Document silhouet" id="1419" name="Google Shape;1419;p70"/>
            <p:cNvPicPr preferRelativeResize="0"/>
            <p:nvPr/>
          </p:nvPicPr>
          <p:blipFill rotWithShape="1">
            <a:blip r:embed="rId7">
              <a:alphaModFix/>
            </a:blip>
            <a:srcRect b="0" l="0" r="0" t="0"/>
            <a:stretch/>
          </p:blipFill>
          <p:spPr>
            <a:xfrm>
              <a:off x="8871977" y="3030024"/>
              <a:ext cx="488648" cy="488648"/>
            </a:xfrm>
            <a:prstGeom prst="rect">
              <a:avLst/>
            </a:prstGeom>
            <a:noFill/>
            <a:ln>
              <a:noFill/>
            </a:ln>
          </p:spPr>
        </p:pic>
        <p:pic>
          <p:nvPicPr>
            <p:cNvPr id="1420" name="Google Shape;1420;p70"/>
            <p:cNvPicPr preferRelativeResize="0"/>
            <p:nvPr/>
          </p:nvPicPr>
          <p:blipFill rotWithShape="1">
            <a:blip r:embed="rId8">
              <a:alphaModFix/>
            </a:blip>
            <a:srcRect b="18727" l="0" r="10338" t="0"/>
            <a:stretch/>
          </p:blipFill>
          <p:spPr>
            <a:xfrm>
              <a:off x="8687323" y="2864268"/>
              <a:ext cx="886662" cy="179520"/>
            </a:xfrm>
            <a:prstGeom prst="rect">
              <a:avLst/>
            </a:prstGeom>
            <a:noFill/>
            <a:ln>
              <a:noFill/>
            </a:ln>
          </p:spPr>
        </p:pic>
      </p:grpSp>
      <p:sp>
        <p:nvSpPr>
          <p:cNvPr id="1421" name="Google Shape;1421;p70"/>
          <p:cNvSpPr txBox="1"/>
          <p:nvPr/>
        </p:nvSpPr>
        <p:spPr>
          <a:xfrm>
            <a:off x="5651670" y="1950390"/>
            <a:ext cx="243135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lang="fr-BE" sz="1800">
                <a:solidFill>
                  <a:srgbClr val="FFFFFF"/>
                </a:solidFill>
                <a:highlight>
                  <a:srgbClr val="00AAA5"/>
                </a:highlight>
                <a:latin typeface="Arial"/>
                <a:ea typeface="Arial"/>
                <a:cs typeface="Arial"/>
                <a:sym typeface="Arial"/>
              </a:rPr>
              <a:t>S</a:t>
            </a:r>
            <a:r>
              <a:rPr b="0" i="0" lang="fr-BE" sz="1800" u="none" cap="none" strike="noStrike">
                <a:solidFill>
                  <a:srgbClr val="FFFFFF"/>
                </a:solidFill>
                <a:highlight>
                  <a:srgbClr val="00AAA5"/>
                </a:highlight>
                <a:latin typeface="Arial"/>
                <a:ea typeface="Arial"/>
                <a:cs typeface="Arial"/>
                <a:sym typeface="Arial"/>
              </a:rPr>
              <a:t>igner et renvoyer le document</a:t>
            </a:r>
            <a:endParaRPr/>
          </a:p>
        </p:txBody>
      </p:sp>
      <p:sp>
        <p:nvSpPr>
          <p:cNvPr id="1422" name="Google Shape;1422;p70"/>
          <p:cNvSpPr txBox="1"/>
          <p:nvPr/>
        </p:nvSpPr>
        <p:spPr>
          <a:xfrm>
            <a:off x="9429164" y="3648143"/>
            <a:ext cx="137261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1" i="0" lang="fr-BE" sz="1800" u="none" cap="none" strike="noStrike">
                <a:solidFill>
                  <a:srgbClr val="6E6E6E"/>
                </a:solidFill>
                <a:latin typeface="Arial"/>
                <a:ea typeface="Arial"/>
                <a:cs typeface="Arial"/>
                <a:sym typeface="Arial"/>
              </a:rPr>
              <a:t>Déclaration rentrée</a:t>
            </a:r>
            <a:endParaRPr b="1" i="0" sz="1800" u="none" cap="none" strike="noStrike">
              <a:solidFill>
                <a:srgbClr val="FFFFFF"/>
              </a:solidFill>
              <a:highlight>
                <a:srgbClr val="00AAA5"/>
              </a:highlight>
              <a:latin typeface="Arial"/>
              <a:ea typeface="Arial"/>
              <a:cs typeface="Arial"/>
              <a:sym typeface="Arial"/>
            </a:endParaRPr>
          </a:p>
        </p:txBody>
      </p:sp>
      <p:pic>
        <p:nvPicPr>
          <p:cNvPr descr="Vinkje met effen opvulling" id="1423" name="Google Shape;1423;p70"/>
          <p:cNvPicPr preferRelativeResize="0"/>
          <p:nvPr/>
        </p:nvPicPr>
        <p:blipFill rotWithShape="1">
          <a:blip r:embed="rId9">
            <a:alphaModFix/>
          </a:blip>
          <a:srcRect b="0" l="0" r="0" t="0"/>
          <a:stretch/>
        </p:blipFill>
        <p:spPr>
          <a:xfrm>
            <a:off x="10182821" y="4071517"/>
            <a:ext cx="515632" cy="515632"/>
          </a:xfrm>
          <a:prstGeom prst="rect">
            <a:avLst/>
          </a:prstGeom>
          <a:noFill/>
          <a:ln>
            <a:noFill/>
          </a:ln>
        </p:spPr>
      </p:pic>
      <p:sp>
        <p:nvSpPr>
          <p:cNvPr id="1424" name="Google Shape;1424;p70"/>
          <p:cNvSpPr/>
          <p:nvPr/>
        </p:nvSpPr>
        <p:spPr>
          <a:xfrm>
            <a:off x="5316548" y="3653349"/>
            <a:ext cx="626890" cy="590297"/>
          </a:xfrm>
          <a:prstGeom prst="ellipse">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i="0" lang="fr-BE" sz="2800" u="none" cap="none" strike="noStrike">
                <a:solidFill>
                  <a:srgbClr val="FFFFFF"/>
                </a:solidFill>
                <a:latin typeface="Arial"/>
                <a:ea typeface="Arial"/>
                <a:cs typeface="Arial"/>
                <a:sym typeface="Arial"/>
              </a:rPr>
              <a:t>3</a:t>
            </a:r>
            <a:endParaRPr/>
          </a:p>
        </p:txBody>
      </p:sp>
      <p:sp>
        <p:nvSpPr>
          <p:cNvPr id="1425" name="Google Shape;1425;p70"/>
          <p:cNvSpPr txBox="1"/>
          <p:nvPr/>
        </p:nvSpPr>
        <p:spPr>
          <a:xfrm rot="-346244">
            <a:off x="7110522" y="2420507"/>
            <a:ext cx="2211103"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62B0"/>
                </a:highlight>
                <a:latin typeface="Arial"/>
                <a:ea typeface="Arial"/>
                <a:cs typeface="Arial"/>
                <a:sym typeface="Arial"/>
              </a:rPr>
              <a:t>Économiser un timbre ? </a:t>
            </a:r>
            <a:r>
              <a:rPr lang="fr-BE" sz="1800">
                <a:solidFill>
                  <a:schemeClr val="lt1"/>
                </a:solidFill>
                <a:highlight>
                  <a:srgbClr val="0062B0"/>
                </a:highlight>
                <a:latin typeface="Arial"/>
                <a:ea typeface="Arial"/>
                <a:cs typeface="Arial"/>
                <a:sym typeface="Arial"/>
              </a:rPr>
              <a:t>Confirmer rapidement et facilement via MyMinfin !</a:t>
            </a:r>
            <a:r>
              <a:rPr b="0" i="0" lang="fr-BE" sz="1800" u="none" cap="none" strike="noStrike">
                <a:solidFill>
                  <a:srgbClr val="FFFFFF"/>
                </a:solidFill>
                <a:highlight>
                  <a:srgbClr val="0062B0"/>
                </a:highlight>
                <a:latin typeface="Arial"/>
                <a:ea typeface="Arial"/>
                <a:cs typeface="Arial"/>
                <a:sym typeface="Arial"/>
              </a:rPr>
              <a:t>!</a:t>
            </a:r>
            <a:endParaRPr b="0" i="0" sz="1800" u="none" cap="none" strike="noStrike">
              <a:solidFill>
                <a:srgbClr val="FFFFFF"/>
              </a:solidFill>
              <a:highlight>
                <a:srgbClr val="0062B0"/>
              </a:highlight>
              <a:latin typeface="Arial"/>
              <a:ea typeface="Arial"/>
              <a:cs typeface="Arial"/>
              <a:sym typeface="Arial"/>
            </a:endParaRPr>
          </a:p>
        </p:txBody>
      </p:sp>
      <p:pic>
        <p:nvPicPr>
          <p:cNvPr descr="Pijl-2 - De keuken van Thijs" id="1426" name="Google Shape;1426;p70"/>
          <p:cNvPicPr preferRelativeResize="0"/>
          <p:nvPr/>
        </p:nvPicPr>
        <p:blipFill rotWithShape="1">
          <a:blip r:embed="rId10">
            <a:alphaModFix/>
          </a:blip>
          <a:srcRect b="0" l="0" r="0" t="0"/>
          <a:stretch/>
        </p:blipFill>
        <p:spPr>
          <a:xfrm flipH="1" rot="-2866474">
            <a:off x="7804493" y="4112272"/>
            <a:ext cx="1091228" cy="1050624"/>
          </a:xfrm>
          <a:prstGeom prst="rect">
            <a:avLst/>
          </a:prstGeom>
          <a:noFill/>
          <a:ln>
            <a:noFill/>
          </a:ln>
        </p:spPr>
      </p:pic>
      <p:grpSp>
        <p:nvGrpSpPr>
          <p:cNvPr id="1427" name="Google Shape;1427;p70"/>
          <p:cNvGrpSpPr/>
          <p:nvPr/>
        </p:nvGrpSpPr>
        <p:grpSpPr>
          <a:xfrm>
            <a:off x="376711" y="3024233"/>
            <a:ext cx="2134623" cy="1978796"/>
            <a:chOff x="889510" y="2923401"/>
            <a:chExt cx="2134623" cy="1978796"/>
          </a:xfrm>
        </p:grpSpPr>
        <p:sp>
          <p:nvSpPr>
            <p:cNvPr id="1428" name="Google Shape;1428;p70"/>
            <p:cNvSpPr/>
            <p:nvPr/>
          </p:nvSpPr>
          <p:spPr>
            <a:xfrm>
              <a:off x="889510" y="2923401"/>
              <a:ext cx="2134623" cy="1848530"/>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rgbClr val="004EA2"/>
                </a:buClr>
                <a:buSzPts val="2000"/>
                <a:buFont typeface="Arial"/>
                <a:buNone/>
              </a:pPr>
              <a:r>
                <a:t/>
              </a:r>
              <a:endParaRPr b="0" i="0" sz="2000" u="none" cap="none" strike="noStrike">
                <a:solidFill>
                  <a:srgbClr val="6E6E6E"/>
                </a:solidFill>
                <a:latin typeface="Arial"/>
                <a:ea typeface="Arial"/>
                <a:cs typeface="Arial"/>
                <a:sym typeface="Arial"/>
              </a:endParaRPr>
            </a:p>
          </p:txBody>
        </p:sp>
        <p:pic>
          <p:nvPicPr>
            <p:cNvPr descr="Vinkje met effen opvulling" id="1429" name="Google Shape;1429;p70"/>
            <p:cNvPicPr preferRelativeResize="0"/>
            <p:nvPr/>
          </p:nvPicPr>
          <p:blipFill rotWithShape="1">
            <a:blip r:embed="rId9">
              <a:alphaModFix/>
            </a:blip>
            <a:srcRect b="0" l="0" r="0" t="0"/>
            <a:stretch/>
          </p:blipFill>
          <p:spPr>
            <a:xfrm>
              <a:off x="1909443" y="3206988"/>
              <a:ext cx="691901" cy="691901"/>
            </a:xfrm>
            <a:prstGeom prst="rect">
              <a:avLst/>
            </a:prstGeom>
            <a:noFill/>
            <a:ln>
              <a:noFill/>
            </a:ln>
          </p:spPr>
        </p:pic>
        <p:pic>
          <p:nvPicPr>
            <p:cNvPr descr="Callcenter silhouet" id="1430" name="Google Shape;1430;p70"/>
            <p:cNvPicPr preferRelativeResize="0"/>
            <p:nvPr/>
          </p:nvPicPr>
          <p:blipFill rotWithShape="1">
            <a:blip r:embed="rId11">
              <a:alphaModFix/>
            </a:blip>
            <a:srcRect b="0" l="0" r="0" t="0"/>
            <a:stretch/>
          </p:blipFill>
          <p:spPr>
            <a:xfrm>
              <a:off x="1276551" y="3076722"/>
              <a:ext cx="883900" cy="883900"/>
            </a:xfrm>
            <a:prstGeom prst="rect">
              <a:avLst/>
            </a:prstGeom>
            <a:noFill/>
            <a:ln>
              <a:noFill/>
            </a:ln>
          </p:spPr>
        </p:pic>
        <p:sp>
          <p:nvSpPr>
            <p:cNvPr id="1431" name="Google Shape;1431;p70"/>
            <p:cNvSpPr txBox="1"/>
            <p:nvPr/>
          </p:nvSpPr>
          <p:spPr>
            <a:xfrm>
              <a:off x="975364" y="3978867"/>
              <a:ext cx="198154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a:solidFill>
                    <a:schemeClr val="lt1"/>
                  </a:solidFill>
                  <a:highlight>
                    <a:srgbClr val="0062B0"/>
                  </a:highlight>
                  <a:latin typeface="Arial"/>
                  <a:ea typeface="Arial"/>
                  <a:cs typeface="Arial"/>
                  <a:sym typeface="Arial"/>
                </a:rPr>
                <a:t>Le collaborateur remplit la déclaration</a:t>
              </a:r>
              <a:endParaRPr sz="1800">
                <a:solidFill>
                  <a:schemeClr val="lt1"/>
                </a:solidFill>
                <a:highlight>
                  <a:srgbClr val="0062B0"/>
                </a:highlight>
                <a:latin typeface="Arial"/>
                <a:ea typeface="Arial"/>
                <a:cs typeface="Arial"/>
                <a:sym typeface="Arial"/>
              </a:endParaRPr>
            </a:p>
          </p:txBody>
        </p:sp>
      </p:grpSp>
      <p:grpSp>
        <p:nvGrpSpPr>
          <p:cNvPr id="1432" name="Google Shape;1432;p70"/>
          <p:cNvGrpSpPr/>
          <p:nvPr/>
        </p:nvGrpSpPr>
        <p:grpSpPr>
          <a:xfrm>
            <a:off x="6180579" y="2995676"/>
            <a:ext cx="979724" cy="602237"/>
            <a:chOff x="10002424" y="3446977"/>
            <a:chExt cx="979724" cy="602237"/>
          </a:xfrm>
        </p:grpSpPr>
        <p:pic>
          <p:nvPicPr>
            <p:cNvPr descr="Postzegel silhouet" id="1433" name="Google Shape;1433;p70"/>
            <p:cNvPicPr preferRelativeResize="0"/>
            <p:nvPr/>
          </p:nvPicPr>
          <p:blipFill rotWithShape="1">
            <a:blip r:embed="rId12">
              <a:alphaModFix/>
            </a:blip>
            <a:srcRect b="0" l="0" r="0" t="0"/>
            <a:stretch/>
          </p:blipFill>
          <p:spPr>
            <a:xfrm>
              <a:off x="10631274" y="3446977"/>
              <a:ext cx="329608" cy="329608"/>
            </a:xfrm>
            <a:prstGeom prst="rect">
              <a:avLst/>
            </a:prstGeom>
            <a:noFill/>
            <a:ln>
              <a:noFill/>
            </a:ln>
          </p:spPr>
        </p:pic>
        <p:sp>
          <p:nvSpPr>
            <p:cNvPr id="1434" name="Google Shape;1434;p70"/>
            <p:cNvSpPr/>
            <p:nvPr/>
          </p:nvSpPr>
          <p:spPr>
            <a:xfrm>
              <a:off x="10002424" y="3447313"/>
              <a:ext cx="979724" cy="601901"/>
            </a:xfrm>
            <a:prstGeom prst="rect">
              <a:avLst/>
            </a:prstGeom>
            <a:noFill/>
            <a:ln cap="flat" cmpd="sng" w="19050">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1435" name="Google Shape;1435;p70"/>
            <p:cNvCxnSpPr/>
            <p:nvPr/>
          </p:nvCxnSpPr>
          <p:spPr>
            <a:xfrm>
              <a:off x="10514322" y="3808484"/>
              <a:ext cx="308344" cy="0"/>
            </a:xfrm>
            <a:prstGeom prst="straightConnector1">
              <a:avLst/>
            </a:prstGeom>
            <a:noFill/>
            <a:ln cap="flat" cmpd="sng" w="9525">
              <a:solidFill>
                <a:schemeClr val="accent1"/>
              </a:solidFill>
              <a:prstDash val="solid"/>
              <a:miter lim="8000"/>
              <a:headEnd len="sm" w="sm" type="none"/>
              <a:tailEnd len="sm" w="sm" type="none"/>
            </a:ln>
          </p:spPr>
        </p:cxnSp>
        <p:cxnSp>
          <p:nvCxnSpPr>
            <p:cNvPr id="1436" name="Google Shape;1436;p70"/>
            <p:cNvCxnSpPr/>
            <p:nvPr/>
          </p:nvCxnSpPr>
          <p:spPr>
            <a:xfrm>
              <a:off x="10514322" y="3854370"/>
              <a:ext cx="308344" cy="0"/>
            </a:xfrm>
            <a:prstGeom prst="straightConnector1">
              <a:avLst/>
            </a:prstGeom>
            <a:noFill/>
            <a:ln cap="flat" cmpd="sng" w="9525">
              <a:solidFill>
                <a:schemeClr val="accent1"/>
              </a:solidFill>
              <a:prstDash val="solid"/>
              <a:miter lim="8000"/>
              <a:headEnd len="sm" w="sm" type="none"/>
              <a:tailEnd len="sm" w="sm" type="none"/>
            </a:ln>
          </p:spPr>
        </p:cxnSp>
        <p:cxnSp>
          <p:nvCxnSpPr>
            <p:cNvPr id="1437" name="Google Shape;1437;p70"/>
            <p:cNvCxnSpPr/>
            <p:nvPr/>
          </p:nvCxnSpPr>
          <p:spPr>
            <a:xfrm>
              <a:off x="10514322" y="3925442"/>
              <a:ext cx="308344" cy="0"/>
            </a:xfrm>
            <a:prstGeom prst="straightConnector1">
              <a:avLst/>
            </a:prstGeom>
            <a:noFill/>
            <a:ln cap="flat" cmpd="sng" w="9525">
              <a:solidFill>
                <a:schemeClr val="accent1"/>
              </a:solidFill>
              <a:prstDash val="solid"/>
              <a:miter lim="8000"/>
              <a:headEnd len="sm" w="sm" type="none"/>
              <a:tailEnd len="sm" w="sm" type="none"/>
            </a:ln>
          </p:spPr>
        </p:cxnSp>
      </p:grpSp>
      <p:sp>
        <p:nvSpPr>
          <p:cNvPr id="1438" name="Google Shape;1438;p70"/>
          <p:cNvSpPr/>
          <p:nvPr/>
        </p:nvSpPr>
        <p:spPr>
          <a:xfrm>
            <a:off x="8827736" y="3635884"/>
            <a:ext cx="626890" cy="590297"/>
          </a:xfrm>
          <a:prstGeom prst="ellipse">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1" i="0" lang="fr-BE" sz="2800" u="none" cap="none" strike="noStrike">
                <a:solidFill>
                  <a:srgbClr val="FFFFFF"/>
                </a:solidFill>
                <a:latin typeface="Arial"/>
                <a:ea typeface="Arial"/>
                <a:cs typeface="Arial"/>
                <a:sym typeface="Arial"/>
              </a:rPr>
              <a:t>4</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71"/>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445" name="Google Shape;1445;p71"/>
          <p:cNvSpPr/>
          <p:nvPr/>
        </p:nvSpPr>
        <p:spPr>
          <a:xfrm>
            <a:off x="650691" y="1128052"/>
            <a:ext cx="282275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539750" lvl="0" marL="0" marR="0" rtl="0" algn="l">
              <a:lnSpc>
                <a:spcPct val="100000"/>
              </a:lnSpc>
              <a:spcBef>
                <a:spcPts val="0"/>
              </a:spcBef>
              <a:spcAft>
                <a:spcPts val="0"/>
              </a:spcAft>
              <a:buClr>
                <a:srgbClr val="FFFFFF"/>
              </a:buClr>
              <a:buSzPts val="2000"/>
              <a:buFont typeface="Arial"/>
              <a:buNone/>
            </a:pPr>
            <a:r>
              <a:rPr b="0" i="0" lang="fr-BE" sz="2000" u="none" cap="none" strike="noStrike">
                <a:solidFill>
                  <a:srgbClr val="FFFFFF"/>
                </a:solidFill>
                <a:latin typeface="Arial"/>
                <a:ea typeface="Arial"/>
                <a:cs typeface="Arial"/>
                <a:sym typeface="Arial"/>
              </a:rPr>
              <a:t>Par un mandataire</a:t>
            </a:r>
            <a:endParaRPr/>
          </a:p>
        </p:txBody>
      </p:sp>
      <p:pic>
        <p:nvPicPr>
          <p:cNvPr id="1446" name="Google Shape;1446;p71"/>
          <p:cNvPicPr preferRelativeResize="0"/>
          <p:nvPr/>
        </p:nvPicPr>
        <p:blipFill rotWithShape="1">
          <a:blip r:embed="rId3">
            <a:alphaModFix/>
          </a:blip>
          <a:srcRect b="0" l="0" r="0" t="0"/>
          <a:stretch/>
        </p:blipFill>
        <p:spPr>
          <a:xfrm>
            <a:off x="765766" y="1184083"/>
            <a:ext cx="450000" cy="360000"/>
          </a:xfrm>
          <a:prstGeom prst="rect">
            <a:avLst/>
          </a:prstGeom>
          <a:noFill/>
          <a:ln>
            <a:noFill/>
          </a:ln>
        </p:spPr>
      </p:pic>
      <p:pic>
        <p:nvPicPr>
          <p:cNvPr id="1447" name="Google Shape;1447;p71"/>
          <p:cNvPicPr preferRelativeResize="0"/>
          <p:nvPr/>
        </p:nvPicPr>
        <p:blipFill rotWithShape="1">
          <a:blip r:embed="rId4">
            <a:alphaModFix/>
          </a:blip>
          <a:srcRect b="0" l="0" r="0" t="0"/>
          <a:stretch/>
        </p:blipFill>
        <p:spPr>
          <a:xfrm>
            <a:off x="9031033" y="387497"/>
            <a:ext cx="805298" cy="644238"/>
          </a:xfrm>
          <a:prstGeom prst="rect">
            <a:avLst/>
          </a:prstGeom>
          <a:noFill/>
          <a:ln>
            <a:noFill/>
          </a:ln>
        </p:spPr>
      </p:pic>
      <p:sp>
        <p:nvSpPr>
          <p:cNvPr id="1448" name="Google Shape;1448;p71"/>
          <p:cNvSpPr/>
          <p:nvPr/>
        </p:nvSpPr>
        <p:spPr>
          <a:xfrm>
            <a:off x="991441" y="2232343"/>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449" name="Google Shape;1449;p71"/>
          <p:cNvSpPr/>
          <p:nvPr/>
        </p:nvSpPr>
        <p:spPr>
          <a:xfrm>
            <a:off x="2964737" y="3409525"/>
            <a:ext cx="2311375" cy="2001593"/>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450" name="Google Shape;1450;p71"/>
          <p:cNvSpPr txBox="1"/>
          <p:nvPr/>
        </p:nvSpPr>
        <p:spPr>
          <a:xfrm>
            <a:off x="3108883" y="4806465"/>
            <a:ext cx="202184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16 octobre 2026</a:t>
            </a:r>
            <a:endParaRPr/>
          </a:p>
        </p:txBody>
      </p:sp>
      <p:sp>
        <p:nvSpPr>
          <p:cNvPr id="1451" name="Google Shape;1451;p71"/>
          <p:cNvSpPr txBox="1"/>
          <p:nvPr/>
        </p:nvSpPr>
        <p:spPr>
          <a:xfrm>
            <a:off x="1136204" y="3637065"/>
            <a:ext cx="202184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15 juillet 2026</a:t>
            </a:r>
            <a:endParaRPr/>
          </a:p>
        </p:txBody>
      </p:sp>
      <p:sp>
        <p:nvSpPr>
          <p:cNvPr id="1452" name="Google Shape;1452;p71"/>
          <p:cNvSpPr txBox="1"/>
          <p:nvPr/>
        </p:nvSpPr>
        <p:spPr>
          <a:xfrm>
            <a:off x="1329519" y="2562954"/>
            <a:ext cx="16352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1" i="0" lang="fr-BE" sz="1800" u="none" cap="none" strike="noStrike">
                <a:solidFill>
                  <a:srgbClr val="6E6E6E"/>
                </a:solidFill>
                <a:latin typeface="Arial"/>
                <a:ea typeface="Arial"/>
                <a:cs typeface="Arial"/>
                <a:sym typeface="Arial"/>
              </a:rPr>
              <a:t>Principe général </a:t>
            </a:r>
            <a:endParaRPr/>
          </a:p>
        </p:txBody>
      </p:sp>
      <p:sp>
        <p:nvSpPr>
          <p:cNvPr id="1453" name="Google Shape;1453;p71"/>
          <p:cNvSpPr txBox="1"/>
          <p:nvPr/>
        </p:nvSpPr>
        <p:spPr>
          <a:xfrm>
            <a:off x="3302198" y="3711411"/>
            <a:ext cx="16352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1" i="0" lang="fr-BE" sz="1800" u="none" cap="none" strike="noStrike">
                <a:solidFill>
                  <a:srgbClr val="6E6E6E"/>
                </a:solidFill>
                <a:latin typeface="Arial"/>
                <a:ea typeface="Arial"/>
                <a:cs typeface="Arial"/>
                <a:sym typeface="Arial"/>
              </a:rPr>
              <a:t>Revenus</a:t>
            </a:r>
            <a:r>
              <a:rPr b="0" i="0" lang="fr-BE" sz="1800" u="none" cap="none" strike="noStrike">
                <a:solidFill>
                  <a:srgbClr val="6E6E6E"/>
                </a:solidFill>
                <a:latin typeface="Arial"/>
                <a:ea typeface="Arial"/>
                <a:cs typeface="Arial"/>
                <a:sym typeface="Arial"/>
              </a:rPr>
              <a:t> </a:t>
            </a:r>
            <a:r>
              <a:rPr b="1" i="0" lang="fr-BE" sz="1800" u="none" cap="none" strike="noStrike">
                <a:solidFill>
                  <a:srgbClr val="6E6E6E"/>
                </a:solidFill>
                <a:latin typeface="Arial"/>
                <a:ea typeface="Arial"/>
                <a:cs typeface="Arial"/>
                <a:sym typeface="Arial"/>
              </a:rPr>
              <a:t>spécifiques</a:t>
            </a:r>
            <a:endParaRPr b="1" i="0" sz="1800" u="none" cap="none" strike="noStrike">
              <a:solidFill>
                <a:srgbClr val="6E6E6E"/>
              </a:solidFill>
              <a:latin typeface="Arial"/>
              <a:ea typeface="Arial"/>
              <a:cs typeface="Arial"/>
              <a:sym typeface="Arial"/>
            </a:endParaRPr>
          </a:p>
        </p:txBody>
      </p:sp>
      <p:pic>
        <p:nvPicPr>
          <p:cNvPr id="1454" name="Google Shape;1454;p71"/>
          <p:cNvPicPr preferRelativeResize="0"/>
          <p:nvPr/>
        </p:nvPicPr>
        <p:blipFill rotWithShape="1">
          <a:blip r:embed="rId5">
            <a:alphaModFix/>
          </a:blip>
          <a:srcRect b="0" l="0" r="0" t="0"/>
          <a:stretch/>
        </p:blipFill>
        <p:spPr>
          <a:xfrm>
            <a:off x="5998723" y="2040739"/>
            <a:ext cx="484318" cy="484318"/>
          </a:xfrm>
          <a:prstGeom prst="rect">
            <a:avLst/>
          </a:prstGeom>
          <a:noFill/>
          <a:ln>
            <a:noFill/>
          </a:ln>
        </p:spPr>
      </p:pic>
      <p:sp>
        <p:nvSpPr>
          <p:cNvPr id="1455" name="Google Shape;1455;p71"/>
          <p:cNvSpPr txBox="1"/>
          <p:nvPr/>
        </p:nvSpPr>
        <p:spPr>
          <a:xfrm>
            <a:off x="6557509" y="2105561"/>
            <a:ext cx="2945725"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lang="fr-BE" sz="2000">
                <a:solidFill>
                  <a:srgbClr val="FFFFFF"/>
                </a:solidFill>
                <a:highlight>
                  <a:srgbClr val="0062B0"/>
                </a:highlight>
                <a:latin typeface="Arial"/>
                <a:ea typeface="Arial"/>
                <a:cs typeface="Arial"/>
                <a:sym typeface="Arial"/>
              </a:rPr>
              <a:t>Conseil</a:t>
            </a:r>
            <a:r>
              <a:rPr b="0" i="0" lang="fr-BE" sz="2000" u="none" cap="none" strike="noStrike">
                <a:solidFill>
                  <a:srgbClr val="6E6E6E"/>
                </a:solidFill>
                <a:latin typeface="Arial"/>
                <a:ea typeface="Arial"/>
                <a:cs typeface="Arial"/>
                <a:sym typeface="Arial"/>
              </a:rPr>
              <a:t> </a:t>
            </a:r>
            <a:endParaRPr/>
          </a:p>
          <a:p>
            <a:pPr indent="0" lvl="0" marL="0" marR="0" rtl="0" algn="l">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Prendre le plus rapidement possible contact avec </a:t>
            </a:r>
            <a:r>
              <a:rPr lang="fr-BE" sz="2000">
                <a:solidFill>
                  <a:srgbClr val="6E6E6E"/>
                </a:solidFill>
                <a:latin typeface="Arial"/>
                <a:ea typeface="Arial"/>
                <a:cs typeface="Arial"/>
                <a:sym typeface="Arial"/>
              </a:rPr>
              <a:t>le</a:t>
            </a:r>
            <a:r>
              <a:rPr b="0" i="0" lang="fr-BE" sz="2000" u="none" cap="none" strike="noStrike">
                <a:solidFill>
                  <a:srgbClr val="6E6E6E"/>
                </a:solidFill>
                <a:latin typeface="Arial"/>
                <a:ea typeface="Arial"/>
                <a:cs typeface="Arial"/>
                <a:sym typeface="Arial"/>
              </a:rPr>
              <a:t> mandataire</a:t>
            </a:r>
            <a:endParaRPr/>
          </a:p>
        </p:txBody>
      </p:sp>
      <p:pic>
        <p:nvPicPr>
          <p:cNvPr id="1456" name="Google Shape;1456;p71"/>
          <p:cNvPicPr preferRelativeResize="0"/>
          <p:nvPr/>
        </p:nvPicPr>
        <p:blipFill rotWithShape="1">
          <a:blip r:embed="rId6">
            <a:alphaModFix/>
          </a:blip>
          <a:srcRect b="0" l="0" r="0" t="0"/>
          <a:stretch/>
        </p:blipFill>
        <p:spPr>
          <a:xfrm rot="644733">
            <a:off x="3180020" y="4529770"/>
            <a:ext cx="1958714" cy="947287"/>
          </a:xfrm>
          <a:prstGeom prst="rect">
            <a:avLst/>
          </a:prstGeom>
          <a:noFill/>
          <a:ln>
            <a:noFill/>
          </a:ln>
        </p:spPr>
      </p:pic>
      <p:pic>
        <p:nvPicPr>
          <p:cNvPr id="1457" name="Google Shape;1457;p71"/>
          <p:cNvPicPr preferRelativeResize="0"/>
          <p:nvPr/>
        </p:nvPicPr>
        <p:blipFill rotWithShape="1">
          <a:blip r:embed="rId6">
            <a:alphaModFix/>
          </a:blip>
          <a:srcRect b="0" l="0" r="0" t="0"/>
          <a:stretch/>
        </p:blipFill>
        <p:spPr>
          <a:xfrm rot="644733">
            <a:off x="1167771" y="3330886"/>
            <a:ext cx="1958714" cy="94728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72"/>
          <p:cNvSpPr/>
          <p:nvPr/>
        </p:nvSpPr>
        <p:spPr>
          <a:xfrm>
            <a:off x="4150456" y="2128847"/>
            <a:ext cx="3398218" cy="2942772"/>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464" name="Google Shape;1464;p72"/>
          <p:cNvSpPr/>
          <p:nvPr/>
        </p:nvSpPr>
        <p:spPr>
          <a:xfrm>
            <a:off x="226930" y="2128847"/>
            <a:ext cx="3398218" cy="2942772"/>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465" name="Google Shape;1465;p72"/>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466" name="Google Shape;1466;p72"/>
          <p:cNvSpPr/>
          <p:nvPr/>
        </p:nvSpPr>
        <p:spPr>
          <a:xfrm>
            <a:off x="650691" y="1128052"/>
            <a:ext cx="5318309"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Par un proche - mandat entre citoyens</a:t>
            </a:r>
            <a:endParaRPr/>
          </a:p>
        </p:txBody>
      </p:sp>
      <p:pic>
        <p:nvPicPr>
          <p:cNvPr id="1467" name="Google Shape;1467;p72"/>
          <p:cNvPicPr preferRelativeResize="0"/>
          <p:nvPr/>
        </p:nvPicPr>
        <p:blipFill rotWithShape="1">
          <a:blip r:embed="rId3">
            <a:alphaModFix/>
          </a:blip>
          <a:srcRect b="0" l="0" r="0" t="0"/>
          <a:stretch/>
        </p:blipFill>
        <p:spPr>
          <a:xfrm>
            <a:off x="765766" y="1184083"/>
            <a:ext cx="450000" cy="360000"/>
          </a:xfrm>
          <a:prstGeom prst="rect">
            <a:avLst/>
          </a:prstGeom>
          <a:noFill/>
          <a:ln>
            <a:noFill/>
          </a:ln>
        </p:spPr>
      </p:pic>
      <p:pic>
        <p:nvPicPr>
          <p:cNvPr id="1468" name="Google Shape;1468;p72"/>
          <p:cNvPicPr preferRelativeResize="0"/>
          <p:nvPr/>
        </p:nvPicPr>
        <p:blipFill rotWithShape="1">
          <a:blip r:embed="rId4">
            <a:alphaModFix/>
          </a:blip>
          <a:srcRect b="0" l="0" r="0" t="0"/>
          <a:stretch/>
        </p:blipFill>
        <p:spPr>
          <a:xfrm>
            <a:off x="9031033" y="387497"/>
            <a:ext cx="805298" cy="644238"/>
          </a:xfrm>
          <a:prstGeom prst="rect">
            <a:avLst/>
          </a:prstGeom>
          <a:noFill/>
          <a:ln>
            <a:noFill/>
          </a:ln>
        </p:spPr>
      </p:pic>
      <p:sp>
        <p:nvSpPr>
          <p:cNvPr id="1469" name="Google Shape;1469;p72"/>
          <p:cNvSpPr txBox="1"/>
          <p:nvPr/>
        </p:nvSpPr>
        <p:spPr>
          <a:xfrm>
            <a:off x="453176" y="2911880"/>
            <a:ext cx="2945725"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0" i="0" lang="fr-BE" sz="2000" u="none" cap="none" strike="noStrike">
                <a:solidFill>
                  <a:srgbClr val="FFFFFF"/>
                </a:solidFill>
                <a:highlight>
                  <a:srgbClr val="0062B0"/>
                </a:highlight>
                <a:latin typeface="Arial"/>
                <a:ea typeface="Arial"/>
                <a:cs typeface="Arial"/>
                <a:sym typeface="Arial"/>
              </a:rPr>
              <a:t>Citoyen qui a des difficultés</a:t>
            </a:r>
            <a:r>
              <a:rPr b="0" i="0" lang="fr-BE" sz="2000" u="none" cap="none" strike="noStrike">
                <a:solidFill>
                  <a:srgbClr val="FFFFFF"/>
                </a:solidFill>
                <a:latin typeface="Arial"/>
                <a:ea typeface="Arial"/>
                <a:cs typeface="Arial"/>
                <a:sym typeface="Arial"/>
              </a:rPr>
              <a:t> </a:t>
            </a:r>
            <a:r>
              <a:rPr b="0" i="0" lang="fr-BE" sz="2000" u="none" cap="none" strike="noStrike">
                <a:solidFill>
                  <a:srgbClr val="6E6E6E"/>
                </a:solidFill>
                <a:latin typeface="Arial"/>
                <a:ea typeface="Arial"/>
                <a:cs typeface="Arial"/>
                <a:sym typeface="Arial"/>
              </a:rPr>
              <a:t>à gérer les démarches fiscales en ligne</a:t>
            </a:r>
            <a:endParaRPr/>
          </a:p>
        </p:txBody>
      </p:sp>
      <p:pic>
        <p:nvPicPr>
          <p:cNvPr id="1470" name="Google Shape;1470;p72"/>
          <p:cNvPicPr preferRelativeResize="0"/>
          <p:nvPr/>
        </p:nvPicPr>
        <p:blipFill rotWithShape="1">
          <a:blip r:embed="rId5">
            <a:alphaModFix/>
          </a:blip>
          <a:srcRect b="0" l="0" r="0" t="0"/>
          <a:stretch/>
        </p:blipFill>
        <p:spPr>
          <a:xfrm>
            <a:off x="3394304" y="4238092"/>
            <a:ext cx="908611" cy="726889"/>
          </a:xfrm>
          <a:prstGeom prst="rect">
            <a:avLst/>
          </a:prstGeom>
          <a:noFill/>
          <a:ln>
            <a:noFill/>
          </a:ln>
        </p:spPr>
      </p:pic>
      <p:sp>
        <p:nvSpPr>
          <p:cNvPr id="1471" name="Google Shape;1471;p72"/>
          <p:cNvSpPr txBox="1"/>
          <p:nvPr/>
        </p:nvSpPr>
        <p:spPr>
          <a:xfrm>
            <a:off x="4380204" y="2911879"/>
            <a:ext cx="2945725"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2000"/>
              <a:buFont typeface="Arial"/>
              <a:buNone/>
            </a:pPr>
            <a:r>
              <a:rPr b="0" i="0" lang="fr-BE" sz="2000" u="none" cap="none" strike="noStrike">
                <a:solidFill>
                  <a:srgbClr val="6E6E6E"/>
                </a:solidFill>
                <a:latin typeface="Arial"/>
                <a:ea typeface="Arial"/>
                <a:cs typeface="Arial"/>
                <a:sym typeface="Arial"/>
              </a:rPr>
              <a:t>Peut maintenant les </a:t>
            </a:r>
            <a:r>
              <a:rPr b="0" i="0" lang="fr-BE" sz="2000" u="none" cap="none" strike="noStrike">
                <a:solidFill>
                  <a:srgbClr val="FFFFFF"/>
                </a:solidFill>
                <a:highlight>
                  <a:srgbClr val="0062B0"/>
                </a:highlight>
                <a:latin typeface="Arial"/>
                <a:ea typeface="Arial"/>
                <a:cs typeface="Arial"/>
                <a:sym typeface="Arial"/>
              </a:rPr>
              <a:t>déléguer à un autre citoyen</a:t>
            </a:r>
            <a:endParaRPr b="0" i="0" sz="2000" u="none" cap="none" strike="noStrike">
              <a:solidFill>
                <a:srgbClr val="6E6E6E"/>
              </a:solidFill>
              <a:latin typeface="Arial"/>
              <a:ea typeface="Arial"/>
              <a:cs typeface="Arial"/>
              <a:sym typeface="Arial"/>
            </a:endParaRPr>
          </a:p>
        </p:txBody>
      </p:sp>
      <p:sp>
        <p:nvSpPr>
          <p:cNvPr id="1472" name="Google Shape;1472;p72"/>
          <p:cNvSpPr/>
          <p:nvPr/>
        </p:nvSpPr>
        <p:spPr>
          <a:xfrm>
            <a:off x="3437447" y="3419711"/>
            <a:ext cx="591295" cy="357052"/>
          </a:xfrm>
          <a:prstGeom prst="rightArrow">
            <a:avLst>
              <a:gd fmla="val 50000" name="adj1"/>
              <a:gd fmla="val 50000" name="adj2"/>
            </a:avLst>
          </a:prstGeom>
          <a:solidFill>
            <a:srgbClr val="E8F7F7"/>
          </a:solidFill>
          <a:ln cap="flat" cmpd="sng" w="12700">
            <a:solidFill>
              <a:srgbClr val="E8F7F7"/>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Lijn met pijl: Curve in wijzerzin met effen opvulling" id="1473" name="Google Shape;1473;p72"/>
          <p:cNvPicPr preferRelativeResize="0"/>
          <p:nvPr/>
        </p:nvPicPr>
        <p:blipFill rotWithShape="1">
          <a:blip r:embed="rId6">
            <a:alphaModFix/>
          </a:blip>
          <a:srcRect b="0" l="0" r="0" t="0"/>
          <a:stretch/>
        </p:blipFill>
        <p:spPr>
          <a:xfrm flipH="1" rot="4732770">
            <a:off x="5836117" y="4966757"/>
            <a:ext cx="914400" cy="914400"/>
          </a:xfrm>
          <a:prstGeom prst="rect">
            <a:avLst/>
          </a:prstGeom>
          <a:noFill/>
          <a:ln>
            <a:noFill/>
          </a:ln>
        </p:spPr>
      </p:pic>
      <p:sp>
        <p:nvSpPr>
          <p:cNvPr id="1474" name="Google Shape;1474;p72"/>
          <p:cNvSpPr/>
          <p:nvPr/>
        </p:nvSpPr>
        <p:spPr>
          <a:xfrm>
            <a:off x="8073982" y="3003020"/>
            <a:ext cx="3664842" cy="1601406"/>
          </a:xfrm>
          <a:prstGeom prst="roundRect">
            <a:avLst>
              <a:gd fmla="val 6318" name="adj"/>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75" name="Google Shape;1475;p72"/>
          <p:cNvSpPr txBox="1"/>
          <p:nvPr/>
        </p:nvSpPr>
        <p:spPr>
          <a:xfrm>
            <a:off x="7866434" y="3604376"/>
            <a:ext cx="3872390" cy="923330"/>
          </a:xfrm>
          <a:prstGeom prst="rect">
            <a:avLst/>
          </a:prstGeom>
          <a:noFill/>
          <a:ln>
            <a:noFill/>
          </a:ln>
        </p:spPr>
        <p:txBody>
          <a:bodyPr anchorCtr="0" anchor="t" bIns="45700" lIns="91425" spcFirstLastPara="1" rIns="91425" wrap="square" tIns="45700">
            <a:spAutoFit/>
          </a:bodyPr>
          <a:lstStyle/>
          <a:p>
            <a:pPr indent="0" lvl="0" marL="182563" marR="0" rtl="0" algn="ctr">
              <a:lnSpc>
                <a:spcPct val="100000"/>
              </a:lnSpc>
              <a:spcBef>
                <a:spcPts val="0"/>
              </a:spcBef>
              <a:spcAft>
                <a:spcPts val="0"/>
              </a:spcAft>
              <a:buClr>
                <a:schemeClr val="dk1"/>
              </a:buClr>
              <a:buSzPts val="1800"/>
              <a:buFont typeface="Arial"/>
              <a:buNone/>
            </a:pPr>
            <a:r>
              <a:rPr b="0" i="0" lang="fr-BE" sz="1800" u="none" cap="none" strike="noStrike">
                <a:solidFill>
                  <a:schemeClr val="dk1"/>
                </a:solidFill>
                <a:latin typeface="Arial"/>
                <a:ea typeface="Arial"/>
                <a:cs typeface="Arial"/>
                <a:sym typeface="Arial"/>
              </a:rPr>
              <a:t>En signant un nouveau mandat électronique </a:t>
            </a:r>
            <a:r>
              <a:rPr b="1" i="0" lang="fr-BE" sz="1800" u="sng" cap="none" strike="noStrike">
                <a:solidFill>
                  <a:schemeClr val="accent1"/>
                </a:solidFill>
                <a:latin typeface="Arial"/>
                <a:ea typeface="Arial"/>
                <a:cs typeface="Arial"/>
                <a:sym typeface="Arial"/>
                <a:hlinkClick r:id="rId7">
                  <a:extLst>
                    <a:ext uri="{A12FA001-AC4F-418D-AE19-62706E023703}">
                      <ahyp:hlinkClr val="tx"/>
                    </a:ext>
                  </a:extLst>
                </a:hlinkClick>
              </a:rPr>
              <a:t>Déclaration d’impôt Citoyen</a:t>
            </a:r>
            <a:endParaRPr b="0" i="0" sz="1800" u="none" cap="none" strike="noStrike">
              <a:solidFill>
                <a:srgbClr val="FFFFFF"/>
              </a:solidFill>
              <a:latin typeface="Arial"/>
              <a:ea typeface="Arial"/>
              <a:cs typeface="Arial"/>
              <a:sym typeface="Arial"/>
            </a:endParaRPr>
          </a:p>
        </p:txBody>
      </p:sp>
      <p:grpSp>
        <p:nvGrpSpPr>
          <p:cNvPr id="1476" name="Google Shape;1476;p72"/>
          <p:cNvGrpSpPr/>
          <p:nvPr/>
        </p:nvGrpSpPr>
        <p:grpSpPr>
          <a:xfrm>
            <a:off x="8178515" y="2993631"/>
            <a:ext cx="757177" cy="757177"/>
            <a:chOff x="2424086" y="1231955"/>
            <a:chExt cx="1512968" cy="1512968"/>
          </a:xfrm>
        </p:grpSpPr>
        <p:pic>
          <p:nvPicPr>
            <p:cNvPr descr="Laptop silhouet" id="1477" name="Google Shape;1477;p72"/>
            <p:cNvPicPr preferRelativeResize="0"/>
            <p:nvPr/>
          </p:nvPicPr>
          <p:blipFill rotWithShape="1">
            <a:blip r:embed="rId8">
              <a:alphaModFix/>
            </a:blip>
            <a:srcRect b="0" l="0" r="0" t="0"/>
            <a:stretch/>
          </p:blipFill>
          <p:spPr>
            <a:xfrm>
              <a:off x="2424086" y="1231955"/>
              <a:ext cx="1512968" cy="1512968"/>
            </a:xfrm>
            <a:prstGeom prst="rect">
              <a:avLst/>
            </a:prstGeom>
            <a:noFill/>
            <a:ln>
              <a:noFill/>
            </a:ln>
          </p:spPr>
        </p:pic>
        <p:pic>
          <p:nvPicPr>
            <p:cNvPr id="1478" name="Google Shape;1478;p72"/>
            <p:cNvPicPr preferRelativeResize="0"/>
            <p:nvPr/>
          </p:nvPicPr>
          <p:blipFill rotWithShape="1">
            <a:blip r:embed="rId9">
              <a:alphaModFix/>
            </a:blip>
            <a:srcRect b="3574" l="0" r="6593" t="1"/>
            <a:stretch/>
          </p:blipFill>
          <p:spPr>
            <a:xfrm>
              <a:off x="2774732" y="1799110"/>
              <a:ext cx="812655" cy="187386"/>
            </a:xfrm>
            <a:prstGeom prst="rect">
              <a:avLst/>
            </a:prstGeom>
            <a:noFill/>
            <a:ln>
              <a:noFill/>
            </a:ln>
          </p:spPr>
        </p:pic>
      </p:grpSp>
      <p:sp>
        <p:nvSpPr>
          <p:cNvPr id="1479" name="Google Shape;1479;p72"/>
          <p:cNvSpPr txBox="1"/>
          <p:nvPr/>
        </p:nvSpPr>
        <p:spPr>
          <a:xfrm>
            <a:off x="6923158" y="5032582"/>
            <a:ext cx="472932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lang="fr-BE" sz="1800">
                <a:solidFill>
                  <a:srgbClr val="FFFFFF"/>
                </a:solidFill>
                <a:highlight>
                  <a:srgbClr val="00AAA5"/>
                </a:highlight>
                <a:latin typeface="Arial"/>
                <a:ea typeface="Arial"/>
                <a:cs typeface="Arial"/>
                <a:sym typeface="Arial"/>
              </a:rPr>
              <a:t>A</a:t>
            </a:r>
            <a:r>
              <a:rPr b="0" i="0" lang="fr-BE" sz="1800" u="none" cap="none" strike="noStrike">
                <a:solidFill>
                  <a:srgbClr val="FFFFFF"/>
                </a:solidFill>
                <a:highlight>
                  <a:srgbClr val="00AAA5"/>
                </a:highlight>
                <a:latin typeface="Arial"/>
                <a:ea typeface="Arial"/>
                <a:cs typeface="Arial"/>
                <a:sym typeface="Arial"/>
              </a:rPr>
              <a:t>ccès au dossier fiscal dans MyMinfin</a:t>
            </a:r>
            <a:endParaRPr b="0" i="0" sz="1800" u="none" cap="none" strike="noStrike">
              <a:solidFill>
                <a:srgbClr val="FFFFFF"/>
              </a:solidFill>
              <a:highlight>
                <a:srgbClr val="00AAA5"/>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lang="fr-BE" sz="1600" u="sng">
                <a:solidFill>
                  <a:schemeClr val="dk1"/>
                </a:solidFill>
                <a:latin typeface="Arial"/>
                <a:ea typeface="Arial"/>
                <a:cs typeface="Arial"/>
                <a:sym typeface="Arial"/>
                <a:hlinkClick r:id="rId10">
                  <a:extLst>
                    <a:ext uri="{A12FA001-AC4F-418D-AE19-62706E023703}">
                      <ahyp:hlinkClr val="tx"/>
                    </a:ext>
                  </a:extLst>
                </a:hlinkClick>
              </a:rPr>
              <a:t>Plus d’information sur l’accès</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highlight>
                <a:srgbClr val="00AAA5"/>
              </a:highlight>
              <a:latin typeface="Arial"/>
              <a:ea typeface="Arial"/>
              <a:cs typeface="Arial"/>
              <a:sym typeface="Arial"/>
            </a:endParaRPr>
          </a:p>
          <a:p>
            <a:pPr indent="0" lvl="0" marL="0" marR="0" rtl="0" algn="l">
              <a:lnSpc>
                <a:spcPct val="100000"/>
              </a:lnSpc>
              <a:spcBef>
                <a:spcPts val="0"/>
              </a:spcBef>
              <a:spcAft>
                <a:spcPts val="0"/>
              </a:spcAft>
              <a:buClr>
                <a:srgbClr val="FFFFFF"/>
              </a:buClr>
              <a:buSzPts val="1800"/>
              <a:buFont typeface="Arial"/>
              <a:buNone/>
            </a:pPr>
            <a:r>
              <a:rPr lang="fr-BE" sz="1800">
                <a:solidFill>
                  <a:srgbClr val="FFFFFF"/>
                </a:solidFill>
                <a:highlight>
                  <a:srgbClr val="00AAA5"/>
                </a:highlight>
                <a:latin typeface="Arial"/>
                <a:ea typeface="Arial"/>
                <a:cs typeface="Arial"/>
                <a:sym typeface="Arial"/>
              </a:rPr>
              <a:t>Possibilité </a:t>
            </a:r>
            <a:r>
              <a:rPr b="0" i="0" lang="fr-BE" sz="1800" u="none" cap="none" strike="noStrike">
                <a:solidFill>
                  <a:srgbClr val="FFFFFF"/>
                </a:solidFill>
                <a:highlight>
                  <a:srgbClr val="00AAA5"/>
                </a:highlight>
                <a:latin typeface="Arial"/>
                <a:ea typeface="Arial"/>
                <a:cs typeface="Arial"/>
                <a:sym typeface="Arial"/>
              </a:rPr>
              <a:t>de traiter les démarches fiscales à la place du citoyen via MyMinfin</a:t>
            </a:r>
            <a:endParaRPr b="0" i="0" sz="1800" u="none" cap="none" strike="noStrike">
              <a:solidFill>
                <a:srgbClr val="FFFFFF"/>
              </a:solidFill>
              <a:highlight>
                <a:srgbClr val="00AAA5"/>
              </a:highlight>
              <a:latin typeface="Arial"/>
              <a:ea typeface="Arial"/>
              <a:cs typeface="Arial"/>
              <a:sym typeface="Arial"/>
            </a:endParaRPr>
          </a:p>
        </p:txBody>
      </p:sp>
      <p:pic>
        <p:nvPicPr>
          <p:cNvPr descr="Man silhouet" id="1480" name="Google Shape;1480;p72"/>
          <p:cNvPicPr preferRelativeResize="0"/>
          <p:nvPr/>
        </p:nvPicPr>
        <p:blipFill rotWithShape="1">
          <a:blip r:embed="rId11">
            <a:alphaModFix/>
          </a:blip>
          <a:srcRect b="0" l="0" r="0" t="0"/>
          <a:stretch/>
        </p:blipFill>
        <p:spPr>
          <a:xfrm>
            <a:off x="1566217" y="4233416"/>
            <a:ext cx="726889" cy="726889"/>
          </a:xfrm>
          <a:prstGeom prst="rect">
            <a:avLst/>
          </a:prstGeom>
          <a:noFill/>
          <a:ln>
            <a:noFill/>
          </a:ln>
        </p:spPr>
      </p:pic>
      <p:pic>
        <p:nvPicPr>
          <p:cNvPr descr="Man silhouet" id="1481" name="Google Shape;1481;p72"/>
          <p:cNvPicPr preferRelativeResize="0"/>
          <p:nvPr/>
        </p:nvPicPr>
        <p:blipFill rotWithShape="1">
          <a:blip r:embed="rId11">
            <a:alphaModFix/>
          </a:blip>
          <a:srcRect b="0" l="0" r="0" t="0"/>
          <a:stretch/>
        </p:blipFill>
        <p:spPr>
          <a:xfrm>
            <a:off x="5508963" y="4233415"/>
            <a:ext cx="726889" cy="72688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73"/>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488" name="Google Shape;1488;p73"/>
          <p:cNvSpPr/>
          <p:nvPr/>
        </p:nvSpPr>
        <p:spPr>
          <a:xfrm>
            <a:off x="650691" y="1128052"/>
            <a:ext cx="5317490"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Par un proche - mandat entre citoyens</a:t>
            </a:r>
            <a:endParaRPr/>
          </a:p>
        </p:txBody>
      </p:sp>
      <p:pic>
        <p:nvPicPr>
          <p:cNvPr id="1489" name="Google Shape;1489;p73"/>
          <p:cNvPicPr preferRelativeResize="0"/>
          <p:nvPr/>
        </p:nvPicPr>
        <p:blipFill rotWithShape="1">
          <a:blip r:embed="rId3">
            <a:alphaModFix/>
          </a:blip>
          <a:srcRect b="0" l="0" r="0" t="0"/>
          <a:stretch/>
        </p:blipFill>
        <p:spPr>
          <a:xfrm>
            <a:off x="765766" y="1184083"/>
            <a:ext cx="450000" cy="360000"/>
          </a:xfrm>
          <a:prstGeom prst="rect">
            <a:avLst/>
          </a:prstGeom>
          <a:noFill/>
          <a:ln>
            <a:noFill/>
          </a:ln>
        </p:spPr>
      </p:pic>
      <p:pic>
        <p:nvPicPr>
          <p:cNvPr id="1490" name="Google Shape;1490;p73"/>
          <p:cNvPicPr preferRelativeResize="0"/>
          <p:nvPr/>
        </p:nvPicPr>
        <p:blipFill rotWithShape="1">
          <a:blip r:embed="rId4">
            <a:alphaModFix/>
          </a:blip>
          <a:srcRect b="0" l="0" r="0" t="0"/>
          <a:stretch/>
        </p:blipFill>
        <p:spPr>
          <a:xfrm>
            <a:off x="9031033" y="387497"/>
            <a:ext cx="805298" cy="644238"/>
          </a:xfrm>
          <a:prstGeom prst="rect">
            <a:avLst/>
          </a:prstGeom>
          <a:noFill/>
          <a:ln>
            <a:noFill/>
          </a:ln>
        </p:spPr>
      </p:pic>
      <p:grpSp>
        <p:nvGrpSpPr>
          <p:cNvPr id="1491" name="Google Shape;1491;p73"/>
          <p:cNvGrpSpPr/>
          <p:nvPr/>
        </p:nvGrpSpPr>
        <p:grpSpPr>
          <a:xfrm flipH="1">
            <a:off x="9554946" y="1184083"/>
            <a:ext cx="2073697" cy="3800835"/>
            <a:chOff x="9999337" y="408660"/>
            <a:chExt cx="2073697" cy="3800835"/>
          </a:xfrm>
        </p:grpSpPr>
        <p:sp>
          <p:nvSpPr>
            <p:cNvPr id="1492" name="Google Shape;1492;p73"/>
            <p:cNvSpPr/>
            <p:nvPr/>
          </p:nvSpPr>
          <p:spPr>
            <a:xfrm>
              <a:off x="10355906" y="3784306"/>
              <a:ext cx="1426724"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Vrouw die een bord vasthoudt" id="1493" name="Google Shape;1493;p73"/>
            <p:cNvPicPr preferRelativeResize="0"/>
            <p:nvPr/>
          </p:nvPicPr>
          <p:blipFill rotWithShape="1">
            <a:blip r:embed="rId5">
              <a:alphaModFix/>
            </a:blip>
            <a:srcRect b="0" l="0" r="0" t="0"/>
            <a:stretch/>
          </p:blipFill>
          <p:spPr>
            <a:xfrm>
              <a:off x="9999337" y="408660"/>
              <a:ext cx="2073697" cy="3666537"/>
            </a:xfrm>
            <a:prstGeom prst="rect">
              <a:avLst/>
            </a:prstGeom>
            <a:noFill/>
            <a:ln>
              <a:noFill/>
            </a:ln>
            <a:effectLst>
              <a:outerShdw blurRad="50800" rotWithShape="0" algn="t" dir="5400000" dist="38100">
                <a:srgbClr val="000000">
                  <a:alpha val="40000"/>
                </a:srgbClr>
              </a:outerShdw>
            </a:effectLst>
          </p:spPr>
        </p:pic>
      </p:grpSp>
      <p:sp>
        <p:nvSpPr>
          <p:cNvPr id="1494" name="Google Shape;1494;p73"/>
          <p:cNvSpPr txBox="1"/>
          <p:nvPr/>
        </p:nvSpPr>
        <p:spPr>
          <a:xfrm rot="-493533">
            <a:off x="7127974" y="3459363"/>
            <a:ext cx="22879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62B0"/>
                </a:highlight>
                <a:latin typeface="Arial"/>
                <a:ea typeface="Arial"/>
                <a:cs typeface="Arial"/>
                <a:sym typeface="Arial"/>
              </a:rPr>
              <a:t>Responsabilité en cas d’erreur ?</a:t>
            </a:r>
            <a:endParaRPr/>
          </a:p>
          <a:p>
            <a:pPr indent="0" lvl="0" marL="0" marR="0" rtl="0" algn="ctr">
              <a:lnSpc>
                <a:spcPct val="100000"/>
              </a:lnSpc>
              <a:spcBef>
                <a:spcPts val="0"/>
              </a:spcBef>
              <a:spcAft>
                <a:spcPts val="0"/>
              </a:spcAft>
              <a:buClr>
                <a:srgbClr val="FFFFFF"/>
              </a:buClr>
              <a:buSzPts val="1800"/>
              <a:buFont typeface="Arial"/>
              <a:buNone/>
            </a:pPr>
            <a:r>
              <a:rPr b="0" i="0" lang="fr-BE" sz="1800" u="none" cap="none" strike="noStrike">
                <a:solidFill>
                  <a:srgbClr val="FFFFFF"/>
                </a:solidFill>
                <a:highlight>
                  <a:srgbClr val="0062B0"/>
                </a:highlight>
                <a:latin typeface="Arial"/>
                <a:ea typeface="Arial"/>
                <a:cs typeface="Arial"/>
                <a:sym typeface="Arial"/>
              </a:rPr>
              <a:t>Celle du mandant !</a:t>
            </a:r>
            <a:endParaRPr/>
          </a:p>
        </p:txBody>
      </p:sp>
      <p:pic>
        <p:nvPicPr>
          <p:cNvPr id="1495" name="Google Shape;1495;p73"/>
          <p:cNvPicPr preferRelativeResize="0"/>
          <p:nvPr/>
        </p:nvPicPr>
        <p:blipFill rotWithShape="1">
          <a:blip r:embed="rId6">
            <a:alphaModFix/>
          </a:blip>
          <a:srcRect b="0" l="0" r="0" t="0"/>
          <a:stretch/>
        </p:blipFill>
        <p:spPr>
          <a:xfrm>
            <a:off x="645596" y="1695473"/>
            <a:ext cx="6213152" cy="5071655"/>
          </a:xfrm>
          <a:prstGeom prst="rect">
            <a:avLst/>
          </a:prstGeom>
          <a:noFill/>
          <a:ln>
            <a:noFill/>
          </a:ln>
        </p:spPr>
      </p:pic>
      <p:sp>
        <p:nvSpPr>
          <p:cNvPr id="1496" name="Google Shape;1496;p73"/>
          <p:cNvSpPr/>
          <p:nvPr/>
        </p:nvSpPr>
        <p:spPr>
          <a:xfrm>
            <a:off x="4839025" y="2033596"/>
            <a:ext cx="950495" cy="96253"/>
          </a:xfrm>
          <a:prstGeom prst="rect">
            <a:avLst/>
          </a:prstGeom>
          <a:solidFill>
            <a:schemeClr val="l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7" name="Google Shape;1497;p73"/>
          <p:cNvSpPr/>
          <p:nvPr/>
        </p:nvSpPr>
        <p:spPr>
          <a:xfrm>
            <a:off x="759542" y="5251849"/>
            <a:ext cx="1110917" cy="533400"/>
          </a:xfrm>
          <a:prstGeom prst="rect">
            <a:avLst/>
          </a:prstGeom>
          <a:solidFill>
            <a:schemeClr val="lt1"/>
          </a:solidFill>
          <a:ln cap="flat" cmpd="sng" w="12700">
            <a:solidFill>
              <a:srgbClr val="00204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98" name="Google Shape;1498;p73"/>
          <p:cNvSpPr txBox="1"/>
          <p:nvPr/>
        </p:nvSpPr>
        <p:spPr>
          <a:xfrm>
            <a:off x="9528386" y="2225575"/>
            <a:ext cx="215365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u="sng">
                <a:solidFill>
                  <a:schemeClr val="dk1"/>
                </a:solidFill>
                <a:latin typeface="Arial"/>
                <a:ea typeface="Arial"/>
                <a:cs typeface="Arial"/>
                <a:sym typeface="Arial"/>
                <a:hlinkClick r:id="rId7">
                  <a:extLst>
                    <a:ext uri="{A12FA001-AC4F-418D-AE19-62706E023703}">
                      <ahyp:hlinkClr val="tx"/>
                    </a:ext>
                  </a:extLst>
                </a:hlinkClick>
              </a:rPr>
              <a:t>Plus d’info sur les mandats</a:t>
            </a:r>
            <a:endParaRPr sz="1800">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74"/>
          <p:cNvSpPr/>
          <p:nvPr/>
        </p:nvSpPr>
        <p:spPr>
          <a:xfrm>
            <a:off x="1506340" y="2339407"/>
            <a:ext cx="3046245" cy="2637972"/>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sp>
        <p:nvSpPr>
          <p:cNvPr id="1505" name="Google Shape;1505;p74"/>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AIDE AU REMPLISSAGE</a:t>
            </a:r>
            <a:endParaRPr b="0" i="0" sz="2500" u="none" cap="none" strike="noStrike">
              <a:solidFill>
                <a:srgbClr val="FFFFFF"/>
              </a:solidFill>
              <a:highlight>
                <a:srgbClr val="008080"/>
              </a:highlight>
              <a:latin typeface="Arial"/>
              <a:ea typeface="Arial"/>
              <a:cs typeface="Arial"/>
              <a:sym typeface="Arial"/>
            </a:endParaRPr>
          </a:p>
        </p:txBody>
      </p:sp>
      <p:sp>
        <p:nvSpPr>
          <p:cNvPr id="1506" name="Google Shape;1506;p74"/>
          <p:cNvSpPr/>
          <p:nvPr/>
        </p:nvSpPr>
        <p:spPr>
          <a:xfrm>
            <a:off x="650690" y="1128052"/>
            <a:ext cx="5327323" cy="472062"/>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lnSpc>
                <a:spcPct val="100000"/>
              </a:lnSpc>
              <a:spcBef>
                <a:spcPts val="0"/>
              </a:spcBef>
              <a:spcAft>
                <a:spcPts val="0"/>
              </a:spcAft>
              <a:buClr>
                <a:srgbClr val="FFFFFF"/>
              </a:buClr>
              <a:buSzPts val="2200"/>
              <a:buFont typeface="Arial"/>
              <a:buNone/>
            </a:pPr>
            <a:r>
              <a:rPr b="0" i="0" lang="fr-BE" sz="2200" u="none" cap="none" strike="noStrike">
                <a:solidFill>
                  <a:srgbClr val="FFFFFF"/>
                </a:solidFill>
                <a:latin typeface="Arial"/>
                <a:ea typeface="Arial"/>
                <a:cs typeface="Arial"/>
                <a:sym typeface="Arial"/>
              </a:rPr>
              <a:t>Contribuables avec un handicap auditif</a:t>
            </a:r>
            <a:endParaRPr b="0" i="0" sz="2200" u="none" cap="none" strike="noStrike">
              <a:solidFill>
                <a:srgbClr val="FFFFFF"/>
              </a:solidFill>
              <a:latin typeface="Arial"/>
              <a:ea typeface="Arial"/>
              <a:cs typeface="Arial"/>
              <a:sym typeface="Arial"/>
            </a:endParaRPr>
          </a:p>
        </p:txBody>
      </p:sp>
      <p:grpSp>
        <p:nvGrpSpPr>
          <p:cNvPr id="1507" name="Google Shape;1507;p74"/>
          <p:cNvGrpSpPr/>
          <p:nvPr/>
        </p:nvGrpSpPr>
        <p:grpSpPr>
          <a:xfrm>
            <a:off x="786664" y="1128052"/>
            <a:ext cx="493824" cy="472062"/>
            <a:chOff x="2030875" y="4319454"/>
            <a:chExt cx="956555" cy="914400"/>
          </a:xfrm>
        </p:grpSpPr>
        <p:pic>
          <p:nvPicPr>
            <p:cNvPr descr="Oreille contour" id="1508" name="Google Shape;1508;p74"/>
            <p:cNvPicPr preferRelativeResize="0"/>
            <p:nvPr/>
          </p:nvPicPr>
          <p:blipFill rotWithShape="1">
            <a:blip r:embed="rId3">
              <a:alphaModFix/>
            </a:blip>
            <a:srcRect b="0" l="0" r="0" t="0"/>
            <a:stretch/>
          </p:blipFill>
          <p:spPr>
            <a:xfrm>
              <a:off x="2073029" y="4319454"/>
              <a:ext cx="914400" cy="914400"/>
            </a:xfrm>
            <a:prstGeom prst="rect">
              <a:avLst/>
            </a:prstGeom>
            <a:noFill/>
            <a:ln>
              <a:noFill/>
            </a:ln>
          </p:spPr>
        </p:pic>
        <p:sp>
          <p:nvSpPr>
            <p:cNvPr id="1509" name="Google Shape;1509;p74"/>
            <p:cNvSpPr/>
            <p:nvPr/>
          </p:nvSpPr>
          <p:spPr>
            <a:xfrm>
              <a:off x="2414143" y="4734924"/>
              <a:ext cx="144000" cy="144000"/>
            </a:xfrm>
            <a:prstGeom prst="flowChartConnector">
              <a:avLst/>
            </a:prstGeom>
            <a:solidFill>
              <a:schemeClr val="lt1"/>
            </a:solidFill>
            <a:ln cap="flat" cmpd="sng" w="12700">
              <a:solidFill>
                <a:srgbClr val="00387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510" name="Google Shape;1510;p74"/>
            <p:cNvPicPr preferRelativeResize="0"/>
            <p:nvPr/>
          </p:nvPicPr>
          <p:blipFill rotWithShape="1">
            <a:blip r:embed="rId4">
              <a:alphaModFix/>
            </a:blip>
            <a:srcRect b="0" l="0" r="0" t="0"/>
            <a:stretch/>
          </p:blipFill>
          <p:spPr>
            <a:xfrm rot="-5400000">
              <a:off x="1985057" y="4733064"/>
              <a:ext cx="343635" cy="252000"/>
            </a:xfrm>
            <a:prstGeom prst="rect">
              <a:avLst/>
            </a:prstGeom>
            <a:noFill/>
            <a:ln>
              <a:noFill/>
            </a:ln>
          </p:spPr>
        </p:pic>
      </p:grpSp>
      <p:sp>
        <p:nvSpPr>
          <p:cNvPr id="1511" name="Google Shape;1511;p74"/>
          <p:cNvSpPr/>
          <p:nvPr/>
        </p:nvSpPr>
        <p:spPr>
          <a:xfrm>
            <a:off x="4776405" y="3210441"/>
            <a:ext cx="3159909" cy="2736402"/>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pic>
        <p:nvPicPr>
          <p:cNvPr descr="Onlinevergadering silhouet" id="1512" name="Google Shape;1512;p74"/>
          <p:cNvPicPr preferRelativeResize="0"/>
          <p:nvPr/>
        </p:nvPicPr>
        <p:blipFill rotWithShape="1">
          <a:blip r:embed="rId5">
            <a:alphaModFix/>
          </a:blip>
          <a:srcRect b="0" l="0" r="0" t="0"/>
          <a:stretch/>
        </p:blipFill>
        <p:spPr>
          <a:xfrm>
            <a:off x="8980675" y="274897"/>
            <a:ext cx="914400" cy="914400"/>
          </a:xfrm>
          <a:prstGeom prst="rect">
            <a:avLst/>
          </a:prstGeom>
          <a:noFill/>
          <a:ln>
            <a:noFill/>
          </a:ln>
        </p:spPr>
      </p:pic>
      <p:pic>
        <p:nvPicPr>
          <p:cNvPr descr="Gebarentaal silhouet" id="1513" name="Google Shape;1513;p74"/>
          <p:cNvPicPr preferRelativeResize="0"/>
          <p:nvPr/>
        </p:nvPicPr>
        <p:blipFill rotWithShape="1">
          <a:blip r:embed="rId6">
            <a:alphaModFix/>
          </a:blip>
          <a:srcRect b="0" l="0" r="0" t="0"/>
          <a:stretch/>
        </p:blipFill>
        <p:spPr>
          <a:xfrm>
            <a:off x="2566988" y="3874911"/>
            <a:ext cx="914400" cy="914400"/>
          </a:xfrm>
          <a:prstGeom prst="rect">
            <a:avLst/>
          </a:prstGeom>
          <a:noFill/>
          <a:ln>
            <a:noFill/>
          </a:ln>
        </p:spPr>
      </p:pic>
      <p:sp>
        <p:nvSpPr>
          <p:cNvPr id="1514" name="Google Shape;1514;p74"/>
          <p:cNvSpPr txBox="1"/>
          <p:nvPr/>
        </p:nvSpPr>
        <p:spPr>
          <a:xfrm>
            <a:off x="1866597" y="2897933"/>
            <a:ext cx="23151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Interprète à distance (appel vidéo) en langue des signes</a:t>
            </a:r>
            <a:endParaRPr/>
          </a:p>
        </p:txBody>
      </p:sp>
      <p:sp>
        <p:nvSpPr>
          <p:cNvPr id="1515" name="Google Shape;1515;p74"/>
          <p:cNvSpPr txBox="1"/>
          <p:nvPr/>
        </p:nvSpPr>
        <p:spPr>
          <a:xfrm>
            <a:off x="4900452" y="4255476"/>
            <a:ext cx="291181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Plages horaires réservées pour ces contribuables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75"/>
          <p:cNvSpPr/>
          <p:nvPr/>
        </p:nvSpPr>
        <p:spPr>
          <a:xfrm>
            <a:off x="2491506" y="3045380"/>
            <a:ext cx="7208987" cy="767239"/>
          </a:xfrm>
          <a:prstGeom prst="rect">
            <a:avLst/>
          </a:prstGeom>
          <a:solidFill>
            <a:srgbClr val="00AA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400"/>
              <a:buFont typeface="Arial"/>
              <a:buNone/>
            </a:pPr>
            <a:r>
              <a:rPr b="1" lang="fr-BE" sz="5400">
                <a:solidFill>
                  <a:srgbClr val="FFFFFF"/>
                </a:solidFill>
                <a:latin typeface="Arial"/>
                <a:ea typeface="Arial"/>
                <a:cs typeface="Arial"/>
                <a:sym typeface="Arial"/>
              </a:rPr>
              <a:t>PLUS D’INFORMATION</a:t>
            </a:r>
            <a:endParaRPr b="1" i="0" sz="5400" u="none" cap="none" strike="noStrike">
              <a:solidFill>
                <a:srgbClr val="FFFFFF"/>
              </a:solidFill>
              <a:latin typeface="Arial"/>
              <a:ea typeface="Arial"/>
              <a:cs typeface="Arial"/>
              <a:sym typeface="Arial"/>
            </a:endParaRPr>
          </a:p>
        </p:txBody>
      </p:sp>
      <p:sp>
        <p:nvSpPr>
          <p:cNvPr id="1522" name="Google Shape;1522;p75"/>
          <p:cNvSpPr/>
          <p:nvPr/>
        </p:nvSpPr>
        <p:spPr>
          <a:xfrm>
            <a:off x="1268599" y="552130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523" name="Google Shape;1523;p75"/>
          <p:cNvSpPr/>
          <p:nvPr/>
        </p:nvSpPr>
        <p:spPr>
          <a:xfrm>
            <a:off x="-590682" y="4404050"/>
            <a:ext cx="2389002" cy="2069872"/>
          </a:xfrm>
          <a:prstGeom prst="hexagon">
            <a:avLst>
              <a:gd fmla="val 28499" name="adj"/>
              <a:gd fmla="val 115470" name="vf"/>
            </a:avLst>
          </a:prstGeom>
          <a:solidFill>
            <a:srgbClr val="02C29F">
              <a:alpha val="9019"/>
            </a:srgbClr>
          </a:solidFill>
          <a:ln>
            <a:noFill/>
          </a:ln>
        </p:spPr>
        <p:txBody>
          <a:bodyPr anchorCtr="0" anchor="t" bIns="45700" lIns="36000" spcFirstLastPara="1" rIns="91425" wrap="square" tIns="45700">
            <a:noAutofit/>
          </a:bodyPr>
          <a:lstStyle/>
          <a:p>
            <a:pPr indent="0" lvl="0" marL="0" marR="0" rtl="0" algn="ctr">
              <a:spcBef>
                <a:spcPts val="0"/>
              </a:spcBef>
              <a:spcAft>
                <a:spcPts val="0"/>
              </a:spcAft>
              <a:buNone/>
            </a:pPr>
            <a:r>
              <a:t/>
            </a:r>
            <a:endParaRPr sz="1900">
              <a:solidFill>
                <a:schemeClr val="dk1"/>
              </a:solidFill>
              <a:latin typeface="Arial"/>
              <a:ea typeface="Arial"/>
              <a:cs typeface="Arial"/>
              <a:sym typeface="Arial"/>
            </a:endParaRPr>
          </a:p>
        </p:txBody>
      </p:sp>
      <p:sp>
        <p:nvSpPr>
          <p:cNvPr id="1524" name="Google Shape;1524;p75"/>
          <p:cNvSpPr/>
          <p:nvPr/>
        </p:nvSpPr>
        <p:spPr>
          <a:xfrm>
            <a:off x="1833192" y="6002227"/>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525" name="Google Shape;1525;p75"/>
          <p:cNvSpPr/>
          <p:nvPr/>
        </p:nvSpPr>
        <p:spPr>
          <a:xfrm>
            <a:off x="519127" y="5461465"/>
            <a:ext cx="1429200" cy="1236921"/>
          </a:xfrm>
          <a:prstGeom prst="hexagon">
            <a:avLst>
              <a:gd fmla="val 28499" name="adj"/>
              <a:gd fmla="val 115470" name="vf"/>
            </a:avLst>
          </a:prstGeom>
          <a:noFill/>
          <a:ln cap="flat" cmpd="sng" w="12700">
            <a:solidFill>
              <a:srgbClr val="00AAA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76"/>
          <p:cNvSpPr txBox="1"/>
          <p:nvPr/>
        </p:nvSpPr>
        <p:spPr>
          <a:xfrm>
            <a:off x="3497725" y="516704"/>
            <a:ext cx="2221926"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FISCONET</a:t>
            </a:r>
            <a:r>
              <a:rPr b="1" i="1" lang="fr-BE" sz="2500" u="none" cap="none" strike="noStrike">
                <a:solidFill>
                  <a:srgbClr val="FFFFFF"/>
                </a:solidFill>
                <a:highlight>
                  <a:srgbClr val="008080"/>
                </a:highlight>
                <a:latin typeface="Arial"/>
                <a:ea typeface="Arial"/>
                <a:cs typeface="Arial"/>
                <a:sym typeface="Arial"/>
              </a:rPr>
              <a:t>plus</a:t>
            </a:r>
            <a:endParaRPr b="1" i="1" sz="2500" u="none" cap="none" strike="noStrike">
              <a:solidFill>
                <a:srgbClr val="FFFFFF"/>
              </a:solidFill>
              <a:highlight>
                <a:srgbClr val="008080"/>
              </a:highlight>
              <a:latin typeface="Arial"/>
              <a:ea typeface="Arial"/>
              <a:cs typeface="Arial"/>
              <a:sym typeface="Arial"/>
            </a:endParaRPr>
          </a:p>
        </p:txBody>
      </p:sp>
      <p:sp>
        <p:nvSpPr>
          <p:cNvPr id="1532" name="Google Shape;1532;p76"/>
          <p:cNvSpPr txBox="1"/>
          <p:nvPr/>
        </p:nvSpPr>
        <p:spPr>
          <a:xfrm>
            <a:off x="847324" y="1352306"/>
            <a:ext cx="291181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Consultation de la législation, jurisprudence, directives et commentaires administratifs… </a:t>
            </a:r>
            <a:endParaRPr b="0" i="0" sz="1800" u="none" cap="none" strike="noStrike">
              <a:solidFill>
                <a:srgbClr val="6E6E6E"/>
              </a:solidFill>
              <a:latin typeface="Arial"/>
              <a:ea typeface="Arial"/>
              <a:cs typeface="Arial"/>
              <a:sym typeface="Arial"/>
            </a:endParaRPr>
          </a:p>
        </p:txBody>
      </p:sp>
      <p:pic>
        <p:nvPicPr>
          <p:cNvPr descr="E-loket | FOD Financiën" id="1533" name="Google Shape;1533;p76"/>
          <p:cNvPicPr preferRelativeResize="0"/>
          <p:nvPr/>
        </p:nvPicPr>
        <p:blipFill rotWithShape="1">
          <a:blip r:embed="rId3">
            <a:alphaModFix/>
          </a:blip>
          <a:srcRect b="0" l="0" r="0" t="0"/>
          <a:stretch/>
        </p:blipFill>
        <p:spPr>
          <a:xfrm>
            <a:off x="576752" y="372404"/>
            <a:ext cx="2221926" cy="627231"/>
          </a:xfrm>
          <a:prstGeom prst="rect">
            <a:avLst/>
          </a:prstGeom>
          <a:noFill/>
          <a:ln>
            <a:noFill/>
          </a:ln>
        </p:spPr>
      </p:pic>
      <p:pic>
        <p:nvPicPr>
          <p:cNvPr id="1534" name="Google Shape;1534;p76"/>
          <p:cNvPicPr preferRelativeResize="0"/>
          <p:nvPr/>
        </p:nvPicPr>
        <p:blipFill rotWithShape="1">
          <a:blip r:embed="rId4">
            <a:alphaModFix/>
          </a:blip>
          <a:srcRect b="0" l="0" r="0" t="0"/>
          <a:stretch/>
        </p:blipFill>
        <p:spPr>
          <a:xfrm rot="-5400000">
            <a:off x="3020437" y="539953"/>
            <a:ext cx="331502" cy="324000"/>
          </a:xfrm>
          <a:prstGeom prst="rect">
            <a:avLst/>
          </a:prstGeom>
          <a:noFill/>
          <a:ln>
            <a:noFill/>
          </a:ln>
        </p:spPr>
      </p:pic>
      <p:sp>
        <p:nvSpPr>
          <p:cNvPr id="1535" name="Google Shape;1535;p76"/>
          <p:cNvSpPr/>
          <p:nvPr/>
        </p:nvSpPr>
        <p:spPr>
          <a:xfrm>
            <a:off x="816958" y="1249618"/>
            <a:ext cx="2952011" cy="1384338"/>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chemeClr val="lt1"/>
              </a:buClr>
              <a:buSzPts val="2000"/>
              <a:buFont typeface="Arial"/>
              <a:buNone/>
            </a:pPr>
            <a:r>
              <a:t/>
            </a:r>
            <a:endParaRPr b="1" i="0" sz="2000" u="none" cap="none" strike="noStrike">
              <a:solidFill>
                <a:srgbClr val="FFFFFF"/>
              </a:solidFill>
              <a:highlight>
                <a:srgbClr val="004EA2"/>
              </a:highlight>
              <a:latin typeface="Arial"/>
              <a:ea typeface="Arial"/>
              <a:cs typeface="Arial"/>
              <a:sym typeface="Arial"/>
            </a:endParaRPr>
          </a:p>
        </p:txBody>
      </p:sp>
      <p:sp>
        <p:nvSpPr>
          <p:cNvPr id="1536" name="Google Shape;1536;p76"/>
          <p:cNvSpPr txBox="1"/>
          <p:nvPr/>
        </p:nvSpPr>
        <p:spPr>
          <a:xfrm>
            <a:off x="9747281" y="1497324"/>
            <a:ext cx="16277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BE" sz="1800" u="sng">
                <a:solidFill>
                  <a:schemeClr val="accent1"/>
                </a:solidFill>
                <a:latin typeface="Arial"/>
                <a:ea typeface="Arial"/>
                <a:cs typeface="Arial"/>
                <a:sym typeface="Arial"/>
                <a:hlinkClick r:id="rId5">
                  <a:extLst>
                    <a:ext uri="{A12FA001-AC4F-418D-AE19-62706E023703}">
                      <ahyp:hlinkClr val="tx"/>
                    </a:ext>
                  </a:extLst>
                </a:hlinkClick>
              </a:rPr>
              <a:t>FISCONET</a:t>
            </a:r>
            <a:r>
              <a:rPr b="1" i="1" lang="fr-BE" sz="1800" u="sng" cap="none">
                <a:solidFill>
                  <a:schemeClr val="accent1"/>
                </a:solidFill>
                <a:latin typeface="Arial"/>
                <a:ea typeface="Arial"/>
                <a:cs typeface="Arial"/>
                <a:sym typeface="Arial"/>
                <a:hlinkClick r:id="rId6">
                  <a:extLst>
                    <a:ext uri="{A12FA001-AC4F-418D-AE19-62706E023703}">
                      <ahyp:hlinkClr val="tx"/>
                    </a:ext>
                  </a:extLst>
                </a:hlinkClick>
              </a:rPr>
              <a:t>plus</a:t>
            </a:r>
            <a:endParaRPr b="1" i="1" sz="1800" cap="none">
              <a:solidFill>
                <a:schemeClr val="accent1"/>
              </a:solidFill>
              <a:latin typeface="Arial"/>
              <a:ea typeface="Arial"/>
              <a:cs typeface="Arial"/>
              <a:sym typeface="Arial"/>
            </a:endParaRPr>
          </a:p>
        </p:txBody>
      </p:sp>
      <p:pic>
        <p:nvPicPr>
          <p:cNvPr id="1537" name="Google Shape;1537;p76"/>
          <p:cNvPicPr preferRelativeResize="0"/>
          <p:nvPr/>
        </p:nvPicPr>
        <p:blipFill rotWithShape="1">
          <a:blip r:embed="rId7">
            <a:alphaModFix/>
          </a:blip>
          <a:srcRect b="0" l="0" r="0" t="18936"/>
          <a:stretch/>
        </p:blipFill>
        <p:spPr>
          <a:xfrm>
            <a:off x="740580" y="3170499"/>
            <a:ext cx="10396475" cy="2568099"/>
          </a:xfrm>
          <a:prstGeom prst="rect">
            <a:avLst/>
          </a:prstGeom>
          <a:noFill/>
          <a:ln>
            <a:noFill/>
          </a:ln>
        </p:spPr>
      </p:pic>
      <p:pic>
        <p:nvPicPr>
          <p:cNvPr descr="Laptop silhouet" id="1538" name="Google Shape;1538;p76"/>
          <p:cNvPicPr preferRelativeResize="0"/>
          <p:nvPr/>
        </p:nvPicPr>
        <p:blipFill rotWithShape="1">
          <a:blip r:embed="rId8">
            <a:alphaModFix/>
          </a:blip>
          <a:srcRect b="0" l="0" r="0" t="0"/>
          <a:stretch/>
        </p:blipFill>
        <p:spPr>
          <a:xfrm>
            <a:off x="8940631" y="211435"/>
            <a:ext cx="984361" cy="98436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grpSp>
        <p:nvGrpSpPr>
          <p:cNvPr id="1544" name="Google Shape;1544;p77"/>
          <p:cNvGrpSpPr/>
          <p:nvPr/>
        </p:nvGrpSpPr>
        <p:grpSpPr>
          <a:xfrm>
            <a:off x="2086654" y="1195796"/>
            <a:ext cx="1847105" cy="1599547"/>
            <a:chOff x="1279671" y="1394865"/>
            <a:chExt cx="1847105" cy="1599547"/>
          </a:xfrm>
        </p:grpSpPr>
        <p:pic>
          <p:nvPicPr>
            <p:cNvPr id="1545" name="Google Shape;1545;p77"/>
            <p:cNvPicPr preferRelativeResize="0"/>
            <p:nvPr/>
          </p:nvPicPr>
          <p:blipFill rotWithShape="1">
            <a:blip r:embed="rId3">
              <a:alphaModFix/>
            </a:blip>
            <a:srcRect b="0" l="0" r="0" t="0"/>
            <a:stretch/>
          </p:blipFill>
          <p:spPr>
            <a:xfrm>
              <a:off x="1917434" y="1773588"/>
              <a:ext cx="571580" cy="724001"/>
            </a:xfrm>
            <a:prstGeom prst="rect">
              <a:avLst/>
            </a:prstGeom>
            <a:noFill/>
            <a:ln>
              <a:noFill/>
            </a:ln>
          </p:spPr>
        </p:pic>
        <p:sp>
          <p:nvSpPr>
            <p:cNvPr id="1546" name="Google Shape;1546;p77"/>
            <p:cNvSpPr/>
            <p:nvPr/>
          </p:nvSpPr>
          <p:spPr>
            <a:xfrm>
              <a:off x="1279671" y="1394865"/>
              <a:ext cx="1847105" cy="1599547"/>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grpSp>
      <p:sp>
        <p:nvSpPr>
          <p:cNvPr id="1547" name="Google Shape;1547;p7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OUTILS DISPONIBLES</a:t>
            </a:r>
            <a:endParaRPr/>
          </a:p>
        </p:txBody>
      </p:sp>
      <p:grpSp>
        <p:nvGrpSpPr>
          <p:cNvPr id="1548" name="Google Shape;1548;p77"/>
          <p:cNvGrpSpPr/>
          <p:nvPr/>
        </p:nvGrpSpPr>
        <p:grpSpPr>
          <a:xfrm>
            <a:off x="5496057" y="1195796"/>
            <a:ext cx="1847105" cy="1599547"/>
            <a:chOff x="4449468" y="1417318"/>
            <a:chExt cx="1847105" cy="1599547"/>
          </a:xfrm>
        </p:grpSpPr>
        <p:pic>
          <p:nvPicPr>
            <p:cNvPr descr="Munten silhouet" id="1549" name="Google Shape;1549;p77"/>
            <p:cNvPicPr preferRelativeResize="0"/>
            <p:nvPr/>
          </p:nvPicPr>
          <p:blipFill rotWithShape="1">
            <a:blip r:embed="rId4">
              <a:alphaModFix/>
            </a:blip>
            <a:srcRect b="0" l="0" r="0" t="0"/>
            <a:stretch/>
          </p:blipFill>
          <p:spPr>
            <a:xfrm>
              <a:off x="5013021" y="1834638"/>
              <a:ext cx="720000" cy="720000"/>
            </a:xfrm>
            <a:prstGeom prst="rect">
              <a:avLst/>
            </a:prstGeom>
            <a:noFill/>
            <a:ln>
              <a:noFill/>
            </a:ln>
          </p:spPr>
        </p:pic>
        <p:sp>
          <p:nvSpPr>
            <p:cNvPr id="1550" name="Google Shape;1550;p77"/>
            <p:cNvSpPr/>
            <p:nvPr/>
          </p:nvSpPr>
          <p:spPr>
            <a:xfrm>
              <a:off x="4449468" y="1417318"/>
              <a:ext cx="1847105" cy="1599547"/>
            </a:xfrm>
            <a:prstGeom prst="hexagon">
              <a:avLst>
                <a:gd fmla="val 28499" name="adj"/>
                <a:gd fmla="val 115470" name="vf"/>
              </a:avLst>
            </a:prstGeom>
            <a:solidFill>
              <a:srgbClr val="02C29F">
                <a:alpha val="9019"/>
              </a:srgbClr>
            </a:solidFill>
            <a:ln>
              <a:noFill/>
            </a:ln>
          </p:spPr>
          <p:txBody>
            <a:bodyPr anchorCtr="0" anchor="ctr" bIns="45700" lIns="36000"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6E6E6E"/>
                </a:solidFill>
                <a:latin typeface="Arial"/>
                <a:ea typeface="Arial"/>
                <a:cs typeface="Arial"/>
                <a:sym typeface="Arial"/>
              </a:endParaRPr>
            </a:p>
          </p:txBody>
        </p:sp>
      </p:grpSp>
      <p:sp>
        <p:nvSpPr>
          <p:cNvPr id="1551" name="Google Shape;1551;p77"/>
          <p:cNvSpPr txBox="1"/>
          <p:nvPr/>
        </p:nvSpPr>
        <p:spPr>
          <a:xfrm>
            <a:off x="2587079" y="2389822"/>
            <a:ext cx="10139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62B0"/>
                </a:highlight>
                <a:latin typeface="Arial"/>
                <a:ea typeface="Arial"/>
                <a:cs typeface="Arial"/>
                <a:sym typeface="Arial"/>
              </a:rPr>
              <a:t>TaxCalc</a:t>
            </a:r>
            <a:endParaRPr b="1" i="0" sz="1800" u="none" cap="none" strike="noStrike">
              <a:solidFill>
                <a:srgbClr val="6E6E6E"/>
              </a:solidFill>
              <a:latin typeface="Arial"/>
              <a:ea typeface="Arial"/>
              <a:cs typeface="Arial"/>
              <a:sym typeface="Arial"/>
            </a:endParaRPr>
          </a:p>
        </p:txBody>
      </p:sp>
      <p:sp>
        <p:nvSpPr>
          <p:cNvPr id="1552" name="Google Shape;1552;p77"/>
          <p:cNvSpPr txBox="1"/>
          <p:nvPr/>
        </p:nvSpPr>
        <p:spPr>
          <a:xfrm>
            <a:off x="5728059" y="2409301"/>
            <a:ext cx="15799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fr-BE" sz="1800" u="none" cap="none" strike="noStrike">
                <a:solidFill>
                  <a:srgbClr val="FFFFFF"/>
                </a:solidFill>
                <a:highlight>
                  <a:srgbClr val="0062B0"/>
                </a:highlight>
                <a:latin typeface="Arial"/>
                <a:ea typeface="Arial"/>
                <a:cs typeface="Arial"/>
                <a:sym typeface="Arial"/>
              </a:rPr>
              <a:t>Applications</a:t>
            </a:r>
            <a:endParaRPr b="1" i="0" sz="1800" u="none" cap="none" strike="noStrike">
              <a:solidFill>
                <a:srgbClr val="6E6E6E"/>
              </a:solidFill>
              <a:latin typeface="Arial"/>
              <a:ea typeface="Arial"/>
              <a:cs typeface="Arial"/>
              <a:sym typeface="Arial"/>
            </a:endParaRPr>
          </a:p>
        </p:txBody>
      </p:sp>
      <p:grpSp>
        <p:nvGrpSpPr>
          <p:cNvPr id="1553" name="Google Shape;1553;p77"/>
          <p:cNvGrpSpPr/>
          <p:nvPr/>
        </p:nvGrpSpPr>
        <p:grpSpPr>
          <a:xfrm>
            <a:off x="4936032" y="3089908"/>
            <a:ext cx="3085346" cy="3356397"/>
            <a:chOff x="4188355" y="3019818"/>
            <a:chExt cx="3085346" cy="3356397"/>
          </a:xfrm>
        </p:grpSpPr>
        <p:sp>
          <p:nvSpPr>
            <p:cNvPr id="1554" name="Google Shape;1554;p77"/>
            <p:cNvSpPr txBox="1"/>
            <p:nvPr/>
          </p:nvSpPr>
          <p:spPr>
            <a:xfrm>
              <a:off x="4306341" y="3087361"/>
              <a:ext cx="2967360" cy="328885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4EA2"/>
                </a:buClr>
                <a:buSzPts val="1800"/>
                <a:buFont typeface="Arial"/>
                <a:buChar char="•"/>
              </a:pPr>
              <a:r>
                <a:rPr b="0" i="0" lang="fr-BE" sz="1800" u="sng" cap="none" strike="noStrike">
                  <a:solidFill>
                    <a:srgbClr val="004EA2"/>
                  </a:solidFill>
                  <a:latin typeface="Arial"/>
                  <a:ea typeface="Arial"/>
                  <a:cs typeface="Arial"/>
                  <a:sym typeface="Arial"/>
                  <a:hlinkClick r:id="rId5">
                    <a:extLst>
                      <a:ext uri="{A12FA001-AC4F-418D-AE19-62706E023703}">
                        <ahyp:hlinkClr val="tx"/>
                      </a:ext>
                    </a:extLst>
                  </a:hlinkClick>
                </a:rPr>
                <a:t>Ressources nettes</a:t>
              </a:r>
              <a:endParaRPr b="0" i="0" sz="1800" u="none" cap="none" strike="noStrike">
                <a:solidFill>
                  <a:srgbClr val="004EA2"/>
                </a:solidFill>
                <a:latin typeface="Arial"/>
                <a:ea typeface="Arial"/>
                <a:cs typeface="Arial"/>
                <a:sym typeface="Arial"/>
              </a:endParaRPr>
            </a:p>
            <a:p>
              <a:pPr indent="0" lvl="0" marL="0" marR="0" rtl="0" algn="l">
                <a:lnSpc>
                  <a:spcPct val="90000"/>
                </a:lnSpc>
                <a:spcBef>
                  <a:spcPts val="100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Vérifier si une personne peut être prise en charge fiscalement</a:t>
              </a:r>
              <a:br>
                <a:rPr b="0" i="0" lang="fr-BE" sz="1800" u="none" cap="none" strike="noStrike">
                  <a:solidFill>
                    <a:srgbClr val="6E6E6E"/>
                  </a:solidFill>
                  <a:latin typeface="Arial"/>
                  <a:ea typeface="Arial"/>
                  <a:cs typeface="Arial"/>
                  <a:sym typeface="Arial"/>
                </a:rPr>
              </a:br>
              <a:endParaRPr b="0" i="0" sz="1800" u="none" cap="none" strike="noStrike">
                <a:solidFill>
                  <a:srgbClr val="6E6E6E"/>
                </a:solidFill>
                <a:latin typeface="Arial"/>
                <a:ea typeface="Arial"/>
                <a:cs typeface="Arial"/>
                <a:sym typeface="Arial"/>
              </a:endParaRPr>
            </a:p>
            <a:p>
              <a:pPr indent="-228600" lvl="0" marL="228600" marR="0" rtl="0" algn="l">
                <a:lnSpc>
                  <a:spcPct val="90000"/>
                </a:lnSpc>
                <a:spcBef>
                  <a:spcPts val="1000"/>
                </a:spcBef>
                <a:spcAft>
                  <a:spcPts val="0"/>
                </a:spcAft>
                <a:buClr>
                  <a:srgbClr val="004EA2"/>
                </a:buClr>
                <a:buSzPts val="1800"/>
                <a:buFont typeface="Arial"/>
                <a:buChar char="•"/>
              </a:pPr>
              <a:r>
                <a:rPr b="0" i="0" lang="fr-BE" sz="1800" u="sng" cap="none" strike="noStrike">
                  <a:solidFill>
                    <a:srgbClr val="004EA2"/>
                  </a:solidFill>
                  <a:latin typeface="Arial"/>
                  <a:ea typeface="Arial"/>
                  <a:cs typeface="Arial"/>
                  <a:sym typeface="Arial"/>
                  <a:hlinkClick r:id="rId6">
                    <a:extLst>
                      <a:ext uri="{A12FA001-AC4F-418D-AE19-62706E023703}">
                        <ahyp:hlinkClr val="tx"/>
                      </a:ext>
                    </a:extLst>
                  </a:hlinkClick>
                </a:rPr>
                <a:t>Revenus étrangers</a:t>
              </a:r>
              <a:endParaRPr b="0" i="0" sz="1800" u="none" cap="none" strike="noStrike">
                <a:solidFill>
                  <a:srgbClr val="004EA2"/>
                </a:solidFill>
                <a:latin typeface="Arial"/>
                <a:ea typeface="Arial"/>
                <a:cs typeface="Arial"/>
                <a:sym typeface="Arial"/>
              </a:endParaRPr>
            </a:p>
            <a:p>
              <a:pPr indent="0" lvl="0" marL="0" marR="0" rtl="0" algn="l">
                <a:lnSpc>
                  <a:spcPct val="90000"/>
                </a:lnSpc>
                <a:spcBef>
                  <a:spcPts val="1000"/>
                </a:spcBef>
                <a:spcAft>
                  <a:spcPts val="0"/>
                </a:spcAft>
                <a:buClr>
                  <a:srgbClr val="6E6E6E"/>
                </a:buClr>
                <a:buSzPts val="1800"/>
                <a:buFont typeface="Arial"/>
                <a:buNone/>
              </a:pPr>
              <a:r>
                <a:rPr b="0" i="0" lang="fr-BE" sz="1800" u="none" cap="none" strike="noStrike">
                  <a:solidFill>
                    <a:srgbClr val="6E6E6E"/>
                  </a:solidFill>
                  <a:latin typeface="Arial"/>
                  <a:ea typeface="Arial"/>
                  <a:cs typeface="Arial"/>
                  <a:sym typeface="Arial"/>
                </a:rPr>
                <a:t>Comment reprendre ces revenus dans la déclaration et dans quel pays seront-ils imposés ?</a:t>
              </a:r>
              <a:endParaRPr/>
            </a:p>
          </p:txBody>
        </p:sp>
        <p:sp>
          <p:nvSpPr>
            <p:cNvPr id="1555" name="Google Shape;1555;p77"/>
            <p:cNvSpPr/>
            <p:nvPr/>
          </p:nvSpPr>
          <p:spPr>
            <a:xfrm>
              <a:off x="4188355" y="3019818"/>
              <a:ext cx="3085346" cy="3129773"/>
            </a:xfrm>
            <a:prstGeom prst="rect">
              <a:avLst/>
            </a:prstGeom>
            <a:noFill/>
            <a:ln cap="flat" cmpd="sng" w="57150">
              <a:solidFill>
                <a:srgbClr val="00AAA5">
                  <a:alpha val="80000"/>
                </a:srgbClr>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chemeClr val="lt1"/>
                </a:buClr>
                <a:buSzPts val="2000"/>
                <a:buFont typeface="Arial"/>
                <a:buNone/>
              </a:pPr>
              <a:r>
                <a:t/>
              </a:r>
              <a:endParaRPr b="1" i="0" sz="2000" u="none" cap="none" strike="noStrike">
                <a:solidFill>
                  <a:srgbClr val="FFFFFF"/>
                </a:solidFill>
                <a:highlight>
                  <a:srgbClr val="004EA2"/>
                </a:highlight>
                <a:latin typeface="Arial"/>
                <a:ea typeface="Arial"/>
                <a:cs typeface="Arial"/>
                <a:sym typeface="Arial"/>
              </a:endParaRPr>
            </a:p>
          </p:txBody>
        </p:sp>
      </p:grpSp>
      <p:grpSp>
        <p:nvGrpSpPr>
          <p:cNvPr id="1556" name="Google Shape;1556;p77"/>
          <p:cNvGrpSpPr/>
          <p:nvPr/>
        </p:nvGrpSpPr>
        <p:grpSpPr>
          <a:xfrm>
            <a:off x="1482611" y="3097749"/>
            <a:ext cx="3085346" cy="3409688"/>
            <a:chOff x="4188355" y="3019818"/>
            <a:chExt cx="3085346" cy="3409688"/>
          </a:xfrm>
        </p:grpSpPr>
        <p:sp>
          <p:nvSpPr>
            <p:cNvPr id="1557" name="Google Shape;1557;p77"/>
            <p:cNvSpPr txBox="1"/>
            <p:nvPr/>
          </p:nvSpPr>
          <p:spPr>
            <a:xfrm>
              <a:off x="4275940" y="3140652"/>
              <a:ext cx="2967360" cy="328885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Disponible toute l’année </a:t>
              </a:r>
              <a:endParaRPr/>
            </a:p>
            <a:p>
              <a:pPr indent="-228600" lvl="0" marL="228600" marR="0" rtl="0" algn="l">
                <a:lnSpc>
                  <a:spcPct val="90000"/>
                </a:lnSpc>
                <a:spcBef>
                  <a:spcPts val="1000"/>
                </a:spcBef>
                <a:spcAft>
                  <a:spcPts val="0"/>
                </a:spcAft>
                <a:buClr>
                  <a:schemeClr val="dk1"/>
                </a:buClr>
                <a:buSzPts val="1800"/>
                <a:buFont typeface="Arial"/>
                <a:buChar char="•"/>
              </a:pPr>
              <a:r>
                <a:rPr b="0" i="0" lang="fr-BE" sz="1800" u="sng" cap="none" strike="noStrike">
                  <a:solidFill>
                    <a:schemeClr val="dk1"/>
                  </a:solidFill>
                  <a:latin typeface="Arial"/>
                  <a:ea typeface="Arial"/>
                  <a:cs typeface="Arial"/>
                  <a:sym typeface="Arial"/>
                  <a:hlinkClick r:id="rId7">
                    <a:extLst>
                      <a:ext uri="{A12FA001-AC4F-418D-AE19-62706E023703}">
                        <ahyp:hlinkClr val="tx"/>
                      </a:ext>
                    </a:extLst>
                  </a:hlinkClick>
                </a:rPr>
                <a:t>Calcul anonyme</a:t>
              </a:r>
              <a:r>
                <a:rPr b="0" i="0" lang="fr-BE" sz="1800" u="none" cap="none" strike="noStrike">
                  <a:solidFill>
                    <a:schemeClr val="dk1"/>
                  </a:solidFill>
                  <a:latin typeface="Arial"/>
                  <a:ea typeface="Arial"/>
                  <a:cs typeface="Arial"/>
                  <a:sym typeface="Arial"/>
                </a:rPr>
                <a:t> sans données pré-remplies ou d’aide au remplissage  </a:t>
              </a:r>
              <a:br>
                <a:rPr b="0" i="0" lang="fr-BE" sz="1800" u="none" cap="none" strike="noStrike">
                  <a:solidFill>
                    <a:schemeClr val="dk1"/>
                  </a:solidFill>
                  <a:latin typeface="Arial"/>
                  <a:ea typeface="Arial"/>
                  <a:cs typeface="Arial"/>
                  <a:sym typeface="Arial"/>
                </a:rPr>
              </a:br>
              <a:r>
                <a:rPr lang="fr-BE" sz="1800">
                  <a:solidFill>
                    <a:schemeClr val="dk1"/>
                  </a:solidFill>
                  <a:latin typeface="Arial"/>
                  <a:ea typeface="Arial"/>
                  <a:cs typeface="Arial"/>
                  <a:sym typeface="Arial"/>
                </a:rPr>
                <a:t>🡪 </a:t>
              </a:r>
              <a:r>
                <a:rPr b="0" i="0" lang="fr-BE" sz="1800" u="none" cap="none" strike="noStrike">
                  <a:solidFill>
                    <a:schemeClr val="dk1"/>
                  </a:solidFill>
                  <a:latin typeface="Arial"/>
                  <a:ea typeface="Arial"/>
                  <a:cs typeface="Arial"/>
                  <a:sym typeface="Arial"/>
                </a:rPr>
                <a:t>données à compléter manuellement</a:t>
              </a:r>
              <a:endParaRPr/>
            </a:p>
            <a:p>
              <a:pPr indent="-228600" lvl="0" marL="228600" marR="0" rtl="0" algn="l">
                <a:lnSpc>
                  <a:spcPct val="90000"/>
                </a:lnSpc>
                <a:spcBef>
                  <a:spcPts val="1000"/>
                </a:spcBef>
                <a:spcAft>
                  <a:spcPts val="0"/>
                </a:spcAft>
                <a:buClr>
                  <a:schemeClr val="dk1"/>
                </a:buClr>
                <a:buSzPts val="1800"/>
                <a:buFont typeface="Arial"/>
                <a:buChar char="•"/>
              </a:pPr>
              <a:r>
                <a:rPr b="0" i="0" lang="fr-BE" sz="1800" u="none" cap="none" strike="noStrike">
                  <a:solidFill>
                    <a:schemeClr val="dk1"/>
                  </a:solidFill>
                  <a:latin typeface="Arial"/>
                  <a:ea typeface="Arial"/>
                  <a:cs typeface="Arial"/>
                  <a:sym typeface="Arial"/>
                </a:rPr>
                <a:t>Peut servir pour la formation/s’entraîner</a:t>
              </a:r>
              <a:endParaRPr/>
            </a:p>
          </p:txBody>
        </p:sp>
        <p:sp>
          <p:nvSpPr>
            <p:cNvPr id="1558" name="Google Shape;1558;p77"/>
            <p:cNvSpPr/>
            <p:nvPr/>
          </p:nvSpPr>
          <p:spPr>
            <a:xfrm>
              <a:off x="4188355" y="3019818"/>
              <a:ext cx="3085346" cy="3129773"/>
            </a:xfrm>
            <a:prstGeom prst="rect">
              <a:avLst/>
            </a:prstGeom>
            <a:noFill/>
            <a:ln cap="flat" cmpd="sng" w="57150">
              <a:solidFill>
                <a:srgbClr val="00AAA5"/>
              </a:solidFill>
              <a:prstDash val="solid"/>
              <a:miter lim="8000"/>
              <a:headEnd len="sm" w="sm" type="none"/>
              <a:tailEnd len="sm" w="sm" type="none"/>
            </a:ln>
          </p:spPr>
          <p:txBody>
            <a:bodyPr anchorCtr="0" anchor="ctr" bIns="45700" lIns="91425" spcFirstLastPara="1" rIns="91425" wrap="square" tIns="0">
              <a:noAutofit/>
            </a:bodyPr>
            <a:lstStyle/>
            <a:p>
              <a:pPr indent="0" lvl="0" marL="0" marR="0" rtl="0" algn="ctr">
                <a:lnSpc>
                  <a:spcPct val="100000"/>
                </a:lnSpc>
                <a:spcBef>
                  <a:spcPts val="0"/>
                </a:spcBef>
                <a:spcAft>
                  <a:spcPts val="0"/>
                </a:spcAft>
                <a:buClr>
                  <a:schemeClr val="lt1"/>
                </a:buClr>
                <a:buSzPts val="2000"/>
                <a:buFont typeface="Arial"/>
                <a:buNone/>
              </a:pPr>
              <a:r>
                <a:t/>
              </a:r>
              <a:endParaRPr b="1" i="0" sz="2000" u="none" cap="none" strike="noStrike">
                <a:solidFill>
                  <a:srgbClr val="FFFFFF"/>
                </a:solidFill>
                <a:highlight>
                  <a:srgbClr val="004EA2"/>
                </a:highlight>
                <a:latin typeface="Arial"/>
                <a:ea typeface="Arial"/>
                <a:cs typeface="Arial"/>
                <a:sym typeface="Arial"/>
              </a:endParaRPr>
            </a:p>
          </p:txBody>
        </p:sp>
      </p:grpSp>
      <p:pic>
        <p:nvPicPr>
          <p:cNvPr descr="Laptop silhouet" id="1559" name="Google Shape;1559;p77"/>
          <p:cNvPicPr preferRelativeResize="0"/>
          <p:nvPr/>
        </p:nvPicPr>
        <p:blipFill rotWithShape="1">
          <a:blip r:embed="rId8">
            <a:alphaModFix/>
          </a:blip>
          <a:srcRect b="0" l="0" r="0" t="0"/>
          <a:stretch/>
        </p:blipFill>
        <p:spPr>
          <a:xfrm>
            <a:off x="8940631" y="211435"/>
            <a:ext cx="984361" cy="9843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nvSpPr>
        <p:spPr>
          <a:xfrm>
            <a:off x="564807" y="592880"/>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500"/>
              <a:buFont typeface="Arial"/>
              <a:buNone/>
            </a:pPr>
            <a:r>
              <a:rPr lang="fr-BE" sz="2500" cap="none">
                <a:solidFill>
                  <a:schemeClr val="lt1"/>
                </a:solidFill>
                <a:highlight>
                  <a:srgbClr val="008080"/>
                </a:highlight>
                <a:latin typeface="Arial"/>
                <a:ea typeface="Arial"/>
                <a:cs typeface="Arial"/>
                <a:sym typeface="Arial"/>
              </a:rPr>
              <a:t>CHANGEMENT DANS LA DÉCLARATION</a:t>
            </a:r>
            <a:endParaRPr sz="2500" cap="none">
              <a:solidFill>
                <a:schemeClr val="lt1"/>
              </a:solidFill>
              <a:highlight>
                <a:srgbClr val="008080"/>
              </a:highlight>
              <a:latin typeface="Arial"/>
              <a:ea typeface="Arial"/>
              <a:cs typeface="Arial"/>
              <a:sym typeface="Arial"/>
            </a:endParaRPr>
          </a:p>
        </p:txBody>
      </p:sp>
      <p:sp>
        <p:nvSpPr>
          <p:cNvPr id="200" name="Google Shape;200;p6"/>
          <p:cNvSpPr/>
          <p:nvPr/>
        </p:nvSpPr>
        <p:spPr>
          <a:xfrm>
            <a:off x="627363" y="1128052"/>
            <a:ext cx="8701694" cy="589510"/>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sp>
        <p:nvSpPr>
          <p:cNvPr id="201" name="Google Shape;201;p6"/>
          <p:cNvSpPr/>
          <p:nvPr/>
        </p:nvSpPr>
        <p:spPr>
          <a:xfrm>
            <a:off x="694387" y="1717562"/>
            <a:ext cx="10853591" cy="926125"/>
          </a:xfrm>
          <a:prstGeom prst="rect">
            <a:avLst/>
          </a:prstGeom>
          <a:noFill/>
          <a:ln>
            <a:noFill/>
          </a:ln>
        </p:spPr>
        <p:txBody>
          <a:bodyPr anchorCtr="0" anchor="ctr" bIns="45700" lIns="91425" spcFirstLastPara="1" rIns="91425" wrap="square" tIns="90000">
            <a:noAutofit/>
          </a:bodyPr>
          <a:lstStyle/>
          <a:p>
            <a:pPr indent="0" lvl="0" marL="0" marR="0" rtl="0" algn="l">
              <a:spcBef>
                <a:spcPts val="0"/>
              </a:spcBef>
              <a:spcAft>
                <a:spcPts val="0"/>
              </a:spcAft>
              <a:buNone/>
            </a:pPr>
            <a:r>
              <a:rPr b="1" lang="fr-BE" sz="2000">
                <a:solidFill>
                  <a:schemeClr val="lt1"/>
                </a:solidFill>
                <a:highlight>
                  <a:srgbClr val="004EA2"/>
                </a:highlight>
                <a:latin typeface="Arial"/>
                <a:ea typeface="Arial"/>
                <a:cs typeface="Arial"/>
                <a:sym typeface="Arial"/>
              </a:rPr>
              <a:t>Enfants à charge : </a:t>
            </a:r>
            <a:endParaRPr sz="2000">
              <a:solidFill>
                <a:schemeClr val="lt1"/>
              </a:solidFill>
              <a:latin typeface="Arial"/>
              <a:ea typeface="Arial"/>
              <a:cs typeface="Arial"/>
              <a:sym typeface="Arial"/>
            </a:endParaRPr>
          </a:p>
        </p:txBody>
      </p:sp>
      <p:pic>
        <p:nvPicPr>
          <p:cNvPr descr="Geslacht silhouet" id="202" name="Google Shape;202;p6"/>
          <p:cNvPicPr preferRelativeResize="0"/>
          <p:nvPr/>
        </p:nvPicPr>
        <p:blipFill rotWithShape="1">
          <a:blip r:embed="rId3">
            <a:alphaModFix/>
          </a:blip>
          <a:srcRect b="0" l="0" r="0" t="0"/>
          <a:stretch/>
        </p:blipFill>
        <p:spPr>
          <a:xfrm>
            <a:off x="696482" y="1162938"/>
            <a:ext cx="430140" cy="408776"/>
          </a:xfrm>
          <a:prstGeom prst="rect">
            <a:avLst/>
          </a:prstGeom>
          <a:noFill/>
          <a:ln>
            <a:noFill/>
          </a:ln>
        </p:spPr>
      </p:pic>
      <p:sp>
        <p:nvSpPr>
          <p:cNvPr id="203" name="Google Shape;203;p6"/>
          <p:cNvSpPr/>
          <p:nvPr/>
        </p:nvSpPr>
        <p:spPr>
          <a:xfrm>
            <a:off x="911552" y="2474976"/>
            <a:ext cx="9961520" cy="3925824"/>
          </a:xfrm>
          <a:prstGeom prst="rect">
            <a:avLst/>
          </a:prstGeom>
          <a:solidFill>
            <a:srgbClr val="02C29F">
              <a:alpha val="10196"/>
            </a:srgbClr>
          </a:solidFill>
          <a:ln>
            <a:noFill/>
          </a:ln>
        </p:spPr>
        <p:txBody>
          <a:bodyPr anchorCtr="0" anchor="t" bIns="45700" lIns="91425" spcFirstLastPara="1" rIns="91425" wrap="square" tIns="0">
            <a:noAutofit/>
          </a:bodyPr>
          <a:lstStyle/>
          <a:p>
            <a:pPr indent="0" lvl="0" marL="0" marR="0" rtl="0" algn="l">
              <a:spcBef>
                <a:spcPts val="0"/>
              </a:spcBef>
              <a:spcAft>
                <a:spcPts val="0"/>
              </a:spcAft>
              <a:buNone/>
            </a:pPr>
            <a:r>
              <a:rPr b="1" lang="fr-BE" sz="2000">
                <a:solidFill>
                  <a:srgbClr val="6E6E6E"/>
                </a:solidFill>
                <a:latin typeface="Arial"/>
                <a:ea typeface="Arial"/>
                <a:cs typeface="Arial"/>
                <a:sym typeface="Arial"/>
              </a:rPr>
              <a:t>Montant des ressources nettes pour l’exercice 2026 :</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Plus grande égalité de traitement des parents : un plafond unique, que le parent soit isolé ou non. </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Pour l'exercice d'imposition 2026, le plafond des ressources nettes est passe à </a:t>
            </a:r>
            <a:r>
              <a:rPr b="1" lang="fr-BE" sz="2000">
                <a:solidFill>
                  <a:srgbClr val="6E6E6E"/>
                </a:solidFill>
                <a:latin typeface="Arial"/>
                <a:ea typeface="Arial"/>
                <a:cs typeface="Arial"/>
                <a:sym typeface="Arial"/>
              </a:rPr>
              <a:t>12.000 € </a:t>
            </a:r>
            <a:r>
              <a:rPr lang="fr-BE" sz="2000">
                <a:solidFill>
                  <a:srgbClr val="6E6E6E"/>
                </a:solidFill>
                <a:latin typeface="Arial"/>
                <a:ea typeface="Arial"/>
                <a:cs typeface="Arial"/>
                <a:sym typeface="Arial"/>
              </a:rPr>
              <a:t>pour tous les enfants à charge. </a:t>
            </a:r>
            <a:endParaRPr/>
          </a:p>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215900" lvl="0" marL="342900" marR="0" rtl="0" algn="l">
              <a:spcBef>
                <a:spcPts val="0"/>
              </a:spcBef>
              <a:spcAft>
                <a:spcPts val="0"/>
              </a:spcAft>
              <a:buClr>
                <a:srgbClr val="6E6E6E"/>
              </a:buClr>
              <a:buSzPts val="2000"/>
              <a:buFont typeface="Arial"/>
              <a:buNone/>
            </a:pPr>
            <a:r>
              <a:t/>
            </a:r>
            <a:endParaRPr sz="2000">
              <a:solidFill>
                <a:srgbClr val="6E6E6E"/>
              </a:solidFill>
              <a:latin typeface="Arial"/>
              <a:ea typeface="Arial"/>
              <a:cs typeface="Arial"/>
              <a:sym typeface="Arial"/>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p:txBody>
      </p:sp>
      <p:graphicFrame>
        <p:nvGraphicFramePr>
          <p:cNvPr id="204" name="Google Shape;204;p6"/>
          <p:cNvGraphicFramePr/>
          <p:nvPr/>
        </p:nvGraphicFramePr>
        <p:xfrm>
          <a:off x="1244613" y="4437888"/>
          <a:ext cx="3000000" cy="3000000"/>
        </p:xfrm>
        <a:graphic>
          <a:graphicData uri="http://schemas.openxmlformats.org/drawingml/2006/table">
            <a:tbl>
              <a:tblPr bandRow="1" firstRow="1">
                <a:noFill/>
                <a:tableStyleId>{64054382-E751-4F66-B50D-F8032EE1A391}</a:tableStyleId>
              </a:tblPr>
              <a:tblGrid>
                <a:gridCol w="6184650"/>
                <a:gridCol w="3092325"/>
              </a:tblGrid>
              <a:tr h="370850">
                <a:tc gridSpan="2">
                  <a:txBody>
                    <a:bodyPr/>
                    <a:lstStyle/>
                    <a:p>
                      <a:pPr indent="0" lvl="0" marL="0" marR="0" rtl="0" algn="l">
                        <a:spcBef>
                          <a:spcPts val="0"/>
                        </a:spcBef>
                        <a:spcAft>
                          <a:spcPts val="0"/>
                        </a:spcAft>
                        <a:buNone/>
                      </a:pPr>
                      <a:r>
                        <a:rPr b="1" lang="fr-BE" sz="2000" u="none" cap="none" strike="noStrike">
                          <a:solidFill>
                            <a:schemeClr val="lt1"/>
                          </a:solidFill>
                        </a:rPr>
                        <a:t>Montant net maximum des ressources - EI 2026</a:t>
                      </a:r>
                      <a:endParaRPr sz="2000"/>
                    </a:p>
                  </a:txBody>
                  <a:tcPr marT="45725" marB="45725" marR="91450" marL="91450"/>
                </a:tc>
                <a:tc hMerge="1"/>
              </a:tr>
              <a:tr h="370850">
                <a:tc>
                  <a:txBody>
                    <a:bodyPr/>
                    <a:lstStyle/>
                    <a:p>
                      <a:pPr indent="0" lvl="0" marL="0" marR="0" rtl="0" algn="l">
                        <a:spcBef>
                          <a:spcPts val="0"/>
                        </a:spcBef>
                        <a:spcAft>
                          <a:spcPts val="0"/>
                        </a:spcAft>
                        <a:buNone/>
                      </a:pPr>
                      <a:r>
                        <a:rPr b="1" lang="fr-BE" sz="1600">
                          <a:solidFill>
                            <a:schemeClr val="dk1"/>
                          </a:solidFill>
                        </a:rPr>
                        <a:t>Enfants à charge d’un couple</a:t>
                      </a:r>
                      <a:endParaRPr/>
                    </a:p>
                  </a:txBody>
                  <a:tcPr marT="45725" marB="45725" marR="91450" marL="91450" anchor="ctr"/>
                </a:tc>
                <a:tc>
                  <a:txBody>
                    <a:bodyPr/>
                    <a:lstStyle/>
                    <a:p>
                      <a:pPr indent="0" lvl="0" marL="0" marR="0" rtl="0" algn="ctr">
                        <a:spcBef>
                          <a:spcPts val="0"/>
                        </a:spcBef>
                        <a:spcAft>
                          <a:spcPts val="0"/>
                        </a:spcAft>
                        <a:buNone/>
                      </a:pPr>
                      <a:r>
                        <a:rPr b="1" lang="fr-BE" sz="1600">
                          <a:solidFill>
                            <a:schemeClr val="dk1"/>
                          </a:solidFill>
                        </a:rPr>
                        <a:t>12.000 €</a:t>
                      </a:r>
                      <a:endParaRPr/>
                    </a:p>
                  </a:txBody>
                  <a:tcPr marT="45725" marB="45725" marR="91450" marL="91450" anchor="ctr"/>
                </a:tc>
              </a:tr>
              <a:tr h="370850">
                <a:tc>
                  <a:txBody>
                    <a:bodyPr/>
                    <a:lstStyle/>
                    <a:p>
                      <a:pPr indent="0" lvl="0" marL="0" marR="0" rtl="0" algn="l">
                        <a:spcBef>
                          <a:spcPts val="0"/>
                        </a:spcBef>
                        <a:spcAft>
                          <a:spcPts val="0"/>
                        </a:spcAft>
                        <a:buNone/>
                      </a:pPr>
                      <a:r>
                        <a:rPr b="1" lang="fr-BE" sz="1600">
                          <a:solidFill>
                            <a:schemeClr val="dk1"/>
                          </a:solidFill>
                        </a:rPr>
                        <a:t>Enfants à charge d’un isolé</a:t>
                      </a:r>
                      <a:endParaRPr b="1" sz="1600">
                        <a:solidFill>
                          <a:schemeClr val="dk1"/>
                        </a:solidFill>
                      </a:endParaRPr>
                    </a:p>
                  </a:txBody>
                  <a:tcPr marT="45725" marB="45725" marR="91450" marL="91450" anchor="ctr"/>
                </a:tc>
                <a:tc>
                  <a:txBody>
                    <a:bodyPr/>
                    <a:lstStyle/>
                    <a:p>
                      <a:pPr indent="0" lvl="0" marL="0" marR="0" rtl="0" algn="ctr">
                        <a:spcBef>
                          <a:spcPts val="0"/>
                        </a:spcBef>
                        <a:spcAft>
                          <a:spcPts val="0"/>
                        </a:spcAft>
                        <a:buNone/>
                      </a:pPr>
                      <a:r>
                        <a:rPr b="1" lang="fr-BE" sz="1600">
                          <a:solidFill>
                            <a:schemeClr val="dk1"/>
                          </a:solidFill>
                        </a:rPr>
                        <a:t>12.000 €</a:t>
                      </a:r>
                      <a:endParaRPr/>
                    </a:p>
                  </a:txBody>
                  <a:tcPr marT="45725" marB="45725" marR="91450" marL="91450" anchor="ctr"/>
                </a:tc>
              </a:tr>
              <a:tr h="370850">
                <a:tc>
                  <a:txBody>
                    <a:bodyPr/>
                    <a:lstStyle/>
                    <a:p>
                      <a:pPr indent="0" lvl="0" marL="0" marR="0" rtl="0" algn="l">
                        <a:spcBef>
                          <a:spcPts val="0"/>
                        </a:spcBef>
                        <a:spcAft>
                          <a:spcPts val="0"/>
                        </a:spcAft>
                        <a:buNone/>
                      </a:pPr>
                      <a:r>
                        <a:rPr b="1" lang="fr-BE" sz="1600">
                          <a:solidFill>
                            <a:schemeClr val="dk1"/>
                          </a:solidFill>
                        </a:rPr>
                        <a:t>Enfants handicapés à charge d’un isolé</a:t>
                      </a:r>
                      <a:endParaRPr b="1" sz="1600">
                        <a:solidFill>
                          <a:schemeClr val="dk1"/>
                        </a:solidFill>
                        <a:latin typeface="Arial"/>
                        <a:ea typeface="Arial"/>
                        <a:cs typeface="Arial"/>
                        <a:sym typeface="Arial"/>
                      </a:endParaRPr>
                    </a:p>
                  </a:txBody>
                  <a:tcPr marT="45725" marB="45725" marR="91450" marL="91450" anchor="ctr"/>
                </a:tc>
                <a:tc>
                  <a:txBody>
                    <a:bodyPr/>
                    <a:lstStyle/>
                    <a:p>
                      <a:pPr indent="0" lvl="0" marL="0" marR="0" rtl="0" algn="ctr">
                        <a:spcBef>
                          <a:spcPts val="0"/>
                        </a:spcBef>
                        <a:spcAft>
                          <a:spcPts val="0"/>
                        </a:spcAft>
                        <a:buClr>
                          <a:schemeClr val="dk1"/>
                        </a:buClr>
                        <a:buSzPts val="1600"/>
                        <a:buFont typeface="Arial"/>
                        <a:buNone/>
                      </a:pPr>
                      <a:r>
                        <a:rPr b="1" lang="fr-BE" sz="1600">
                          <a:solidFill>
                            <a:schemeClr val="dk1"/>
                          </a:solidFill>
                        </a:rPr>
                        <a:t>12.000 €</a:t>
                      </a:r>
                      <a:endParaRPr/>
                    </a:p>
                  </a:txBody>
                  <a:tcPr marT="45725" marB="45725" marR="91450" marL="91450" anchor="ct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78"/>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CONCILIATION POSSIBLE LORS D’UN PROBLÈME FISCAL</a:t>
            </a:r>
            <a:endParaRPr b="0" i="0" sz="2500" u="none" cap="none" strike="noStrike">
              <a:solidFill>
                <a:srgbClr val="FFFFFF"/>
              </a:solidFill>
              <a:highlight>
                <a:srgbClr val="008080"/>
              </a:highlight>
              <a:latin typeface="Arial"/>
              <a:ea typeface="Arial"/>
              <a:cs typeface="Arial"/>
              <a:sym typeface="Arial"/>
            </a:endParaRPr>
          </a:p>
        </p:txBody>
      </p:sp>
      <p:sp>
        <p:nvSpPr>
          <p:cNvPr id="1566" name="Google Shape;1566;p78"/>
          <p:cNvSpPr txBox="1"/>
          <p:nvPr/>
        </p:nvSpPr>
        <p:spPr>
          <a:xfrm>
            <a:off x="563357" y="1483414"/>
            <a:ext cx="6927106" cy="101985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6E6E6E"/>
              </a:buClr>
              <a:buSzPts val="2200"/>
              <a:buFont typeface="Arial"/>
              <a:buNone/>
            </a:pPr>
            <a:r>
              <a:rPr b="0" i="0" lang="fr-BE" sz="2200" u="none" cap="none" strike="noStrike">
                <a:solidFill>
                  <a:srgbClr val="6E6E6E"/>
                </a:solidFill>
                <a:latin typeface="Arial"/>
                <a:ea typeface="Arial"/>
                <a:cs typeface="Arial"/>
                <a:sym typeface="Arial"/>
              </a:rPr>
              <a:t>Le service de Conciliation fiscale, </a:t>
            </a:r>
            <a:r>
              <a:rPr b="0" i="0" lang="fr-BE" sz="2200" u="none" cap="none" strike="noStrike">
                <a:solidFill>
                  <a:srgbClr val="FFFFFF"/>
                </a:solidFill>
                <a:highlight>
                  <a:srgbClr val="0062B0"/>
                </a:highlight>
                <a:latin typeface="Arial"/>
                <a:ea typeface="Arial"/>
                <a:cs typeface="Arial"/>
                <a:sym typeface="Arial"/>
              </a:rPr>
              <a:t>un service autonome</a:t>
            </a:r>
            <a:r>
              <a:rPr b="0" i="0" lang="fr-BE" sz="2200" u="none" cap="none" strike="noStrike">
                <a:solidFill>
                  <a:srgbClr val="FFFFFF"/>
                </a:solidFill>
                <a:latin typeface="Arial"/>
                <a:ea typeface="Arial"/>
                <a:cs typeface="Arial"/>
                <a:sym typeface="Arial"/>
              </a:rPr>
              <a:t> </a:t>
            </a:r>
            <a:r>
              <a:rPr b="0" i="0" lang="fr-BE" sz="2200" u="none" cap="none" strike="noStrike">
                <a:solidFill>
                  <a:srgbClr val="6E6E6E"/>
                </a:solidFill>
                <a:latin typeface="Arial"/>
                <a:ea typeface="Arial"/>
                <a:cs typeface="Arial"/>
                <a:sym typeface="Arial"/>
              </a:rPr>
              <a:t> au sein du SPF Finances, assure </a:t>
            </a:r>
            <a:r>
              <a:rPr b="0" i="0" lang="fr-BE" sz="2200" u="none" cap="none" strike="noStrike">
                <a:solidFill>
                  <a:srgbClr val="FFFFFF"/>
                </a:solidFill>
                <a:highlight>
                  <a:srgbClr val="0062B0"/>
                </a:highlight>
                <a:latin typeface="Arial"/>
                <a:ea typeface="Arial"/>
                <a:cs typeface="Arial"/>
                <a:sym typeface="Arial"/>
              </a:rPr>
              <a:t>gratuitement</a:t>
            </a:r>
            <a:r>
              <a:rPr b="0" i="0" lang="fr-BE" sz="2200" u="none" cap="none" strike="noStrike">
                <a:solidFill>
                  <a:srgbClr val="6E6E6E"/>
                </a:solidFill>
                <a:latin typeface="Arial"/>
                <a:ea typeface="Arial"/>
                <a:cs typeface="Arial"/>
                <a:sym typeface="Arial"/>
              </a:rPr>
              <a:t> la médiation et la recherche d'une solution, en particulier :</a:t>
            </a:r>
            <a:endParaRPr/>
          </a:p>
          <a:p>
            <a:pPr indent="0" lvl="0" marL="0" marR="0" rtl="0" algn="l">
              <a:lnSpc>
                <a:spcPct val="120000"/>
              </a:lnSpc>
              <a:spcBef>
                <a:spcPts val="1000"/>
              </a:spcBef>
              <a:spcAft>
                <a:spcPts val="0"/>
              </a:spcAft>
              <a:buClr>
                <a:schemeClr val="dk1"/>
              </a:buClr>
              <a:buSzPts val="2200"/>
              <a:buFont typeface="Arial"/>
              <a:buNone/>
            </a:pPr>
            <a:r>
              <a:t/>
            </a:r>
            <a:endParaRPr b="0" i="0" sz="2200" u="none" cap="none" strike="noStrike">
              <a:solidFill>
                <a:srgbClr val="6E6E6E"/>
              </a:solidFill>
              <a:latin typeface="Arial"/>
              <a:ea typeface="Arial"/>
              <a:cs typeface="Arial"/>
              <a:sym typeface="Arial"/>
            </a:endParaRPr>
          </a:p>
        </p:txBody>
      </p:sp>
      <p:grpSp>
        <p:nvGrpSpPr>
          <p:cNvPr id="1567" name="Google Shape;1567;p78"/>
          <p:cNvGrpSpPr/>
          <p:nvPr/>
        </p:nvGrpSpPr>
        <p:grpSpPr>
          <a:xfrm>
            <a:off x="8766088" y="1483414"/>
            <a:ext cx="1974444" cy="4261784"/>
            <a:chOff x="9521000" y="1001275"/>
            <a:chExt cx="1974444" cy="4261784"/>
          </a:xfrm>
        </p:grpSpPr>
        <p:sp>
          <p:nvSpPr>
            <p:cNvPr id="1568" name="Google Shape;1568;p78"/>
            <p:cNvSpPr/>
            <p:nvPr/>
          </p:nvSpPr>
          <p:spPr>
            <a:xfrm>
              <a:off x="9639628" y="4837870"/>
              <a:ext cx="1737188" cy="425189"/>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Man die een bord vasthoudt" id="1569" name="Google Shape;1569;p78"/>
            <p:cNvPicPr preferRelativeResize="0"/>
            <p:nvPr/>
          </p:nvPicPr>
          <p:blipFill rotWithShape="1">
            <a:blip r:embed="rId3">
              <a:alphaModFix/>
            </a:blip>
            <a:srcRect b="0" l="0" r="0" t="0"/>
            <a:stretch/>
          </p:blipFill>
          <p:spPr>
            <a:xfrm>
              <a:off x="9521000" y="1001275"/>
              <a:ext cx="1974444" cy="4123618"/>
            </a:xfrm>
            <a:prstGeom prst="rect">
              <a:avLst/>
            </a:prstGeom>
            <a:noFill/>
            <a:ln>
              <a:noFill/>
            </a:ln>
            <a:effectLst>
              <a:outerShdw blurRad="50800" rotWithShape="0" algn="t" dir="5400000" dist="38100">
                <a:srgbClr val="000000">
                  <a:alpha val="40000"/>
                </a:srgbClr>
              </a:outerShdw>
            </a:effectLst>
          </p:spPr>
        </p:pic>
      </p:grpSp>
      <p:sp>
        <p:nvSpPr>
          <p:cNvPr id="1570" name="Google Shape;1570;p78"/>
          <p:cNvSpPr/>
          <p:nvPr/>
        </p:nvSpPr>
        <p:spPr>
          <a:xfrm>
            <a:off x="563357" y="3212397"/>
            <a:ext cx="6927106" cy="2284678"/>
          </a:xfrm>
          <a:prstGeom prst="roundRect">
            <a:avLst>
              <a:gd fmla="val 2458" name="adj"/>
            </a:avLst>
          </a:prstGeom>
          <a:solidFill>
            <a:srgbClr val="02C29F">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71" name="Google Shape;1571;p78"/>
          <p:cNvSpPr txBox="1"/>
          <p:nvPr/>
        </p:nvSpPr>
        <p:spPr>
          <a:xfrm>
            <a:off x="0" y="3326735"/>
            <a:ext cx="7272670" cy="2031325"/>
          </a:xfrm>
          <a:prstGeom prst="rect">
            <a:avLst/>
          </a:prstGeom>
          <a:noFill/>
          <a:ln>
            <a:noFill/>
          </a:ln>
        </p:spPr>
        <p:txBody>
          <a:bodyPr anchorCtr="0" anchor="t" bIns="45700" lIns="91425" spcFirstLastPara="1" rIns="91425" wrap="square" tIns="45700">
            <a:spAutoFit/>
          </a:bodyPr>
          <a:lstStyle/>
          <a:p>
            <a:pPr indent="-285750" lvl="2" marL="1200150" marR="0" rtl="0" algn="just">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lorsqu'une </a:t>
            </a:r>
            <a:r>
              <a:rPr b="1" i="0" lang="fr-BE" sz="1800" u="none" cap="none" strike="noStrike">
                <a:solidFill>
                  <a:schemeClr val="accent1"/>
                </a:solidFill>
                <a:latin typeface="Arial"/>
                <a:ea typeface="Arial"/>
                <a:cs typeface="Arial"/>
                <a:sym typeface="Arial"/>
              </a:rPr>
              <a:t>réclamation</a:t>
            </a:r>
            <a:r>
              <a:rPr b="1" i="0" lang="fr-BE" sz="1800" u="none" cap="none" strike="noStrike">
                <a:solidFill>
                  <a:srgbClr val="6E6E6E"/>
                </a:solidFill>
                <a:latin typeface="Arial"/>
                <a:ea typeface="Arial"/>
                <a:cs typeface="Arial"/>
                <a:sym typeface="Arial"/>
              </a:rPr>
              <a:t> </a:t>
            </a:r>
            <a:r>
              <a:rPr b="0" i="0" lang="fr-BE" sz="1800" u="none" cap="none" strike="noStrike">
                <a:solidFill>
                  <a:srgbClr val="6E6E6E"/>
                </a:solidFill>
                <a:latin typeface="Arial"/>
                <a:ea typeface="Arial"/>
                <a:cs typeface="Arial"/>
                <a:sym typeface="Arial"/>
              </a:rPr>
              <a:t>contre l'impôt a été rentrée et que le contribuable rencontre des difficultés à le faire</a:t>
            </a:r>
            <a:endParaRPr/>
          </a:p>
          <a:p>
            <a:pPr indent="-171450" lvl="2" marL="120015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6E6E6E"/>
              </a:solidFill>
              <a:latin typeface="Arial"/>
              <a:ea typeface="Arial"/>
              <a:cs typeface="Arial"/>
              <a:sym typeface="Arial"/>
            </a:endParaRPr>
          </a:p>
          <a:p>
            <a:pPr indent="-285750" lvl="2" marL="1200150" marR="0" rtl="0" algn="l">
              <a:lnSpc>
                <a:spcPct val="100000"/>
              </a:lnSpc>
              <a:spcBef>
                <a:spcPts val="0"/>
              </a:spcBef>
              <a:spcAft>
                <a:spcPts val="0"/>
              </a:spcAft>
              <a:buClr>
                <a:srgbClr val="6E6E6E"/>
              </a:buClr>
              <a:buSzPts val="1800"/>
              <a:buFont typeface="Arial"/>
              <a:buChar char="•"/>
            </a:pPr>
            <a:r>
              <a:rPr b="0" i="0" lang="fr-BE" sz="1800" u="none" cap="none" strike="noStrike">
                <a:solidFill>
                  <a:srgbClr val="6E6E6E"/>
                </a:solidFill>
                <a:latin typeface="Arial"/>
                <a:ea typeface="Arial"/>
                <a:cs typeface="Arial"/>
                <a:sym typeface="Arial"/>
              </a:rPr>
              <a:t>lorsque le contribuable a des </a:t>
            </a:r>
            <a:r>
              <a:rPr b="1" i="0" lang="fr-BE" sz="1800" u="none" cap="none" strike="noStrike">
                <a:solidFill>
                  <a:schemeClr val="accent1"/>
                </a:solidFill>
                <a:latin typeface="Arial"/>
                <a:ea typeface="Arial"/>
                <a:cs typeface="Arial"/>
                <a:sym typeface="Arial"/>
              </a:rPr>
              <a:t>difficultés à payer </a:t>
            </a:r>
            <a:r>
              <a:rPr b="0" i="0" lang="fr-BE" sz="1800" u="none" cap="none" strike="noStrike">
                <a:solidFill>
                  <a:srgbClr val="6E6E6E"/>
                </a:solidFill>
                <a:latin typeface="Arial"/>
                <a:ea typeface="Arial"/>
                <a:cs typeface="Arial"/>
                <a:sym typeface="Arial"/>
              </a:rPr>
              <a:t>l'impôt dû et que, selon lui, les autorités compétentes en matière de recouvrement n'ont pas fait preuve d'une compréhension suffisante à cet égard</a:t>
            </a:r>
            <a:endParaRPr/>
          </a:p>
        </p:txBody>
      </p:sp>
      <p:sp>
        <p:nvSpPr>
          <p:cNvPr id="1572" name="Google Shape;1572;p78"/>
          <p:cNvSpPr txBox="1"/>
          <p:nvPr/>
        </p:nvSpPr>
        <p:spPr>
          <a:xfrm>
            <a:off x="8877770" y="2621893"/>
            <a:ext cx="173718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BE" sz="1800" u="sng">
                <a:solidFill>
                  <a:schemeClr val="dk1"/>
                </a:solidFill>
                <a:latin typeface="Arial"/>
                <a:ea typeface="Arial"/>
                <a:cs typeface="Arial"/>
                <a:sym typeface="Arial"/>
                <a:hlinkClick r:id="rId4">
                  <a:extLst>
                    <a:ext uri="{A12FA001-AC4F-418D-AE19-62706E023703}">
                      <ahyp:hlinkClr val="tx"/>
                    </a:ext>
                  </a:extLst>
                </a:hlinkClick>
              </a:rPr>
              <a:t>Plus d’info sur la conciliation fiscale</a:t>
            </a:r>
            <a:endParaRPr sz="1800">
              <a:solidFill>
                <a:schemeClr val="dk1"/>
              </a:solidFill>
              <a:latin typeface="Arial"/>
              <a:ea typeface="Arial"/>
              <a:cs typeface="Arial"/>
              <a:sym typeface="Arial"/>
            </a:endParaRPr>
          </a:p>
        </p:txBody>
      </p:sp>
      <p:pic>
        <p:nvPicPr>
          <p:cNvPr descr="Laptop silhouet" id="1573" name="Google Shape;1573;p78"/>
          <p:cNvPicPr preferRelativeResize="0"/>
          <p:nvPr/>
        </p:nvPicPr>
        <p:blipFill rotWithShape="1">
          <a:blip r:embed="rId5">
            <a:alphaModFix/>
          </a:blip>
          <a:srcRect b="0" l="0" r="0" t="0"/>
          <a:stretch/>
        </p:blipFill>
        <p:spPr>
          <a:xfrm>
            <a:off x="8940631" y="211435"/>
            <a:ext cx="984361" cy="98436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79"/>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LIENS UTILES</a:t>
            </a:r>
            <a:endParaRPr b="0" i="0" sz="2500" u="none" cap="none" strike="noStrike">
              <a:solidFill>
                <a:srgbClr val="FFFFFF"/>
              </a:solidFill>
              <a:highlight>
                <a:srgbClr val="008080"/>
              </a:highlight>
              <a:latin typeface="Arial"/>
              <a:ea typeface="Arial"/>
              <a:cs typeface="Arial"/>
              <a:sym typeface="Arial"/>
            </a:endParaRPr>
          </a:p>
        </p:txBody>
      </p:sp>
      <p:pic>
        <p:nvPicPr>
          <p:cNvPr descr="Laptop silhouet" id="1580" name="Google Shape;1580;p79"/>
          <p:cNvPicPr preferRelativeResize="0"/>
          <p:nvPr/>
        </p:nvPicPr>
        <p:blipFill rotWithShape="1">
          <a:blip r:embed="rId3">
            <a:alphaModFix/>
          </a:blip>
          <a:srcRect b="0" l="0" r="0" t="0"/>
          <a:stretch/>
        </p:blipFill>
        <p:spPr>
          <a:xfrm>
            <a:off x="8940631" y="211435"/>
            <a:ext cx="984361" cy="984361"/>
          </a:xfrm>
          <a:prstGeom prst="rect">
            <a:avLst/>
          </a:prstGeom>
          <a:noFill/>
          <a:ln>
            <a:noFill/>
          </a:ln>
        </p:spPr>
      </p:pic>
      <p:graphicFrame>
        <p:nvGraphicFramePr>
          <p:cNvPr id="1581" name="Google Shape;1581;p79"/>
          <p:cNvGraphicFramePr/>
          <p:nvPr/>
        </p:nvGraphicFramePr>
        <p:xfrm>
          <a:off x="632183" y="1301319"/>
          <a:ext cx="3000000" cy="3000000"/>
        </p:xfrm>
        <a:graphic>
          <a:graphicData uri="http://schemas.openxmlformats.org/drawingml/2006/table">
            <a:tbl>
              <a:tblPr>
                <a:noFill/>
                <a:tableStyleId>{64054382-E751-4F66-B50D-F8032EE1A391}</a:tableStyleId>
              </a:tblPr>
              <a:tblGrid>
                <a:gridCol w="3605800"/>
                <a:gridCol w="6443075"/>
              </a:tblGrid>
              <a:tr h="2286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MyMinfin (Tax-on-Web)</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6E6E6E"/>
                          </a:solidFill>
                          <a:latin typeface="Arial"/>
                          <a:ea typeface="Arial"/>
                          <a:cs typeface="Arial"/>
                          <a:sym typeface="Arial"/>
                          <a:hlinkClick r:id="rId4">
                            <a:extLst>
                              <a:ext uri="{A12FA001-AC4F-418D-AE19-62706E023703}">
                                <ahyp:hlinkClr val="tx"/>
                              </a:ext>
                            </a:extLst>
                          </a:hlinkClick>
                        </a:rPr>
                        <a:t>www.myminfin.be</a:t>
                      </a:r>
                      <a:endParaRPr b="0" i="0" sz="1700">
                        <a:solidFill>
                          <a:srgbClr val="6E6E6E"/>
                        </a:solidFill>
                        <a:latin typeface="Arial"/>
                        <a:ea typeface="Arial"/>
                        <a:cs typeface="Arial"/>
                        <a:sym typeface="Arial"/>
                      </a:endParaRPr>
                    </a:p>
                  </a:txBody>
                  <a:tcPr marT="25525" marB="25525" marR="51025" marL="51025"/>
                </a:tc>
              </a:tr>
              <a:tr h="121125">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eBox​</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5">
                            <a:extLst>
                              <a:ext uri="{A12FA001-AC4F-418D-AE19-62706E023703}">
                                <ahyp:hlinkClr val="tx"/>
                              </a:ext>
                            </a:extLst>
                          </a:hlinkClick>
                        </a:rPr>
                        <a:t>https://myebox.be/fr</a:t>
                      </a:r>
                      <a:endParaRPr b="0" i="0" sz="1700">
                        <a:solidFill>
                          <a:srgbClr val="6E6E6E"/>
                        </a:solidFill>
                        <a:latin typeface="Arial"/>
                        <a:ea typeface="Arial"/>
                        <a:cs typeface="Arial"/>
                        <a:sym typeface="Arial"/>
                      </a:endParaRPr>
                    </a:p>
                  </a:txBody>
                  <a:tcPr marT="25525" marB="25525" marR="51025" marL="51025"/>
                </a:tc>
              </a:tr>
              <a:tr h="228600">
                <a:tc>
                  <a:txBody>
                    <a:bodyPr/>
                    <a:lstStyle/>
                    <a:p>
                      <a:pPr indent="0" lvl="0" marL="0" marR="0" rtl="0" algn="l">
                        <a:spcBef>
                          <a:spcPts val="0"/>
                        </a:spcBef>
                        <a:spcAft>
                          <a:spcPts val="0"/>
                        </a:spcAft>
                        <a:buNone/>
                      </a:pPr>
                      <a:r>
                        <a:rPr b="0" i="0" lang="fr-BE" sz="1800">
                          <a:solidFill>
                            <a:schemeClr val="accent1"/>
                          </a:solidFill>
                          <a:latin typeface="Arial"/>
                          <a:ea typeface="Arial"/>
                          <a:cs typeface="Arial"/>
                          <a:sym typeface="Arial"/>
                        </a:rPr>
                        <a:t>Connectoo</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i="0" lang="fr-BE" sz="1700" u="sng">
                          <a:solidFill>
                            <a:srgbClr val="6E6E6E"/>
                          </a:solidFill>
                          <a:latin typeface="Arial"/>
                          <a:ea typeface="Arial"/>
                          <a:cs typeface="Arial"/>
                          <a:sym typeface="Arial"/>
                          <a:hlinkClick r:id="rId6">
                            <a:extLst>
                              <a:ext uri="{A12FA001-AC4F-418D-AE19-62706E023703}">
                                <ahyp:hlinkClr val="tx"/>
                              </a:ext>
                            </a:extLst>
                          </a:hlinkClick>
                        </a:rPr>
                        <a:t>https://bosa.belgium.be/fr/trainings/connectoo</a:t>
                      </a:r>
                      <a:r>
                        <a:rPr b="0" i="0" lang="fr-BE" sz="1700">
                          <a:solidFill>
                            <a:srgbClr val="6E6E6E"/>
                          </a:solidFill>
                          <a:latin typeface="Arial"/>
                          <a:ea typeface="Arial"/>
                          <a:cs typeface="Arial"/>
                          <a:sym typeface="Arial"/>
                        </a:rPr>
                        <a:t> </a:t>
                      </a:r>
                      <a:endParaRPr/>
                    </a:p>
                  </a:txBody>
                  <a:tcPr marT="25525" marB="25525" marR="51025" marL="51025"/>
                </a:tc>
              </a:tr>
              <a:tr h="2286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Tax-Calc​</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7">
                            <a:extLst>
                              <a:ext uri="{A12FA001-AC4F-418D-AE19-62706E023703}">
                                <ahyp:hlinkClr val="tx"/>
                              </a:ext>
                            </a:extLst>
                          </a:hlinkClick>
                        </a:rPr>
                        <a:t>https://finances.belgium.be/fr/E-services/Tax-calc/Tax-Calc</a:t>
                      </a:r>
                      <a:endParaRPr b="0" i="0" sz="1700">
                        <a:solidFill>
                          <a:srgbClr val="6E6E6E"/>
                        </a:solidFill>
                        <a:latin typeface="Arial"/>
                        <a:ea typeface="Arial"/>
                        <a:cs typeface="Arial"/>
                        <a:sym typeface="Arial"/>
                      </a:endParaRPr>
                    </a:p>
                  </a:txBody>
                  <a:tcPr marT="25525" marB="25525" marR="51025" marL="51025"/>
                </a:tc>
              </a:tr>
              <a:tr h="135325">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Application Revenus étrangers</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8">
                            <a:extLst>
                              <a:ext uri="{A12FA001-AC4F-418D-AE19-62706E023703}">
                                <ahyp:hlinkClr val="tx"/>
                              </a:ext>
                            </a:extLst>
                          </a:hlinkClick>
                        </a:rPr>
                        <a:t>https://eservices.minfin.fgov.be/motiv/#/cpdi</a:t>
                      </a:r>
                      <a:endParaRPr b="0" i="0" sz="1700">
                        <a:solidFill>
                          <a:srgbClr val="6E6E6E"/>
                        </a:solidFill>
                        <a:latin typeface="Arial"/>
                        <a:ea typeface="Arial"/>
                        <a:cs typeface="Arial"/>
                        <a:sym typeface="Arial"/>
                      </a:endParaRPr>
                    </a:p>
                  </a:txBody>
                  <a:tcPr marT="25525" marB="25525" marR="51025" marL="51025"/>
                </a:tc>
              </a:tr>
              <a:tr h="1611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Application Calcul ressources nettes</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9">
                            <a:extLst>
                              <a:ext uri="{A12FA001-AC4F-418D-AE19-62706E023703}">
                                <ahyp:hlinkClr val="tx"/>
                              </a:ext>
                            </a:extLst>
                          </a:hlinkClick>
                        </a:rPr>
                        <a:t>https://eservices.minfin.fgov.be/motiv/#/calc-tax-reduc/DEPENDENT</a:t>
                      </a:r>
                      <a:endParaRPr b="0" i="0" sz="1700">
                        <a:solidFill>
                          <a:srgbClr val="6E6E6E"/>
                        </a:solidFill>
                        <a:latin typeface="Arial"/>
                        <a:ea typeface="Arial"/>
                        <a:cs typeface="Arial"/>
                        <a:sym typeface="Arial"/>
                      </a:endParaRPr>
                    </a:p>
                  </a:txBody>
                  <a:tcPr marT="25525" marB="25525" marR="51025" marL="51025"/>
                </a:tc>
              </a:tr>
              <a:tr h="2286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FAQ sur l’impôt des personnes physiques​</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10">
                            <a:extLst>
                              <a:ext uri="{A12FA001-AC4F-418D-AE19-62706E023703}">
                                <ahyp:hlinkClr val="tx"/>
                              </a:ext>
                            </a:extLst>
                          </a:hlinkClick>
                        </a:rPr>
                        <a:t>https://finances.belgium.be/particuliers</a:t>
                      </a:r>
                      <a:endParaRPr b="0" i="0" sz="1700">
                        <a:solidFill>
                          <a:srgbClr val="6E6E6E"/>
                        </a:solidFill>
                        <a:latin typeface="Arial"/>
                        <a:ea typeface="Arial"/>
                        <a:cs typeface="Arial"/>
                        <a:sym typeface="Arial"/>
                      </a:endParaRPr>
                    </a:p>
                  </a:txBody>
                  <a:tcPr marT="25525" marB="25525" marR="51025" marL="51025"/>
                </a:tc>
              </a:tr>
              <a:tr h="913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FISCONET</a:t>
                      </a:r>
                      <a:r>
                        <a:rPr b="0" i="1" lang="fr-BE" sz="1800">
                          <a:solidFill>
                            <a:schemeClr val="accent1"/>
                          </a:solidFill>
                          <a:latin typeface="Arial"/>
                          <a:ea typeface="Arial"/>
                          <a:cs typeface="Arial"/>
                          <a:sym typeface="Arial"/>
                        </a:rPr>
                        <a:t>plus</a:t>
                      </a:r>
                      <a:r>
                        <a:rPr b="0" lang="fr-BE" sz="1800">
                          <a:solidFill>
                            <a:schemeClr val="accent1"/>
                          </a:solidFill>
                          <a:latin typeface="Arial"/>
                          <a:ea typeface="Arial"/>
                          <a:cs typeface="Arial"/>
                          <a:sym typeface="Arial"/>
                        </a:rPr>
                        <a:t> ​- banque de données fiscales</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11">
                            <a:extLst>
                              <a:ext uri="{A12FA001-AC4F-418D-AE19-62706E023703}">
                                <ahyp:hlinkClr val="tx"/>
                              </a:ext>
                            </a:extLst>
                          </a:hlinkClick>
                        </a:rPr>
                        <a:t>https://eservices.minfin.fgov.be/myminfin-web/pages/public/fisconet</a:t>
                      </a:r>
                      <a:endParaRPr b="0" i="0" sz="1700">
                        <a:solidFill>
                          <a:srgbClr val="6E6E6E"/>
                        </a:solidFill>
                        <a:latin typeface="Arial"/>
                        <a:ea typeface="Arial"/>
                        <a:cs typeface="Arial"/>
                        <a:sym typeface="Arial"/>
                      </a:endParaRPr>
                    </a:p>
                  </a:txBody>
                  <a:tcPr marT="25525" marB="25525" marR="51025" marL="51025"/>
                </a:tc>
              </a:tr>
              <a:tr h="203925">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YouTube (canal SPF Finances)​</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12">
                            <a:extLst>
                              <a:ext uri="{A12FA001-AC4F-418D-AE19-62706E023703}">
                                <ahyp:hlinkClr val="tx"/>
                              </a:ext>
                            </a:extLst>
                          </a:hlinkClick>
                        </a:rPr>
                        <a:t>https://www.youtube.com/user/FinancesBE/videos</a:t>
                      </a:r>
                      <a:endParaRPr b="0" i="0" sz="1700">
                        <a:solidFill>
                          <a:srgbClr val="6E6E6E"/>
                        </a:solidFill>
                        <a:latin typeface="Arial"/>
                        <a:ea typeface="Arial"/>
                        <a:cs typeface="Arial"/>
                        <a:sym typeface="Arial"/>
                      </a:endParaRPr>
                    </a:p>
                  </a:txBody>
                  <a:tcPr marT="25525" marB="25525" marR="51025" marL="51025"/>
                </a:tc>
              </a:tr>
              <a:tr h="228600">
                <a:tc>
                  <a:txBody>
                    <a:bodyPr/>
                    <a:lstStyle/>
                    <a:p>
                      <a:pPr indent="0" lvl="0" marL="0" marR="0" rtl="0" algn="l">
                        <a:spcBef>
                          <a:spcPts val="0"/>
                        </a:spcBef>
                        <a:spcAft>
                          <a:spcPts val="0"/>
                        </a:spcAft>
                        <a:buNone/>
                      </a:pPr>
                      <a:r>
                        <a:rPr b="0" lang="fr-BE" sz="1800">
                          <a:solidFill>
                            <a:schemeClr val="accent1"/>
                          </a:solidFill>
                          <a:latin typeface="Arial"/>
                          <a:ea typeface="Arial"/>
                          <a:cs typeface="Arial"/>
                          <a:sym typeface="Arial"/>
                        </a:rPr>
                        <a:t>Problèmes avec les clés d’identification en ligne</a:t>
                      </a:r>
                      <a:endParaRPr b="0" i="0" sz="1800">
                        <a:solidFill>
                          <a:schemeClr val="accent1"/>
                        </a:solidFill>
                        <a:latin typeface="Arial"/>
                        <a:ea typeface="Arial"/>
                        <a:cs typeface="Arial"/>
                        <a:sym typeface="Arial"/>
                      </a:endParaRPr>
                    </a:p>
                  </a:txBody>
                  <a:tcPr marT="25525" marB="25525" marR="51025" marL="51025"/>
                </a:tc>
                <a:tc>
                  <a:txBody>
                    <a:bodyPr/>
                    <a:lstStyle/>
                    <a:p>
                      <a:pPr indent="0" lvl="0" marL="0" marR="0" rtl="0" algn="l">
                        <a:spcBef>
                          <a:spcPts val="0"/>
                        </a:spcBef>
                        <a:spcAft>
                          <a:spcPts val="0"/>
                        </a:spcAft>
                        <a:buNone/>
                      </a:pPr>
                      <a:r>
                        <a:rPr b="0" lang="fr-BE" sz="1700" u="sng">
                          <a:solidFill>
                            <a:srgbClr val="373737"/>
                          </a:solidFill>
                          <a:latin typeface="Arial"/>
                          <a:ea typeface="Arial"/>
                          <a:cs typeface="Arial"/>
                          <a:sym typeface="Arial"/>
                          <a:hlinkClick r:id="rId13">
                            <a:extLst>
                              <a:ext uri="{A12FA001-AC4F-418D-AE19-62706E023703}">
                                <ahyp:hlinkClr val="tx"/>
                              </a:ext>
                            </a:extLst>
                          </a:hlinkClick>
                        </a:rPr>
                        <a:t>https://www.aideacces.be/207.php</a:t>
                      </a:r>
                      <a:endParaRPr b="0" i="0" sz="1700">
                        <a:solidFill>
                          <a:srgbClr val="6E6E6E"/>
                        </a:solidFill>
                        <a:latin typeface="Arial"/>
                        <a:ea typeface="Arial"/>
                        <a:cs typeface="Arial"/>
                        <a:sym typeface="Arial"/>
                      </a:endParaRPr>
                    </a:p>
                  </a:txBody>
                  <a:tcPr marT="25525" marB="25525" marR="51025" marL="51025"/>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pic>
        <p:nvPicPr>
          <p:cNvPr id="1586" name="Google Shape;1586;g3e4a57ec54d_0_664"/>
          <p:cNvPicPr preferRelativeResize="0"/>
          <p:nvPr/>
        </p:nvPicPr>
        <p:blipFill rotWithShape="1">
          <a:blip r:embed="rId3">
            <a:alphaModFix/>
          </a:blip>
          <a:srcRect b="9491" l="7962" r="4641" t="4228"/>
          <a:stretch/>
        </p:blipFill>
        <p:spPr>
          <a:xfrm>
            <a:off x="6099571" y="1850762"/>
            <a:ext cx="6092427" cy="4112374"/>
          </a:xfrm>
          <a:prstGeom prst="rect">
            <a:avLst/>
          </a:prstGeom>
          <a:noFill/>
          <a:ln>
            <a:noFill/>
          </a:ln>
        </p:spPr>
      </p:pic>
      <p:sp>
        <p:nvSpPr>
          <p:cNvPr id="1587" name="Google Shape;1587;g3e4a57ec54d_0_664"/>
          <p:cNvSpPr txBox="1"/>
          <p:nvPr/>
        </p:nvSpPr>
        <p:spPr>
          <a:xfrm>
            <a:off x="695221" y="1132999"/>
            <a:ext cx="10691400" cy="576000"/>
          </a:xfrm>
          <a:prstGeom prst="rect">
            <a:avLst/>
          </a:prstGeom>
          <a:noFill/>
          <a:ln>
            <a:noFill/>
          </a:ln>
        </p:spPr>
        <p:txBody>
          <a:bodyPr anchorCtr="0" anchor="t" bIns="121900" lIns="48000" spcFirstLastPara="1" rIns="121900" wrap="square" tIns="121900">
            <a:noAutofit/>
          </a:bodyPr>
          <a:lstStyle/>
          <a:p>
            <a:pPr indent="0" lvl="0" marL="0" marR="0" rtl="0" algn="l">
              <a:lnSpc>
                <a:spcPct val="130000"/>
              </a:lnSpc>
              <a:spcBef>
                <a:spcPts val="0"/>
              </a:spcBef>
              <a:spcAft>
                <a:spcPts val="0"/>
              </a:spcAft>
              <a:buClr>
                <a:srgbClr val="000000"/>
              </a:buClr>
              <a:buSzPts val="1600"/>
              <a:buFont typeface="Roboto Light"/>
              <a:buNone/>
            </a:pPr>
            <a:r>
              <a:rPr b="0" i="0" lang="fr-BE" sz="1867" u="none" cap="none" strike="noStrike">
                <a:solidFill>
                  <a:srgbClr val="011D30"/>
                </a:solidFill>
                <a:latin typeface="Roboto Light"/>
                <a:ea typeface="Roboto Light"/>
                <a:cs typeface="Roboto Light"/>
                <a:sym typeface="Roboto Light"/>
              </a:rPr>
              <a:t>De nombreuses ressources sur les services numériques essentiels à votre disposition</a:t>
            </a:r>
            <a:endParaRPr b="0" i="0" sz="1867"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000"/>
              <a:buFont typeface="Arial"/>
              <a:buNone/>
            </a:pPr>
            <a:r>
              <a:t/>
            </a:r>
            <a:endParaRPr b="0" i="0" sz="1867" u="none" cap="none" strike="noStrike">
              <a:solidFill>
                <a:srgbClr val="011D30"/>
              </a:solidFill>
              <a:latin typeface="Roboto"/>
              <a:ea typeface="Roboto"/>
              <a:cs typeface="Roboto"/>
              <a:sym typeface="Roboto"/>
            </a:endParaRPr>
          </a:p>
        </p:txBody>
      </p:sp>
      <p:sp>
        <p:nvSpPr>
          <p:cNvPr id="1588" name="Google Shape;1588;g3e4a57ec54d_0_664"/>
          <p:cNvSpPr txBox="1"/>
          <p:nvPr/>
        </p:nvSpPr>
        <p:spPr>
          <a:xfrm>
            <a:off x="695222" y="372465"/>
            <a:ext cx="9576600" cy="811200"/>
          </a:xfrm>
          <a:prstGeom prst="rect">
            <a:avLst/>
          </a:prstGeom>
          <a:noFill/>
          <a:ln>
            <a:noFill/>
          </a:ln>
        </p:spPr>
        <p:txBody>
          <a:bodyPr anchorCtr="0" anchor="ctr" bIns="96000" lIns="48000" spcFirstLastPara="1" rIns="48000" wrap="square" tIns="96000">
            <a:noAutofit/>
          </a:bodyPr>
          <a:lstStyle/>
          <a:p>
            <a:pPr indent="0" lvl="0" marL="0" marR="0" rtl="0" algn="l">
              <a:lnSpc>
                <a:spcPct val="100000"/>
              </a:lnSpc>
              <a:spcBef>
                <a:spcPts val="0"/>
              </a:spcBef>
              <a:spcAft>
                <a:spcPts val="0"/>
              </a:spcAft>
              <a:buClr>
                <a:srgbClr val="000000"/>
              </a:buClr>
              <a:buSzPts val="3000"/>
              <a:buFont typeface="Roboto Black"/>
              <a:buNone/>
            </a:pPr>
            <a:r>
              <a:rPr b="0" i="0" lang="fr-BE" sz="4000" u="none" cap="none" strike="noStrike">
                <a:solidFill>
                  <a:srgbClr val="011D30"/>
                </a:solidFill>
                <a:latin typeface="Roboto Black"/>
                <a:ea typeface="Roboto Black"/>
                <a:cs typeface="Roboto Black"/>
                <a:sym typeface="Roboto Black"/>
              </a:rPr>
              <a:t>Accompagner avec </a:t>
            </a:r>
            <a:r>
              <a:rPr b="0" i="0" lang="fr-BE" sz="4000" u="none" cap="none" strike="noStrike">
                <a:solidFill>
                  <a:srgbClr val="184FF4"/>
                </a:solidFill>
                <a:latin typeface="Roboto Black"/>
                <a:ea typeface="Roboto Black"/>
                <a:cs typeface="Roboto Black"/>
                <a:sym typeface="Roboto Black"/>
              </a:rPr>
              <a:t>123Digit</a:t>
            </a:r>
            <a:endParaRPr/>
          </a:p>
        </p:txBody>
      </p:sp>
      <p:sp>
        <p:nvSpPr>
          <p:cNvPr id="1589" name="Google Shape;1589;g3e4a57ec54d_0_664"/>
          <p:cNvSpPr/>
          <p:nvPr/>
        </p:nvSpPr>
        <p:spPr>
          <a:xfrm>
            <a:off x="6815061" y="4074161"/>
            <a:ext cx="4371000" cy="703500"/>
          </a:xfrm>
          <a:prstGeom prst="rect">
            <a:avLst/>
          </a:prstGeom>
          <a:solidFill>
            <a:srgbClr val="FBFBFB"/>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67" u="none" cap="none" strike="noStrike">
              <a:solidFill>
                <a:srgbClr val="FFFFFF"/>
              </a:solidFill>
              <a:latin typeface="Arial"/>
              <a:ea typeface="Arial"/>
              <a:cs typeface="Arial"/>
              <a:sym typeface="Arial"/>
            </a:endParaRPr>
          </a:p>
        </p:txBody>
      </p:sp>
      <p:grpSp>
        <p:nvGrpSpPr>
          <p:cNvPr id="1590" name="Google Shape;1590;g3e4a57ec54d_0_664"/>
          <p:cNvGrpSpPr/>
          <p:nvPr/>
        </p:nvGrpSpPr>
        <p:grpSpPr>
          <a:xfrm>
            <a:off x="695239" y="4650111"/>
            <a:ext cx="5036034" cy="1552361"/>
            <a:chOff x="705077" y="3487671"/>
            <a:chExt cx="3697800" cy="1164300"/>
          </a:xfrm>
        </p:grpSpPr>
        <p:sp>
          <p:nvSpPr>
            <p:cNvPr id="1591" name="Google Shape;1591;g3e4a57ec54d_0_664"/>
            <p:cNvSpPr/>
            <p:nvPr/>
          </p:nvSpPr>
          <p:spPr>
            <a:xfrm rot="-1116">
              <a:off x="705227" y="3488271"/>
              <a:ext cx="3697500" cy="1163100"/>
            </a:xfrm>
            <a:prstGeom prst="roundRect">
              <a:avLst>
                <a:gd fmla="val 11089" name="adj"/>
              </a:avLst>
            </a:prstGeom>
            <a:solidFill>
              <a:srgbClr val="FFFFFF"/>
            </a:solidFill>
            <a:ln>
              <a:noFill/>
            </a:ln>
            <a:effectLst>
              <a:outerShdw blurRad="57150" rotWithShape="0" algn="bl" dir="5400000" dist="19050">
                <a:srgbClr val="999999">
                  <a:alpha val="5529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592" name="Google Shape;1592;g3e4a57ec54d_0_664"/>
            <p:cNvSpPr txBox="1"/>
            <p:nvPr/>
          </p:nvSpPr>
          <p:spPr>
            <a:xfrm>
              <a:off x="799264" y="4035449"/>
              <a:ext cx="2863800" cy="492600"/>
            </a:xfrm>
            <a:prstGeom prst="rect">
              <a:avLst/>
            </a:prstGeom>
            <a:noFill/>
            <a:ln>
              <a:noFill/>
            </a:ln>
          </p:spPr>
          <p:txBody>
            <a:bodyPr anchorCtr="0" anchor="t" bIns="121900" lIns="120000" spcFirstLastPara="1" rIns="0" wrap="square" tIns="121900">
              <a:spAutoFit/>
            </a:bodyPr>
            <a:lstStyle/>
            <a:p>
              <a:pPr indent="0" lvl="0" marL="0" marR="0" rtl="0" algn="l">
                <a:lnSpc>
                  <a:spcPct val="100000"/>
                </a:lnSpc>
                <a:spcBef>
                  <a:spcPts val="0"/>
                </a:spcBef>
                <a:spcAft>
                  <a:spcPts val="0"/>
                </a:spcAft>
                <a:buClr>
                  <a:srgbClr val="000000"/>
                </a:buClr>
                <a:buSzPts val="1000"/>
                <a:buFont typeface="Roboto Light"/>
                <a:buNone/>
              </a:pPr>
              <a:r>
                <a:rPr b="0" i="0" lang="fr-BE" sz="1333" u="none" cap="none" strike="noStrike">
                  <a:solidFill>
                    <a:srgbClr val="011D30"/>
                  </a:solidFill>
                  <a:latin typeface="Roboto Light"/>
                  <a:ea typeface="Roboto Light"/>
                  <a:cs typeface="Roboto Light"/>
                  <a:sym typeface="Roboto Light"/>
                </a:rPr>
                <a:t>Envoyez votre feedback à l’adresse </a:t>
              </a:r>
              <a:r>
                <a:rPr b="0" i="0" lang="fr-BE" sz="1333" u="sng" cap="none" strike="noStrike">
                  <a:solidFill>
                    <a:srgbClr val="011D30"/>
                  </a:solidFill>
                  <a:latin typeface="Roboto Light"/>
                  <a:ea typeface="Roboto Light"/>
                  <a:cs typeface="Roboto Light"/>
                  <a:sym typeface="Roboto Light"/>
                  <a:hlinkClick r:id="rId4">
                    <a:extLst>
                      <a:ext uri="{A12FA001-AC4F-418D-AE19-62706E023703}">
                        <ahyp:hlinkClr val="tx"/>
                      </a:ext>
                    </a:extLst>
                  </a:hlinkClick>
                </a:rPr>
                <a:t>contact@123digit.be</a:t>
              </a:r>
              <a:endParaRPr b="0" i="0" sz="1333" u="none" cap="none" strike="noStrike">
                <a:solidFill>
                  <a:srgbClr val="011D30"/>
                </a:solidFill>
                <a:latin typeface="Roboto Light"/>
                <a:ea typeface="Roboto Light"/>
                <a:cs typeface="Roboto Light"/>
                <a:sym typeface="Roboto Light"/>
              </a:endParaRPr>
            </a:p>
          </p:txBody>
        </p:sp>
        <p:sp>
          <p:nvSpPr>
            <p:cNvPr id="1593" name="Google Shape;1593;g3e4a57ec54d_0_664"/>
            <p:cNvSpPr txBox="1"/>
            <p:nvPr/>
          </p:nvSpPr>
          <p:spPr>
            <a:xfrm>
              <a:off x="799264" y="3679821"/>
              <a:ext cx="3484800" cy="276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Roboto Black"/>
                <a:buNone/>
              </a:pPr>
              <a:r>
                <a:rPr b="0" i="0" lang="fr-BE" sz="1600" u="none" cap="none" strike="noStrike">
                  <a:solidFill>
                    <a:srgbClr val="184FF4"/>
                  </a:solidFill>
                  <a:latin typeface="Roboto Black"/>
                  <a:ea typeface="Roboto Black"/>
                  <a:cs typeface="Roboto Black"/>
                  <a:sym typeface="Roboto Black"/>
                </a:rPr>
                <a:t>Des remarques sur le module ?</a:t>
              </a:r>
              <a:endParaRPr/>
            </a:p>
          </p:txBody>
        </p:sp>
        <p:cxnSp>
          <p:nvCxnSpPr>
            <p:cNvPr id="1594" name="Google Shape;1594;g3e4a57ec54d_0_664"/>
            <p:cNvCxnSpPr/>
            <p:nvPr/>
          </p:nvCxnSpPr>
          <p:spPr>
            <a:xfrm>
              <a:off x="912602" y="4022715"/>
              <a:ext cx="2277600" cy="0"/>
            </a:xfrm>
            <a:prstGeom prst="straightConnector1">
              <a:avLst/>
            </a:prstGeom>
            <a:noFill/>
            <a:ln cap="flat" cmpd="sng" w="9525">
              <a:solidFill>
                <a:srgbClr val="114AF3"/>
              </a:solidFill>
              <a:prstDash val="solid"/>
              <a:round/>
              <a:headEnd len="sm" w="sm" type="none"/>
              <a:tailEnd len="sm" w="sm" type="none"/>
            </a:ln>
          </p:spPr>
        </p:cxnSp>
      </p:grpSp>
      <p:pic>
        <p:nvPicPr>
          <p:cNvPr id="1595" name="Google Shape;1595;g3e4a57ec54d_0_664"/>
          <p:cNvPicPr preferRelativeResize="0"/>
          <p:nvPr/>
        </p:nvPicPr>
        <p:blipFill rotWithShape="1">
          <a:blip r:embed="rId5">
            <a:alphaModFix/>
          </a:blip>
          <a:srcRect b="0" l="0" r="0" t="0"/>
          <a:stretch/>
        </p:blipFill>
        <p:spPr>
          <a:xfrm>
            <a:off x="4629040" y="4727788"/>
            <a:ext cx="864707" cy="849057"/>
          </a:xfrm>
          <a:prstGeom prst="rect">
            <a:avLst/>
          </a:prstGeom>
          <a:noFill/>
          <a:ln>
            <a:noFill/>
          </a:ln>
        </p:spPr>
      </p:pic>
      <p:sp>
        <p:nvSpPr>
          <p:cNvPr id="1596" name="Google Shape;1596;g3e4a57ec54d_0_664"/>
          <p:cNvSpPr txBox="1"/>
          <p:nvPr/>
        </p:nvSpPr>
        <p:spPr>
          <a:xfrm>
            <a:off x="1291975" y="2607091"/>
            <a:ext cx="5349900" cy="1683000"/>
          </a:xfrm>
          <a:prstGeom prst="rect">
            <a:avLst/>
          </a:prstGeom>
          <a:noFill/>
          <a:ln>
            <a:noFill/>
          </a:ln>
        </p:spPr>
        <p:txBody>
          <a:bodyPr anchorCtr="0" anchor="t" bIns="121900" lIns="0" spcFirstLastPara="1" rIns="0" wrap="square" tIns="121900">
            <a:spAutoFit/>
          </a:bodyPr>
          <a:lstStyle/>
          <a:p>
            <a:pPr indent="-228594" lvl="0" marL="228594" marR="0" rtl="0" algn="l">
              <a:lnSpc>
                <a:spcPct val="200000"/>
              </a:lnSpc>
              <a:spcBef>
                <a:spcPts val="0"/>
              </a:spcBef>
              <a:spcAft>
                <a:spcPts val="0"/>
              </a:spcAft>
              <a:buClr>
                <a:srgbClr val="000000"/>
              </a:buClr>
              <a:buSzPts val="1000"/>
              <a:buFont typeface="Arial"/>
              <a:buChar char="•"/>
            </a:pPr>
            <a:r>
              <a:rPr b="0" i="0" lang="fr-BE" sz="1600" u="none" cap="none" strike="noStrike">
                <a:solidFill>
                  <a:srgbClr val="011D30"/>
                </a:solidFill>
                <a:latin typeface="Roboto Light"/>
                <a:ea typeface="Roboto Light"/>
                <a:cs typeface="Roboto Light"/>
                <a:sym typeface="Roboto Light"/>
              </a:rPr>
              <a:t>Compétences numériques de base</a:t>
            </a:r>
            <a:endParaRPr b="0" i="0" sz="1867" u="none" cap="none" strike="noStrike">
              <a:solidFill>
                <a:srgbClr val="000000"/>
              </a:solidFill>
              <a:latin typeface="Arial"/>
              <a:ea typeface="Arial"/>
              <a:cs typeface="Arial"/>
              <a:sym typeface="Arial"/>
            </a:endParaRPr>
          </a:p>
          <a:p>
            <a:pPr indent="-228594" lvl="0" marL="228594" marR="0" rtl="0" algn="l">
              <a:lnSpc>
                <a:spcPct val="200000"/>
              </a:lnSpc>
              <a:spcBef>
                <a:spcPts val="800"/>
              </a:spcBef>
              <a:spcAft>
                <a:spcPts val="0"/>
              </a:spcAft>
              <a:buClr>
                <a:srgbClr val="000000"/>
              </a:buClr>
              <a:buSzPts val="1000"/>
              <a:buFont typeface="Arial"/>
              <a:buChar char="•"/>
            </a:pPr>
            <a:r>
              <a:rPr b="0" i="0" lang="fr-BE" sz="1600" u="none" cap="none" strike="noStrike">
                <a:solidFill>
                  <a:srgbClr val="011D30"/>
                </a:solidFill>
                <a:latin typeface="Roboto Light"/>
                <a:ea typeface="Roboto Light"/>
                <a:cs typeface="Roboto Light"/>
                <a:sym typeface="Roboto Light"/>
              </a:rPr>
              <a:t>Sécurité en ligne</a:t>
            </a:r>
            <a:endParaRPr b="0" i="0" sz="1867" u="none" cap="none" strike="noStrike">
              <a:solidFill>
                <a:srgbClr val="000000"/>
              </a:solidFill>
              <a:latin typeface="Arial"/>
              <a:ea typeface="Arial"/>
              <a:cs typeface="Arial"/>
              <a:sym typeface="Arial"/>
            </a:endParaRPr>
          </a:p>
          <a:p>
            <a:pPr indent="-228594" lvl="0" marL="228594" marR="0" rtl="0" algn="l">
              <a:lnSpc>
                <a:spcPct val="200000"/>
              </a:lnSpc>
              <a:spcBef>
                <a:spcPts val="800"/>
              </a:spcBef>
              <a:spcAft>
                <a:spcPts val="800"/>
              </a:spcAft>
              <a:buClr>
                <a:srgbClr val="000000"/>
              </a:buClr>
              <a:buSzPts val="1000"/>
              <a:buFont typeface="Arial"/>
              <a:buChar char="•"/>
            </a:pPr>
            <a:r>
              <a:rPr b="0" i="0" lang="fr-BE" sz="1600" u="none" cap="none" strike="noStrike">
                <a:solidFill>
                  <a:srgbClr val="011D30"/>
                </a:solidFill>
                <a:latin typeface="Roboto Light"/>
                <a:ea typeface="Roboto Light"/>
                <a:cs typeface="Roboto Light"/>
                <a:sym typeface="Roboto Light"/>
              </a:rPr>
              <a:t>Administration en ligne</a:t>
            </a:r>
            <a:endParaRPr b="0" i="0" sz="1600" u="none" cap="none" strike="noStrike">
              <a:solidFill>
                <a:srgbClr val="184FF4"/>
              </a:solidFill>
              <a:latin typeface="Roboto Black"/>
              <a:ea typeface="Roboto Black"/>
              <a:cs typeface="Roboto Black"/>
              <a:sym typeface="Roboto Black"/>
            </a:endParaRPr>
          </a:p>
        </p:txBody>
      </p:sp>
      <p:sp>
        <p:nvSpPr>
          <p:cNvPr id="1597" name="Google Shape;1597;g3e4a57ec54d_0_664"/>
          <p:cNvSpPr/>
          <p:nvPr/>
        </p:nvSpPr>
        <p:spPr>
          <a:xfrm>
            <a:off x="1011341" y="2834993"/>
            <a:ext cx="347700" cy="347700"/>
          </a:xfrm>
          <a:prstGeom prst="ellipse">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867" u="none" cap="none" strike="noStrike">
                <a:solidFill>
                  <a:srgbClr val="FFFFFF"/>
                </a:solidFill>
                <a:latin typeface="Roboto Black"/>
                <a:ea typeface="Roboto Black"/>
                <a:cs typeface="Roboto Black"/>
                <a:sym typeface="Roboto Black"/>
              </a:rPr>
              <a:t>1</a:t>
            </a:r>
            <a:endParaRPr/>
          </a:p>
        </p:txBody>
      </p:sp>
      <p:sp>
        <p:nvSpPr>
          <p:cNvPr id="1598" name="Google Shape;1598;g3e4a57ec54d_0_664"/>
          <p:cNvSpPr/>
          <p:nvPr/>
        </p:nvSpPr>
        <p:spPr>
          <a:xfrm>
            <a:off x="1011341" y="3438389"/>
            <a:ext cx="347700" cy="347700"/>
          </a:xfrm>
          <a:prstGeom prst="ellipse">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867" u="none" cap="none" strike="noStrike">
                <a:solidFill>
                  <a:srgbClr val="FFFFFF"/>
                </a:solidFill>
                <a:latin typeface="Roboto Black"/>
                <a:ea typeface="Roboto Black"/>
                <a:cs typeface="Roboto Black"/>
                <a:sym typeface="Roboto Black"/>
              </a:rPr>
              <a:t>2</a:t>
            </a:r>
            <a:endParaRPr/>
          </a:p>
        </p:txBody>
      </p:sp>
      <p:sp>
        <p:nvSpPr>
          <p:cNvPr id="1599" name="Google Shape;1599;g3e4a57ec54d_0_664"/>
          <p:cNvSpPr/>
          <p:nvPr/>
        </p:nvSpPr>
        <p:spPr>
          <a:xfrm>
            <a:off x="1011341" y="4041785"/>
            <a:ext cx="347700" cy="347700"/>
          </a:xfrm>
          <a:prstGeom prst="ellipse">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Roboto Black"/>
              <a:buNone/>
            </a:pPr>
            <a:r>
              <a:rPr b="0" i="0" lang="fr-BE" sz="1867" u="none" cap="none" strike="noStrike">
                <a:solidFill>
                  <a:srgbClr val="FFFFFF"/>
                </a:solidFill>
                <a:latin typeface="Roboto Black"/>
                <a:ea typeface="Roboto Black"/>
                <a:cs typeface="Roboto Black"/>
                <a:sym typeface="Roboto Black"/>
              </a:rPr>
              <a:t>3</a:t>
            </a:r>
            <a:endParaRPr/>
          </a:p>
        </p:txBody>
      </p:sp>
      <p:sp>
        <p:nvSpPr>
          <p:cNvPr id="1600" name="Google Shape;1600;g3e4a57ec54d_0_664"/>
          <p:cNvSpPr/>
          <p:nvPr/>
        </p:nvSpPr>
        <p:spPr>
          <a:xfrm>
            <a:off x="695222" y="2247065"/>
            <a:ext cx="5035800" cy="2892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333"/>
              <a:buFont typeface="Roboto Black"/>
              <a:buNone/>
            </a:pPr>
            <a:r>
              <a:rPr b="0" i="0" lang="fr-BE" sz="1333" u="none" cap="none" strike="noStrike">
                <a:solidFill>
                  <a:srgbClr val="FFFFFF"/>
                </a:solidFill>
                <a:latin typeface="Roboto Black"/>
                <a:ea typeface="Roboto Black"/>
                <a:cs typeface="Roboto Black"/>
                <a:sym typeface="Roboto Black"/>
              </a:rPr>
              <a:t>LES CATEGORIES DE CONTENUS</a:t>
            </a:r>
            <a:endParaRPr b="0" i="0" sz="1867" u="none" cap="none" strike="noStrike">
              <a:solidFill>
                <a:srgbClr val="000000"/>
              </a:solidFill>
              <a:latin typeface="Arial"/>
              <a:ea typeface="Arial"/>
              <a:cs typeface="Arial"/>
              <a:sym typeface="Arial"/>
            </a:endParaRPr>
          </a:p>
        </p:txBody>
      </p:sp>
      <p:pic>
        <p:nvPicPr>
          <p:cNvPr id="1601" name="Google Shape;1601;g3e4a57ec54d_0_664"/>
          <p:cNvPicPr preferRelativeResize="0"/>
          <p:nvPr/>
        </p:nvPicPr>
        <p:blipFill rotWithShape="1">
          <a:blip r:embed="rId6">
            <a:alphaModFix/>
          </a:blip>
          <a:srcRect b="16479" l="6909" r="5525" t="17710"/>
          <a:stretch/>
        </p:blipFill>
        <p:spPr>
          <a:xfrm>
            <a:off x="11104502" y="6481935"/>
            <a:ext cx="883838" cy="254033"/>
          </a:xfrm>
          <a:prstGeom prst="rect">
            <a:avLst/>
          </a:prstGeom>
          <a:noFill/>
          <a:ln>
            <a:noFill/>
          </a:ln>
        </p:spPr>
      </p:pic>
      <p:pic>
        <p:nvPicPr>
          <p:cNvPr descr="Text&#10;&#10;Description automatically generated" id="1602" name="Google Shape;1602;g3e4a57ec54d_0_664"/>
          <p:cNvPicPr preferRelativeResize="0"/>
          <p:nvPr/>
        </p:nvPicPr>
        <p:blipFill rotWithShape="1">
          <a:blip r:embed="rId7">
            <a:alphaModFix/>
          </a:blip>
          <a:srcRect b="0" l="0" r="0" t="0"/>
          <a:stretch/>
        </p:blipFill>
        <p:spPr>
          <a:xfrm>
            <a:off x="9935311" y="6481935"/>
            <a:ext cx="832471" cy="254032"/>
          </a:xfrm>
          <a:prstGeom prst="rect">
            <a:avLst/>
          </a:prstGeom>
          <a:noFill/>
          <a:ln>
            <a:noFill/>
          </a:ln>
        </p:spPr>
      </p:pic>
      <p:sp>
        <p:nvSpPr>
          <p:cNvPr id="1603" name="Google Shape;1603;g3e4a57ec54d_0_664"/>
          <p:cNvSpPr txBox="1"/>
          <p:nvPr/>
        </p:nvSpPr>
        <p:spPr>
          <a:xfrm>
            <a:off x="10767045" y="6403794"/>
            <a:ext cx="337500" cy="4104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Courgette"/>
              <a:buNone/>
            </a:pPr>
            <a:r>
              <a:rPr b="0" i="0" lang="fr-BE" sz="1867" u="none" cap="none" strike="noStrike">
                <a:solidFill>
                  <a:srgbClr val="000000"/>
                </a:solidFill>
                <a:latin typeface="Courgette"/>
                <a:ea typeface="Courgette"/>
                <a:cs typeface="Courgette"/>
                <a:sym typeface="Courgette"/>
              </a:rPr>
              <a:t>&amp;</a:t>
            </a:r>
            <a:endParaRPr/>
          </a:p>
        </p:txBody>
      </p:sp>
      <p:pic>
        <p:nvPicPr>
          <p:cNvPr id="1604" name="Google Shape;1604;g3e4a57ec54d_0_664"/>
          <p:cNvPicPr preferRelativeResize="0"/>
          <p:nvPr/>
        </p:nvPicPr>
        <p:blipFill rotWithShape="1">
          <a:blip r:embed="rId8">
            <a:alphaModFix/>
          </a:blip>
          <a:srcRect b="0" l="7524" r="7071" t="0"/>
          <a:stretch/>
        </p:blipFill>
        <p:spPr>
          <a:xfrm>
            <a:off x="6815060" y="2288036"/>
            <a:ext cx="4394165" cy="2489537"/>
          </a:xfrm>
          <a:prstGeom prst="rect">
            <a:avLst/>
          </a:prstGeom>
          <a:noFill/>
          <a:ln>
            <a:noFill/>
          </a:ln>
        </p:spPr>
      </p:pic>
      <p:pic>
        <p:nvPicPr>
          <p:cNvPr id="1605" name="Google Shape;1605;g3e4a57ec54d_0_664"/>
          <p:cNvPicPr preferRelativeResize="0"/>
          <p:nvPr/>
        </p:nvPicPr>
        <p:blipFill rotWithShape="1">
          <a:blip r:embed="rId9">
            <a:alphaModFix/>
          </a:blip>
          <a:srcRect b="0" l="12478" r="11667" t="0"/>
          <a:stretch/>
        </p:blipFill>
        <p:spPr>
          <a:xfrm>
            <a:off x="6815060" y="2288035"/>
            <a:ext cx="4394165" cy="2495146"/>
          </a:xfrm>
          <a:prstGeom prst="rect">
            <a:avLst/>
          </a:prstGeom>
          <a:noFill/>
          <a:ln>
            <a:noFill/>
          </a:ln>
        </p:spPr>
      </p:pic>
      <p:grpSp>
        <p:nvGrpSpPr>
          <p:cNvPr id="1606" name="Google Shape;1606;g3e4a57ec54d_0_664"/>
          <p:cNvGrpSpPr/>
          <p:nvPr/>
        </p:nvGrpSpPr>
        <p:grpSpPr>
          <a:xfrm>
            <a:off x="671081" y="6499222"/>
            <a:ext cx="1666891" cy="166825"/>
            <a:chOff x="4867422" y="4051336"/>
            <a:chExt cx="3550353" cy="355326"/>
          </a:xfrm>
        </p:grpSpPr>
        <p:pic>
          <p:nvPicPr>
            <p:cNvPr descr="A logo with yellow and grey circles&#10;&#10;Description automatically generated" id="1607" name="Google Shape;1607;g3e4a57ec54d_0_664"/>
            <p:cNvPicPr preferRelativeResize="0"/>
            <p:nvPr/>
          </p:nvPicPr>
          <p:blipFill rotWithShape="1">
            <a:blip r:embed="rId10">
              <a:alphaModFix/>
            </a:blip>
            <a:srcRect b="0" l="0" r="0" t="0"/>
            <a:stretch/>
          </p:blipFill>
          <p:spPr>
            <a:xfrm>
              <a:off x="8080113" y="4057489"/>
              <a:ext cx="337662" cy="343852"/>
            </a:xfrm>
            <a:prstGeom prst="rect">
              <a:avLst/>
            </a:prstGeom>
            <a:noFill/>
            <a:ln>
              <a:noFill/>
            </a:ln>
          </p:spPr>
        </p:pic>
        <p:pic>
          <p:nvPicPr>
            <p:cNvPr descr="A white background with grey text&#10;&#10;Description automatically generated" id="1608" name="Google Shape;1608;g3e4a57ec54d_0_664"/>
            <p:cNvPicPr preferRelativeResize="0"/>
            <p:nvPr/>
          </p:nvPicPr>
          <p:blipFill rotWithShape="1">
            <a:blip r:embed="rId11">
              <a:alphaModFix/>
            </a:blip>
            <a:srcRect b="0" l="0" r="0" t="0"/>
            <a:stretch/>
          </p:blipFill>
          <p:spPr>
            <a:xfrm>
              <a:off x="6432304" y="4051336"/>
              <a:ext cx="1496731" cy="350005"/>
            </a:xfrm>
            <a:prstGeom prst="rect">
              <a:avLst/>
            </a:prstGeom>
            <a:noFill/>
            <a:ln>
              <a:noFill/>
            </a:ln>
          </p:spPr>
        </p:pic>
        <p:pic>
          <p:nvPicPr>
            <p:cNvPr descr="A screenshot of a computer&#10;&#10;Description automatically generated" id="1609" name="Google Shape;1609;g3e4a57ec54d_0_664"/>
            <p:cNvPicPr preferRelativeResize="0"/>
            <p:nvPr/>
          </p:nvPicPr>
          <p:blipFill rotWithShape="1">
            <a:blip r:embed="rId12">
              <a:alphaModFix/>
            </a:blip>
            <a:srcRect b="0" l="0" r="0" t="0"/>
            <a:stretch/>
          </p:blipFill>
          <p:spPr>
            <a:xfrm>
              <a:off x="4867422" y="4051336"/>
              <a:ext cx="1413800" cy="355326"/>
            </a:xfrm>
            <a:prstGeom prst="rect">
              <a:avLst/>
            </a:prstGeom>
            <a:noFill/>
            <a:ln>
              <a:noFill/>
            </a:ln>
          </p:spPr>
        </p:pic>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g3e4a57ec54d_0_784"/>
          <p:cNvSpPr/>
          <p:nvPr/>
        </p:nvSpPr>
        <p:spPr>
          <a:xfrm>
            <a:off x="6441093" y="2099600"/>
            <a:ext cx="5055600" cy="4173300"/>
          </a:xfrm>
          <a:prstGeom prst="roundRect">
            <a:avLst>
              <a:gd fmla="val 7229" name="adj"/>
            </a:avLst>
          </a:pr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Arial"/>
              <a:ea typeface="Arial"/>
              <a:cs typeface="Arial"/>
              <a:sym typeface="Arial"/>
            </a:endParaRPr>
          </a:p>
        </p:txBody>
      </p:sp>
      <p:sp>
        <p:nvSpPr>
          <p:cNvPr id="1615" name="Google Shape;1615;g3e4a57ec54d_0_784"/>
          <p:cNvSpPr txBox="1"/>
          <p:nvPr/>
        </p:nvSpPr>
        <p:spPr>
          <a:xfrm>
            <a:off x="695221" y="1132999"/>
            <a:ext cx="10691400" cy="576000"/>
          </a:xfrm>
          <a:prstGeom prst="rect">
            <a:avLst/>
          </a:prstGeom>
          <a:noFill/>
          <a:ln>
            <a:noFill/>
          </a:ln>
        </p:spPr>
        <p:txBody>
          <a:bodyPr anchorCtr="0" anchor="t" bIns="121900" lIns="48000" spcFirstLastPara="1" rIns="121900" wrap="square" tIns="121900">
            <a:noAutofit/>
          </a:bodyPr>
          <a:lstStyle/>
          <a:p>
            <a:pPr indent="0" lvl="0" marL="0" marR="0" rtl="0" algn="l">
              <a:lnSpc>
                <a:spcPct val="130000"/>
              </a:lnSpc>
              <a:spcBef>
                <a:spcPts val="0"/>
              </a:spcBef>
              <a:spcAft>
                <a:spcPts val="0"/>
              </a:spcAft>
              <a:buClr>
                <a:srgbClr val="000000"/>
              </a:buClr>
              <a:buSzPts val="1600"/>
              <a:buFont typeface="Roboto Light"/>
              <a:buNone/>
            </a:pPr>
            <a:r>
              <a:rPr b="0" i="0" lang="fr-BE" sz="1867" u="none" cap="none" strike="noStrike">
                <a:solidFill>
                  <a:srgbClr val="011D30"/>
                </a:solidFill>
                <a:latin typeface="Roboto Light"/>
                <a:ea typeface="Roboto Light"/>
                <a:cs typeface="Roboto Light"/>
                <a:sym typeface="Roboto Light"/>
              </a:rPr>
              <a:t>Acquérir les </a:t>
            </a:r>
            <a:r>
              <a:rPr b="0" i="0" lang="fr-BE" sz="1867" u="sng" cap="none" strike="noStrike">
                <a:solidFill>
                  <a:srgbClr val="011D30"/>
                </a:solidFill>
                <a:latin typeface="Roboto Light"/>
                <a:ea typeface="Roboto Light"/>
                <a:cs typeface="Roboto Light"/>
                <a:sym typeface="Roboto Light"/>
              </a:rPr>
              <a:t>compétences numériques de base</a:t>
            </a:r>
            <a:r>
              <a:rPr b="0" i="0" lang="fr-BE" sz="1867" u="none" cap="none" strike="noStrike">
                <a:solidFill>
                  <a:srgbClr val="011D30"/>
                </a:solidFill>
                <a:latin typeface="Roboto Light"/>
                <a:ea typeface="Roboto Light"/>
                <a:cs typeface="Roboto Light"/>
                <a:sym typeface="Roboto Light"/>
              </a:rPr>
              <a:t> pour se rapprocher de l’autonomie numérique</a:t>
            </a:r>
            <a:endParaRPr b="0" i="0" sz="1867"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000"/>
              <a:buFont typeface="Arial"/>
              <a:buNone/>
            </a:pPr>
            <a:r>
              <a:t/>
            </a:r>
            <a:endParaRPr b="0" i="0" sz="1867" u="none" cap="none" strike="noStrike">
              <a:solidFill>
                <a:srgbClr val="011D30"/>
              </a:solidFill>
              <a:latin typeface="Roboto"/>
              <a:ea typeface="Roboto"/>
              <a:cs typeface="Roboto"/>
              <a:sym typeface="Roboto"/>
            </a:endParaRPr>
          </a:p>
        </p:txBody>
      </p:sp>
      <p:sp>
        <p:nvSpPr>
          <p:cNvPr id="1616" name="Google Shape;1616;g3e4a57ec54d_0_784"/>
          <p:cNvSpPr txBox="1"/>
          <p:nvPr/>
        </p:nvSpPr>
        <p:spPr>
          <a:xfrm>
            <a:off x="695222" y="372465"/>
            <a:ext cx="9576600" cy="811200"/>
          </a:xfrm>
          <a:prstGeom prst="rect">
            <a:avLst/>
          </a:prstGeom>
          <a:noFill/>
          <a:ln>
            <a:noFill/>
          </a:ln>
        </p:spPr>
        <p:txBody>
          <a:bodyPr anchorCtr="0" anchor="ctr" bIns="96000" lIns="48000" spcFirstLastPara="1" rIns="48000" wrap="square" tIns="96000">
            <a:noAutofit/>
          </a:bodyPr>
          <a:lstStyle/>
          <a:p>
            <a:pPr indent="0" lvl="0" marL="0" marR="0" rtl="0" algn="l">
              <a:lnSpc>
                <a:spcPct val="100000"/>
              </a:lnSpc>
              <a:spcBef>
                <a:spcPts val="0"/>
              </a:spcBef>
              <a:spcAft>
                <a:spcPts val="0"/>
              </a:spcAft>
              <a:buClr>
                <a:srgbClr val="000000"/>
              </a:buClr>
              <a:buSzPts val="3000"/>
              <a:buFont typeface="Roboto Black"/>
              <a:buNone/>
            </a:pPr>
            <a:r>
              <a:rPr b="0" i="0" lang="fr-BE" sz="4000" u="none" cap="none" strike="noStrike">
                <a:solidFill>
                  <a:srgbClr val="011D30"/>
                </a:solidFill>
                <a:latin typeface="Roboto Black"/>
                <a:ea typeface="Roboto Black"/>
                <a:cs typeface="Roboto Black"/>
                <a:sym typeface="Roboto Black"/>
              </a:rPr>
              <a:t>Accompagner avec </a:t>
            </a:r>
            <a:r>
              <a:rPr b="0" i="0" lang="fr-BE" sz="4000" u="none" cap="none" strike="noStrike">
                <a:solidFill>
                  <a:srgbClr val="184FF4"/>
                </a:solidFill>
                <a:latin typeface="Roboto Black"/>
                <a:ea typeface="Roboto Black"/>
                <a:cs typeface="Roboto Black"/>
                <a:sym typeface="Roboto Black"/>
              </a:rPr>
              <a:t>123Digit</a:t>
            </a:r>
            <a:endParaRPr/>
          </a:p>
        </p:txBody>
      </p:sp>
      <p:pic>
        <p:nvPicPr>
          <p:cNvPr id="1617" name="Google Shape;1617;g3e4a57ec54d_0_784"/>
          <p:cNvPicPr preferRelativeResize="0"/>
          <p:nvPr/>
        </p:nvPicPr>
        <p:blipFill rotWithShape="1">
          <a:blip r:embed="rId3">
            <a:alphaModFix/>
          </a:blip>
          <a:srcRect b="16479" l="6909" r="5525" t="17710"/>
          <a:stretch/>
        </p:blipFill>
        <p:spPr>
          <a:xfrm>
            <a:off x="11104502" y="6481935"/>
            <a:ext cx="883838" cy="254033"/>
          </a:xfrm>
          <a:prstGeom prst="rect">
            <a:avLst/>
          </a:prstGeom>
          <a:noFill/>
          <a:ln>
            <a:noFill/>
          </a:ln>
        </p:spPr>
      </p:pic>
      <p:pic>
        <p:nvPicPr>
          <p:cNvPr descr="Text&#10;&#10;Description automatically generated" id="1618" name="Google Shape;1618;g3e4a57ec54d_0_784"/>
          <p:cNvPicPr preferRelativeResize="0"/>
          <p:nvPr/>
        </p:nvPicPr>
        <p:blipFill rotWithShape="1">
          <a:blip r:embed="rId4">
            <a:alphaModFix/>
          </a:blip>
          <a:srcRect b="0" l="0" r="0" t="0"/>
          <a:stretch/>
        </p:blipFill>
        <p:spPr>
          <a:xfrm>
            <a:off x="9935311" y="6481935"/>
            <a:ext cx="832471" cy="254032"/>
          </a:xfrm>
          <a:prstGeom prst="rect">
            <a:avLst/>
          </a:prstGeom>
          <a:noFill/>
          <a:ln>
            <a:noFill/>
          </a:ln>
        </p:spPr>
      </p:pic>
      <p:sp>
        <p:nvSpPr>
          <p:cNvPr id="1619" name="Google Shape;1619;g3e4a57ec54d_0_784"/>
          <p:cNvSpPr txBox="1"/>
          <p:nvPr/>
        </p:nvSpPr>
        <p:spPr>
          <a:xfrm>
            <a:off x="10767045" y="6403794"/>
            <a:ext cx="337500" cy="4104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Courgette"/>
              <a:buNone/>
            </a:pPr>
            <a:r>
              <a:rPr b="0" i="0" lang="fr-BE" sz="1867" u="none" cap="none" strike="noStrike">
                <a:solidFill>
                  <a:srgbClr val="000000"/>
                </a:solidFill>
                <a:latin typeface="Courgette"/>
                <a:ea typeface="Courgette"/>
                <a:cs typeface="Courgette"/>
                <a:sym typeface="Courgette"/>
              </a:rPr>
              <a:t>&amp;</a:t>
            </a:r>
            <a:endParaRPr/>
          </a:p>
        </p:txBody>
      </p:sp>
      <p:sp>
        <p:nvSpPr>
          <p:cNvPr id="1620" name="Google Shape;1620;g3e4a57ec54d_0_784"/>
          <p:cNvSpPr/>
          <p:nvPr/>
        </p:nvSpPr>
        <p:spPr>
          <a:xfrm>
            <a:off x="695221" y="2099600"/>
            <a:ext cx="5616600" cy="4173300"/>
          </a:xfrm>
          <a:prstGeom prst="roundRect">
            <a:avLst>
              <a:gd fmla="val 7229" name="adj"/>
            </a:avLst>
          </a:pr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Arial"/>
              <a:ea typeface="Arial"/>
              <a:cs typeface="Arial"/>
              <a:sym typeface="Arial"/>
            </a:endParaRPr>
          </a:p>
        </p:txBody>
      </p:sp>
      <p:pic>
        <p:nvPicPr>
          <p:cNvPr id="1621" name="Google Shape;1621;g3e4a57ec54d_0_784"/>
          <p:cNvPicPr preferRelativeResize="0"/>
          <p:nvPr/>
        </p:nvPicPr>
        <p:blipFill rotWithShape="1">
          <a:blip r:embed="rId5">
            <a:alphaModFix/>
          </a:blip>
          <a:srcRect b="0" l="0" r="0" t="0"/>
          <a:stretch/>
        </p:blipFill>
        <p:spPr>
          <a:xfrm>
            <a:off x="933502" y="3429000"/>
            <a:ext cx="5091288" cy="2618795"/>
          </a:xfrm>
          <a:prstGeom prst="rect">
            <a:avLst/>
          </a:prstGeom>
          <a:noFill/>
          <a:ln>
            <a:noFill/>
          </a:ln>
        </p:spPr>
      </p:pic>
      <p:pic>
        <p:nvPicPr>
          <p:cNvPr id="1622" name="Google Shape;1622;g3e4a57ec54d_0_784"/>
          <p:cNvPicPr preferRelativeResize="0"/>
          <p:nvPr/>
        </p:nvPicPr>
        <p:blipFill rotWithShape="1">
          <a:blip r:embed="rId6">
            <a:alphaModFix/>
          </a:blip>
          <a:srcRect b="0" l="6507" r="7308" t="0"/>
          <a:stretch/>
        </p:blipFill>
        <p:spPr>
          <a:xfrm>
            <a:off x="6679371" y="3429000"/>
            <a:ext cx="4579130" cy="2624555"/>
          </a:xfrm>
          <a:prstGeom prst="rect">
            <a:avLst/>
          </a:prstGeom>
          <a:noFill/>
          <a:ln>
            <a:noFill/>
          </a:ln>
        </p:spPr>
      </p:pic>
      <p:sp>
        <p:nvSpPr>
          <p:cNvPr id="1623" name="Google Shape;1623;g3e4a57ec54d_0_784"/>
          <p:cNvSpPr txBox="1"/>
          <p:nvPr/>
        </p:nvSpPr>
        <p:spPr>
          <a:xfrm>
            <a:off x="1182294" y="2469533"/>
            <a:ext cx="4642200" cy="42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Roboto Black"/>
              <a:buNone/>
            </a:pPr>
            <a:r>
              <a:rPr b="0" i="0" lang="fr-BE" sz="2133" u="none" cap="none" strike="noStrike">
                <a:solidFill>
                  <a:srgbClr val="000000"/>
                </a:solidFill>
                <a:latin typeface="Roboto Black"/>
                <a:ea typeface="Roboto Black"/>
                <a:cs typeface="Roboto Black"/>
                <a:sym typeface="Roboto Black"/>
              </a:rPr>
              <a:t>Découvrir l’univers de l’ordinateur</a:t>
            </a:r>
            <a:endParaRPr/>
          </a:p>
        </p:txBody>
      </p:sp>
      <p:sp>
        <p:nvSpPr>
          <p:cNvPr id="1624" name="Google Shape;1624;g3e4a57ec54d_0_784"/>
          <p:cNvSpPr txBox="1"/>
          <p:nvPr/>
        </p:nvSpPr>
        <p:spPr>
          <a:xfrm>
            <a:off x="6647766" y="2469532"/>
            <a:ext cx="4642200" cy="42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33"/>
              <a:buFont typeface="Roboto Black"/>
              <a:buNone/>
            </a:pPr>
            <a:r>
              <a:rPr b="0" i="0" lang="fr-BE" sz="2133" u="none" cap="none" strike="noStrike">
                <a:solidFill>
                  <a:srgbClr val="000000"/>
                </a:solidFill>
                <a:latin typeface="Roboto Black"/>
                <a:ea typeface="Roboto Black"/>
                <a:cs typeface="Roboto Black"/>
                <a:sym typeface="Roboto Black"/>
              </a:rPr>
              <a:t>Découvrir la boîte mail</a:t>
            </a:r>
            <a:endParaRPr/>
          </a:p>
        </p:txBody>
      </p:sp>
      <p:sp>
        <p:nvSpPr>
          <p:cNvPr id="1625" name="Google Shape;1625;g3e4a57ec54d_0_784"/>
          <p:cNvSpPr txBox="1"/>
          <p:nvPr/>
        </p:nvSpPr>
        <p:spPr>
          <a:xfrm>
            <a:off x="6441093" y="2965206"/>
            <a:ext cx="505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Roboto Thin"/>
              <a:buNone/>
            </a:pPr>
            <a:r>
              <a:rPr b="0" i="0" lang="fr-BE" sz="1200" u="none" cap="none" strike="noStrike">
                <a:solidFill>
                  <a:srgbClr val="000000"/>
                </a:solidFill>
                <a:latin typeface="Roboto Thin"/>
                <a:ea typeface="Roboto Thin"/>
                <a:cs typeface="Roboto Thin"/>
                <a:sym typeface="Roboto Thin"/>
              </a:rPr>
              <a:t>Exemple d’exercice de simulation sur 123Digit</a:t>
            </a:r>
            <a:endParaRPr/>
          </a:p>
        </p:txBody>
      </p:sp>
      <p:sp>
        <p:nvSpPr>
          <p:cNvPr id="1626" name="Google Shape;1626;g3e4a57ec54d_0_784"/>
          <p:cNvSpPr txBox="1"/>
          <p:nvPr/>
        </p:nvSpPr>
        <p:spPr>
          <a:xfrm>
            <a:off x="695221" y="2969005"/>
            <a:ext cx="5616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Roboto Thin"/>
              <a:buNone/>
            </a:pPr>
            <a:r>
              <a:rPr b="0" i="0" lang="fr-BE" sz="1200" u="none" cap="none" strike="noStrike">
                <a:solidFill>
                  <a:srgbClr val="000000"/>
                </a:solidFill>
                <a:latin typeface="Roboto Thin"/>
                <a:ea typeface="Roboto Thin"/>
                <a:cs typeface="Roboto Thin"/>
                <a:sym typeface="Roboto Thin"/>
              </a:rPr>
              <a:t>Exemple de formation interactive sur 123Digit</a:t>
            </a:r>
            <a:endParaRPr/>
          </a:p>
        </p:txBody>
      </p:sp>
      <p:pic>
        <p:nvPicPr>
          <p:cNvPr id="1627" name="Google Shape;1627;g3e4a57ec54d_0_784"/>
          <p:cNvPicPr preferRelativeResize="0"/>
          <p:nvPr/>
        </p:nvPicPr>
        <p:blipFill rotWithShape="1">
          <a:blip r:embed="rId7">
            <a:alphaModFix/>
          </a:blip>
          <a:srcRect b="0" l="0" r="0" t="0"/>
          <a:stretch/>
        </p:blipFill>
        <p:spPr>
          <a:xfrm>
            <a:off x="933501" y="3429000"/>
            <a:ext cx="5091288" cy="2618795"/>
          </a:xfrm>
          <a:prstGeom prst="rect">
            <a:avLst/>
          </a:prstGeom>
          <a:noFill/>
          <a:ln>
            <a:noFill/>
          </a:ln>
        </p:spPr>
      </p:pic>
      <p:grpSp>
        <p:nvGrpSpPr>
          <p:cNvPr id="1628" name="Google Shape;1628;g3e4a57ec54d_0_784"/>
          <p:cNvGrpSpPr/>
          <p:nvPr/>
        </p:nvGrpSpPr>
        <p:grpSpPr>
          <a:xfrm>
            <a:off x="671081" y="6499222"/>
            <a:ext cx="1666891" cy="166825"/>
            <a:chOff x="4867422" y="4051336"/>
            <a:chExt cx="3550353" cy="355326"/>
          </a:xfrm>
        </p:grpSpPr>
        <p:pic>
          <p:nvPicPr>
            <p:cNvPr descr="A logo with yellow and grey circles&#10;&#10;Description automatically generated" id="1629" name="Google Shape;1629;g3e4a57ec54d_0_784"/>
            <p:cNvPicPr preferRelativeResize="0"/>
            <p:nvPr/>
          </p:nvPicPr>
          <p:blipFill rotWithShape="1">
            <a:blip r:embed="rId8">
              <a:alphaModFix/>
            </a:blip>
            <a:srcRect b="0" l="0" r="0" t="0"/>
            <a:stretch/>
          </p:blipFill>
          <p:spPr>
            <a:xfrm>
              <a:off x="8080113" y="4057489"/>
              <a:ext cx="337662" cy="343852"/>
            </a:xfrm>
            <a:prstGeom prst="rect">
              <a:avLst/>
            </a:prstGeom>
            <a:noFill/>
            <a:ln>
              <a:noFill/>
            </a:ln>
          </p:spPr>
        </p:pic>
        <p:pic>
          <p:nvPicPr>
            <p:cNvPr descr="A white background with grey text&#10;&#10;Description automatically generated" id="1630" name="Google Shape;1630;g3e4a57ec54d_0_784"/>
            <p:cNvPicPr preferRelativeResize="0"/>
            <p:nvPr/>
          </p:nvPicPr>
          <p:blipFill rotWithShape="1">
            <a:blip r:embed="rId9">
              <a:alphaModFix/>
            </a:blip>
            <a:srcRect b="0" l="0" r="0" t="0"/>
            <a:stretch/>
          </p:blipFill>
          <p:spPr>
            <a:xfrm>
              <a:off x="6432304" y="4051336"/>
              <a:ext cx="1496731" cy="350005"/>
            </a:xfrm>
            <a:prstGeom prst="rect">
              <a:avLst/>
            </a:prstGeom>
            <a:noFill/>
            <a:ln>
              <a:noFill/>
            </a:ln>
          </p:spPr>
        </p:pic>
        <p:pic>
          <p:nvPicPr>
            <p:cNvPr descr="A screenshot of a computer&#10;&#10;Description automatically generated" id="1631" name="Google Shape;1631;g3e4a57ec54d_0_784"/>
            <p:cNvPicPr preferRelativeResize="0"/>
            <p:nvPr/>
          </p:nvPicPr>
          <p:blipFill rotWithShape="1">
            <a:blip r:embed="rId10">
              <a:alphaModFix/>
            </a:blip>
            <a:srcRect b="0" l="0" r="0" t="0"/>
            <a:stretch/>
          </p:blipFill>
          <p:spPr>
            <a:xfrm>
              <a:off x="4867422" y="4051336"/>
              <a:ext cx="1413800" cy="355326"/>
            </a:xfrm>
            <a:prstGeom prst="rect">
              <a:avLst/>
            </a:prstGeom>
            <a:noFill/>
            <a:ln>
              <a:noFill/>
            </a:ln>
          </p:spPr>
        </p:pic>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g3e4a57ec54d_0_897"/>
          <p:cNvSpPr txBox="1"/>
          <p:nvPr>
            <p:ph type="title"/>
          </p:nvPr>
        </p:nvSpPr>
        <p:spPr>
          <a:xfrm>
            <a:off x="765835" y="522799"/>
            <a:ext cx="7503600" cy="147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11D30"/>
              </a:buClr>
              <a:buSzPts val="3000"/>
              <a:buFont typeface="Roboto Black"/>
              <a:buNone/>
            </a:pPr>
            <a:r>
              <a:rPr lang="fr-BE"/>
              <a:t>Module de formation « </a:t>
            </a:r>
            <a:r>
              <a:rPr lang="fr-BE">
                <a:solidFill>
                  <a:schemeClr val="accent1"/>
                </a:solidFill>
              </a:rPr>
              <a:t>créer un compte itsme avec votre eID </a:t>
            </a:r>
            <a:r>
              <a:rPr lang="fr-BE"/>
              <a:t>»</a:t>
            </a:r>
            <a:endParaRPr/>
          </a:p>
        </p:txBody>
      </p:sp>
      <p:sp>
        <p:nvSpPr>
          <p:cNvPr id="1637" name="Google Shape;1637;g3e4a57ec54d_0_897"/>
          <p:cNvSpPr txBox="1"/>
          <p:nvPr>
            <p:ph idx="1" type="subTitle"/>
          </p:nvPr>
        </p:nvSpPr>
        <p:spPr>
          <a:xfrm>
            <a:off x="765833" y="1996411"/>
            <a:ext cx="10910400" cy="85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11D30"/>
              </a:buClr>
              <a:buSzPts val="1600"/>
              <a:buFont typeface="Roboto Light"/>
              <a:buNone/>
            </a:pPr>
            <a:r>
              <a:rPr lang="fr-BE"/>
              <a:t>Module de formation sur 123DiGiT pour apprendre à activer et à utiliser l’application smartphone « itsme »</a:t>
            </a:r>
            <a:endParaRPr/>
          </a:p>
        </p:txBody>
      </p:sp>
      <p:sp>
        <p:nvSpPr>
          <p:cNvPr id="1638" name="Google Shape;1638;g3e4a57ec54d_0_897"/>
          <p:cNvSpPr txBox="1"/>
          <p:nvPr>
            <p:ph idx="2" type="body"/>
          </p:nvPr>
        </p:nvSpPr>
        <p:spPr>
          <a:xfrm>
            <a:off x="765832" y="2988659"/>
            <a:ext cx="5826600" cy="31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fr-BE">
                <a:solidFill>
                  <a:schemeClr val="accent1"/>
                </a:solidFill>
              </a:rPr>
              <a:t>WeTechCare développe des contenus de formation sur des services essentiels en ligne. L’application pour smartphones ‘itsme’ permet de s’identifier sur différents sites, administratifs ou non, à l’aide d’un système de double authentification.</a:t>
            </a:r>
            <a:endParaRPr/>
          </a:p>
          <a:p>
            <a:pPr indent="-380990" lvl="0" marL="380990" rtl="0" algn="l">
              <a:lnSpc>
                <a:spcPct val="115000"/>
              </a:lnSpc>
              <a:spcBef>
                <a:spcPts val="800"/>
              </a:spcBef>
              <a:spcAft>
                <a:spcPts val="0"/>
              </a:spcAft>
              <a:buSzPts val="1800"/>
              <a:buFont typeface="Noto Sans Symbols"/>
              <a:buChar char="✔"/>
            </a:pPr>
            <a:r>
              <a:rPr lang="fr-BE"/>
              <a:t>Découvrir son identité numérique</a:t>
            </a:r>
            <a:endParaRPr/>
          </a:p>
          <a:p>
            <a:pPr indent="-380990" lvl="0" marL="380990" rtl="0" algn="l">
              <a:lnSpc>
                <a:spcPct val="115000"/>
              </a:lnSpc>
              <a:spcBef>
                <a:spcPts val="800"/>
              </a:spcBef>
              <a:spcAft>
                <a:spcPts val="0"/>
              </a:spcAft>
              <a:buSzPts val="1800"/>
              <a:buFont typeface="Noto Sans Symbols"/>
              <a:buChar char="✔"/>
            </a:pPr>
            <a:r>
              <a:rPr lang="fr-BE"/>
              <a:t>Découvrir l’application itsme</a:t>
            </a:r>
            <a:endParaRPr/>
          </a:p>
          <a:p>
            <a:pPr indent="-380990" lvl="0" marL="380990" rtl="0" algn="l">
              <a:lnSpc>
                <a:spcPct val="115000"/>
              </a:lnSpc>
              <a:spcBef>
                <a:spcPts val="800"/>
              </a:spcBef>
              <a:spcAft>
                <a:spcPts val="0"/>
              </a:spcAft>
              <a:buSzPts val="1800"/>
              <a:buFont typeface="Noto Sans Symbols"/>
              <a:buChar char="✔"/>
            </a:pPr>
            <a:r>
              <a:rPr lang="fr-BE"/>
              <a:t>Créer un compte itsme avec sa carte eID</a:t>
            </a:r>
            <a:endParaRPr/>
          </a:p>
        </p:txBody>
      </p:sp>
      <p:pic>
        <p:nvPicPr>
          <p:cNvPr id="1639" name="Google Shape;1639;g3e4a57ec54d_0_897"/>
          <p:cNvPicPr preferRelativeResize="0"/>
          <p:nvPr/>
        </p:nvPicPr>
        <p:blipFill rotWithShape="1">
          <a:blip r:embed="rId3">
            <a:alphaModFix/>
          </a:blip>
          <a:srcRect b="9499" l="7966" r="6659" t="4227"/>
          <a:stretch/>
        </p:blipFill>
        <p:spPr>
          <a:xfrm>
            <a:off x="6592432" y="2988659"/>
            <a:ext cx="5599569" cy="3869342"/>
          </a:xfrm>
          <a:prstGeom prst="rect">
            <a:avLst/>
          </a:prstGeom>
          <a:noFill/>
          <a:ln>
            <a:noFill/>
          </a:ln>
        </p:spPr>
      </p:pic>
      <p:pic>
        <p:nvPicPr>
          <p:cNvPr id="1640" name="Google Shape;1640;g3e4a57ec54d_0_897"/>
          <p:cNvPicPr preferRelativeResize="0"/>
          <p:nvPr/>
        </p:nvPicPr>
        <p:blipFill rotWithShape="1">
          <a:blip r:embed="rId4">
            <a:alphaModFix/>
          </a:blip>
          <a:srcRect b="0" l="0" r="0" t="0"/>
          <a:stretch/>
        </p:blipFill>
        <p:spPr>
          <a:xfrm>
            <a:off x="8660080" y="712276"/>
            <a:ext cx="1117432" cy="1094655"/>
          </a:xfrm>
          <a:prstGeom prst="rect">
            <a:avLst/>
          </a:prstGeom>
          <a:noFill/>
          <a:ln>
            <a:noFill/>
          </a:ln>
        </p:spPr>
      </p:pic>
      <p:pic>
        <p:nvPicPr>
          <p:cNvPr id="1641" name="Google Shape;1641;g3e4a57ec54d_0_897"/>
          <p:cNvPicPr preferRelativeResize="0"/>
          <p:nvPr/>
        </p:nvPicPr>
        <p:blipFill rotWithShape="1">
          <a:blip r:embed="rId5">
            <a:alphaModFix/>
          </a:blip>
          <a:srcRect b="0" l="0" r="0" t="0"/>
          <a:stretch/>
        </p:blipFill>
        <p:spPr>
          <a:xfrm>
            <a:off x="7266029" y="3428999"/>
            <a:ext cx="4132996" cy="2044500"/>
          </a:xfrm>
          <a:prstGeom prst="rect">
            <a:avLst/>
          </a:prstGeom>
          <a:noFill/>
          <a:ln>
            <a:noFill/>
          </a:ln>
        </p:spPr>
      </p:pic>
      <p:pic>
        <p:nvPicPr>
          <p:cNvPr descr="Logo&#10;&#10;Description automatically generated" id="1642" name="Google Shape;1642;g3e4a57ec54d_0_897"/>
          <p:cNvPicPr preferRelativeResize="0"/>
          <p:nvPr/>
        </p:nvPicPr>
        <p:blipFill rotWithShape="1">
          <a:blip r:embed="rId6">
            <a:alphaModFix/>
          </a:blip>
          <a:srcRect b="0" l="0" r="0" t="0"/>
          <a:stretch/>
        </p:blipFill>
        <p:spPr>
          <a:xfrm>
            <a:off x="10168235" y="522799"/>
            <a:ext cx="1507996" cy="1473611"/>
          </a:xfrm>
          <a:prstGeom prst="rect">
            <a:avLst/>
          </a:prstGeom>
          <a:noFill/>
          <a:ln>
            <a:noFill/>
          </a:ln>
        </p:spPr>
      </p:pic>
      <p:grpSp>
        <p:nvGrpSpPr>
          <p:cNvPr id="1643" name="Google Shape;1643;g3e4a57ec54d_0_897"/>
          <p:cNvGrpSpPr/>
          <p:nvPr/>
        </p:nvGrpSpPr>
        <p:grpSpPr>
          <a:xfrm>
            <a:off x="671081" y="6499222"/>
            <a:ext cx="1666891" cy="166825"/>
            <a:chOff x="4867422" y="4051336"/>
            <a:chExt cx="3550353" cy="355326"/>
          </a:xfrm>
        </p:grpSpPr>
        <p:pic>
          <p:nvPicPr>
            <p:cNvPr descr="A logo with yellow and grey circles&#10;&#10;Description automatically generated" id="1644" name="Google Shape;1644;g3e4a57ec54d_0_897"/>
            <p:cNvPicPr preferRelativeResize="0"/>
            <p:nvPr/>
          </p:nvPicPr>
          <p:blipFill rotWithShape="1">
            <a:blip r:embed="rId7">
              <a:alphaModFix/>
            </a:blip>
            <a:srcRect b="0" l="0" r="0" t="0"/>
            <a:stretch/>
          </p:blipFill>
          <p:spPr>
            <a:xfrm>
              <a:off x="8080113" y="4057489"/>
              <a:ext cx="337662" cy="343852"/>
            </a:xfrm>
            <a:prstGeom prst="rect">
              <a:avLst/>
            </a:prstGeom>
            <a:noFill/>
            <a:ln>
              <a:noFill/>
            </a:ln>
          </p:spPr>
        </p:pic>
        <p:pic>
          <p:nvPicPr>
            <p:cNvPr descr="A white background with grey text&#10;&#10;Description automatically generated" id="1645" name="Google Shape;1645;g3e4a57ec54d_0_897"/>
            <p:cNvPicPr preferRelativeResize="0"/>
            <p:nvPr/>
          </p:nvPicPr>
          <p:blipFill rotWithShape="1">
            <a:blip r:embed="rId8">
              <a:alphaModFix/>
            </a:blip>
            <a:srcRect b="0" l="0" r="0" t="0"/>
            <a:stretch/>
          </p:blipFill>
          <p:spPr>
            <a:xfrm>
              <a:off x="6432304" y="4051336"/>
              <a:ext cx="1496731" cy="350005"/>
            </a:xfrm>
            <a:prstGeom prst="rect">
              <a:avLst/>
            </a:prstGeom>
            <a:noFill/>
            <a:ln>
              <a:noFill/>
            </a:ln>
          </p:spPr>
        </p:pic>
        <p:pic>
          <p:nvPicPr>
            <p:cNvPr descr="A screenshot of a computer&#10;&#10;Description automatically generated" id="1646" name="Google Shape;1646;g3e4a57ec54d_0_897"/>
            <p:cNvPicPr preferRelativeResize="0"/>
            <p:nvPr/>
          </p:nvPicPr>
          <p:blipFill rotWithShape="1">
            <a:blip r:embed="rId9">
              <a:alphaModFix/>
            </a:blip>
            <a:srcRect b="0" l="0" r="0" t="0"/>
            <a:stretch/>
          </p:blipFill>
          <p:spPr>
            <a:xfrm>
              <a:off x="4867422" y="4051336"/>
              <a:ext cx="1413800" cy="355326"/>
            </a:xfrm>
            <a:prstGeom prst="rect">
              <a:avLst/>
            </a:prstGeom>
            <a:noFill/>
            <a:ln>
              <a:noFill/>
            </a:ln>
          </p:spPr>
        </p:pic>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pic>
        <p:nvPicPr>
          <p:cNvPr id="1651" name="Google Shape;1651;g3e4a57ec54d_0_1008"/>
          <p:cNvPicPr preferRelativeResize="0"/>
          <p:nvPr/>
        </p:nvPicPr>
        <p:blipFill rotWithShape="1">
          <a:blip r:embed="rId3">
            <a:alphaModFix/>
          </a:blip>
          <a:srcRect b="0" l="0" r="0" t="0"/>
          <a:stretch/>
        </p:blipFill>
        <p:spPr>
          <a:xfrm>
            <a:off x="584193" y="2061110"/>
            <a:ext cx="1424071" cy="1424074"/>
          </a:xfrm>
          <a:prstGeom prst="rect">
            <a:avLst/>
          </a:prstGeom>
          <a:noFill/>
          <a:ln>
            <a:noFill/>
          </a:ln>
        </p:spPr>
      </p:pic>
      <p:sp>
        <p:nvSpPr>
          <p:cNvPr id="1652" name="Google Shape;1652;g3e4a57ec54d_0_1008"/>
          <p:cNvSpPr/>
          <p:nvPr/>
        </p:nvSpPr>
        <p:spPr>
          <a:xfrm>
            <a:off x="2526596" y="1282950"/>
            <a:ext cx="3884400" cy="883500"/>
          </a:xfrm>
          <a:prstGeom prst="wedgeRoundRectCallout">
            <a:avLst>
              <a:gd fmla="val -71228" name="adj1"/>
              <a:gd fmla="val 44095"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600"/>
              <a:buFont typeface="Arial"/>
              <a:buNone/>
            </a:pPr>
            <a:r>
              <a:rPr b="1" i="1" lang="fr-BE" sz="1600">
                <a:solidFill>
                  <a:schemeClr val="dk2"/>
                </a:solidFill>
                <a:latin typeface="Roboto"/>
                <a:ea typeface="Roboto"/>
                <a:cs typeface="Roboto"/>
                <a:sym typeface="Roboto"/>
              </a:rPr>
              <a:t>Une personne qui perçoit une rente alimentaire pour ses enfants doit-elle le déclarer ?</a:t>
            </a:r>
            <a:endParaRPr b="1" i="1" sz="1600" u="none" cap="none" strike="noStrike">
              <a:solidFill>
                <a:schemeClr val="dk2"/>
              </a:solidFill>
              <a:latin typeface="Roboto"/>
              <a:ea typeface="Roboto"/>
              <a:cs typeface="Roboto"/>
              <a:sym typeface="Roboto"/>
            </a:endParaRPr>
          </a:p>
        </p:txBody>
      </p:sp>
      <p:pic>
        <p:nvPicPr>
          <p:cNvPr id="1653" name="Google Shape;1653;g3e4a57ec54d_0_1008"/>
          <p:cNvPicPr preferRelativeResize="0"/>
          <p:nvPr/>
        </p:nvPicPr>
        <p:blipFill rotWithShape="1">
          <a:blip r:embed="rId4">
            <a:alphaModFix/>
          </a:blip>
          <a:srcRect b="0" l="0" r="0" t="0"/>
          <a:stretch/>
        </p:blipFill>
        <p:spPr>
          <a:xfrm>
            <a:off x="9707708" y="1557809"/>
            <a:ext cx="1424071" cy="1424074"/>
          </a:xfrm>
          <a:prstGeom prst="rect">
            <a:avLst/>
          </a:prstGeom>
          <a:noFill/>
          <a:ln>
            <a:noFill/>
          </a:ln>
        </p:spPr>
      </p:pic>
      <p:pic>
        <p:nvPicPr>
          <p:cNvPr id="1654" name="Google Shape;1654;g3e4a57ec54d_0_1008"/>
          <p:cNvPicPr preferRelativeResize="0"/>
          <p:nvPr/>
        </p:nvPicPr>
        <p:blipFill rotWithShape="1">
          <a:blip r:embed="rId5">
            <a:alphaModFix/>
          </a:blip>
          <a:srcRect b="0" l="0" r="0" t="0"/>
          <a:stretch/>
        </p:blipFill>
        <p:spPr>
          <a:xfrm>
            <a:off x="584203" y="4938129"/>
            <a:ext cx="1424071" cy="1424074"/>
          </a:xfrm>
          <a:prstGeom prst="rect">
            <a:avLst/>
          </a:prstGeom>
          <a:noFill/>
          <a:ln>
            <a:noFill/>
          </a:ln>
        </p:spPr>
      </p:pic>
      <p:sp>
        <p:nvSpPr>
          <p:cNvPr id="1655" name="Google Shape;1655;g3e4a57ec54d_0_1008"/>
          <p:cNvSpPr/>
          <p:nvPr/>
        </p:nvSpPr>
        <p:spPr>
          <a:xfrm>
            <a:off x="7087225" y="1557813"/>
            <a:ext cx="2256300" cy="1593000"/>
          </a:xfrm>
          <a:prstGeom prst="wedgeRoundRectCallout">
            <a:avLst>
              <a:gd fmla="val 61473" name="adj1"/>
              <a:gd fmla="val 28713"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500"/>
              <a:buFont typeface="Arial"/>
              <a:buNone/>
            </a:pPr>
            <a:r>
              <a:rPr b="1" i="1" lang="fr-BE" sz="1600">
                <a:latin typeface="Roboto"/>
                <a:ea typeface="Roboto"/>
                <a:cs typeface="Roboto"/>
                <a:sym typeface="Roboto"/>
              </a:rPr>
              <a:t>Trade Republic est ma banque pour mon investissement en ETF. Est-ce considéré comme un revenu ? </a:t>
            </a:r>
            <a:endParaRPr b="1" i="1" sz="1600" u="none" cap="none" strike="noStrike">
              <a:solidFill>
                <a:srgbClr val="000000"/>
              </a:solidFill>
              <a:latin typeface="Roboto"/>
              <a:ea typeface="Roboto"/>
              <a:cs typeface="Roboto"/>
              <a:sym typeface="Roboto"/>
            </a:endParaRPr>
          </a:p>
        </p:txBody>
      </p:sp>
      <p:sp>
        <p:nvSpPr>
          <p:cNvPr id="1656" name="Google Shape;1656;g3e4a57ec54d_0_1008"/>
          <p:cNvSpPr/>
          <p:nvPr/>
        </p:nvSpPr>
        <p:spPr>
          <a:xfrm>
            <a:off x="2532400" y="4343404"/>
            <a:ext cx="3099900" cy="2247600"/>
          </a:xfrm>
          <a:prstGeom prst="wedgeRoundRectCallout">
            <a:avLst>
              <a:gd fmla="val -62244" name="adj1"/>
              <a:gd fmla="val 17960"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500"/>
              <a:buFont typeface="Arial"/>
              <a:buNone/>
            </a:pPr>
            <a:r>
              <a:rPr b="1" i="1" lang="fr-BE" sz="1600">
                <a:solidFill>
                  <a:schemeClr val="accent6"/>
                </a:solidFill>
                <a:latin typeface="Roboto"/>
                <a:ea typeface="Roboto"/>
                <a:cs typeface="Roboto"/>
                <a:sym typeface="Roboto"/>
              </a:rPr>
              <a:t>Si les intérêts pour emprunts hypothécaires liés à une habitation non propre ont bien été supprimés, je constate qu'il est tjs possible de déclarer des intérêts pour emprunt lié à une habitation propre.</a:t>
            </a:r>
            <a:endParaRPr b="1" i="1" sz="1600" u="none" cap="none" strike="noStrike">
              <a:solidFill>
                <a:schemeClr val="accent6"/>
              </a:solidFill>
              <a:latin typeface="Roboto"/>
              <a:ea typeface="Roboto"/>
              <a:cs typeface="Roboto"/>
              <a:sym typeface="Roboto"/>
            </a:endParaRPr>
          </a:p>
        </p:txBody>
      </p:sp>
      <p:sp>
        <p:nvSpPr>
          <p:cNvPr id="1657" name="Google Shape;1657;g3e4a57ec54d_0_1008"/>
          <p:cNvSpPr txBox="1"/>
          <p:nvPr>
            <p:ph type="title"/>
          </p:nvPr>
        </p:nvSpPr>
        <p:spPr>
          <a:xfrm>
            <a:off x="-1419050" y="247650"/>
            <a:ext cx="9312000" cy="88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4000"/>
              <a:buFont typeface="Arial"/>
              <a:buNone/>
            </a:pPr>
            <a:r>
              <a:rPr lang="fr-BE" sz="3700">
                <a:solidFill>
                  <a:srgbClr val="184FF4"/>
                </a:solidFill>
              </a:rPr>
              <a:t> Vos questions sur le tchat </a:t>
            </a:r>
            <a:endParaRPr sz="2900">
              <a:solidFill>
                <a:srgbClr val="184FF4"/>
              </a:solidFill>
              <a:latin typeface="Roboto Light"/>
              <a:ea typeface="Roboto Light"/>
              <a:cs typeface="Roboto Light"/>
              <a:sym typeface="Roboto Light"/>
            </a:endParaRPr>
          </a:p>
        </p:txBody>
      </p:sp>
      <p:sp>
        <p:nvSpPr>
          <p:cNvPr id="1658" name="Google Shape;1658;g3e4a57ec54d_0_1008"/>
          <p:cNvSpPr txBox="1"/>
          <p:nvPr/>
        </p:nvSpPr>
        <p:spPr>
          <a:xfrm>
            <a:off x="2454396" y="2166550"/>
            <a:ext cx="39567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None/>
            </a:pPr>
            <a:r>
              <a:rPr lang="fr-BE" sz="1500">
                <a:solidFill>
                  <a:srgbClr val="0033FF"/>
                </a:solidFill>
                <a:latin typeface="Roboto"/>
                <a:ea typeface="Roboto"/>
                <a:cs typeface="Roboto"/>
                <a:sym typeface="Roboto"/>
              </a:rPr>
              <a:t>La personne qui reçoit une rente alimentaire pour ses enfants ne la mentionne pas dans sa propre déclaration. Quand l'enfant devra rentrer une déclaration et si il perçoit encore une rente alimentaire, il la mentionnera.</a:t>
            </a:r>
            <a:r>
              <a:rPr lang="fr-BE" sz="1500">
                <a:solidFill>
                  <a:schemeClr val="dk1"/>
                </a:solidFill>
                <a:latin typeface="Roboto"/>
                <a:ea typeface="Roboto"/>
                <a:cs typeface="Roboto"/>
                <a:sym typeface="Roboto"/>
              </a:rPr>
              <a:t> </a:t>
            </a:r>
            <a:endParaRPr sz="1500">
              <a:solidFill>
                <a:schemeClr val="dk1"/>
              </a:solidFill>
              <a:latin typeface="Roboto"/>
              <a:ea typeface="Roboto"/>
              <a:cs typeface="Roboto"/>
              <a:sym typeface="Roboto"/>
            </a:endParaRPr>
          </a:p>
        </p:txBody>
      </p:sp>
      <p:sp>
        <p:nvSpPr>
          <p:cNvPr id="1659" name="Google Shape;1659;g3e4a57ec54d_0_1008"/>
          <p:cNvSpPr txBox="1"/>
          <p:nvPr/>
        </p:nvSpPr>
        <p:spPr>
          <a:xfrm>
            <a:off x="7087233" y="3068479"/>
            <a:ext cx="42288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Clr>
                <a:schemeClr val="dk1"/>
              </a:buClr>
              <a:buSzPts val="1500"/>
              <a:buFont typeface="Arial"/>
              <a:buNone/>
            </a:pPr>
            <a:r>
              <a:rPr lang="fr-BE" sz="1500">
                <a:solidFill>
                  <a:schemeClr val="dk1"/>
                </a:solidFill>
                <a:latin typeface="Roboto"/>
                <a:ea typeface="Roboto"/>
                <a:cs typeface="Roboto"/>
                <a:sym typeface="Roboto"/>
              </a:rPr>
              <a:t>En principe Oui, si il y a perception de Dividendes et/ou intérêts sans retenue de précompte mobilier </a:t>
            </a:r>
            <a:endParaRPr sz="1500">
              <a:solidFill>
                <a:schemeClr val="dk1"/>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p:txBody>
      </p:sp>
      <p:sp>
        <p:nvSpPr>
          <p:cNvPr id="1660" name="Google Shape;1660;g3e4a57ec54d_0_1008"/>
          <p:cNvSpPr txBox="1"/>
          <p:nvPr/>
        </p:nvSpPr>
        <p:spPr>
          <a:xfrm>
            <a:off x="5762872" y="4492575"/>
            <a:ext cx="34854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None/>
            </a:pPr>
            <a:r>
              <a:rPr lang="fr-BE" sz="1500">
                <a:solidFill>
                  <a:schemeClr val="accent6"/>
                </a:solidFill>
                <a:latin typeface="Roboto"/>
                <a:ea typeface="Roboto"/>
                <a:cs typeface="Roboto"/>
                <a:sym typeface="Roboto"/>
              </a:rPr>
              <a:t>Oui, exemple en cas du 3146 Région Wallonne : emprunts contractés avant 2015 SI toutes conditions de ce régime respectée et si habitation propre au moment des paiements de l'année 2025</a:t>
            </a:r>
            <a:endParaRPr sz="1500">
              <a:solidFill>
                <a:schemeClr val="accent6"/>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pic>
        <p:nvPicPr>
          <p:cNvPr id="1665" name="Google Shape;1665;g3e4a57ec54d_0_1348"/>
          <p:cNvPicPr preferRelativeResize="0"/>
          <p:nvPr/>
        </p:nvPicPr>
        <p:blipFill rotWithShape="1">
          <a:blip r:embed="rId3">
            <a:alphaModFix/>
          </a:blip>
          <a:srcRect b="0" l="0" r="0" t="0"/>
          <a:stretch/>
        </p:blipFill>
        <p:spPr>
          <a:xfrm>
            <a:off x="584193" y="2061110"/>
            <a:ext cx="1424071" cy="1424074"/>
          </a:xfrm>
          <a:prstGeom prst="rect">
            <a:avLst/>
          </a:prstGeom>
          <a:noFill/>
          <a:ln>
            <a:noFill/>
          </a:ln>
        </p:spPr>
      </p:pic>
      <p:sp>
        <p:nvSpPr>
          <p:cNvPr id="1666" name="Google Shape;1666;g3e4a57ec54d_0_1348"/>
          <p:cNvSpPr/>
          <p:nvPr/>
        </p:nvSpPr>
        <p:spPr>
          <a:xfrm>
            <a:off x="2526596" y="1282950"/>
            <a:ext cx="3884400" cy="883500"/>
          </a:xfrm>
          <a:prstGeom prst="wedgeRoundRectCallout">
            <a:avLst>
              <a:gd fmla="val -71228" name="adj1"/>
              <a:gd fmla="val 44095"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600"/>
              <a:buFont typeface="Arial"/>
              <a:buNone/>
            </a:pPr>
            <a:r>
              <a:rPr b="1" i="1" lang="fr-BE" sz="1600">
                <a:solidFill>
                  <a:schemeClr val="dk2"/>
                </a:solidFill>
                <a:latin typeface="Roboto"/>
                <a:ea typeface="Roboto"/>
                <a:cs typeface="Roboto"/>
                <a:sym typeface="Roboto"/>
              </a:rPr>
              <a:t>En flandre il n'est pas possible de déduire les T&amp;S? </a:t>
            </a:r>
            <a:endParaRPr b="1" i="1" sz="1600" u="none" cap="none" strike="noStrike">
              <a:solidFill>
                <a:schemeClr val="dk2"/>
              </a:solidFill>
              <a:latin typeface="Roboto"/>
              <a:ea typeface="Roboto"/>
              <a:cs typeface="Roboto"/>
              <a:sym typeface="Roboto"/>
            </a:endParaRPr>
          </a:p>
        </p:txBody>
      </p:sp>
      <p:pic>
        <p:nvPicPr>
          <p:cNvPr id="1667" name="Google Shape;1667;g3e4a57ec54d_0_1348"/>
          <p:cNvPicPr preferRelativeResize="0"/>
          <p:nvPr/>
        </p:nvPicPr>
        <p:blipFill rotWithShape="1">
          <a:blip r:embed="rId4">
            <a:alphaModFix/>
          </a:blip>
          <a:srcRect b="0" l="0" r="0" t="0"/>
          <a:stretch/>
        </p:blipFill>
        <p:spPr>
          <a:xfrm>
            <a:off x="9707708" y="1557809"/>
            <a:ext cx="1424071" cy="1424074"/>
          </a:xfrm>
          <a:prstGeom prst="rect">
            <a:avLst/>
          </a:prstGeom>
          <a:noFill/>
          <a:ln>
            <a:noFill/>
          </a:ln>
        </p:spPr>
      </p:pic>
      <p:pic>
        <p:nvPicPr>
          <p:cNvPr id="1668" name="Google Shape;1668;g3e4a57ec54d_0_1348"/>
          <p:cNvPicPr preferRelativeResize="0"/>
          <p:nvPr/>
        </p:nvPicPr>
        <p:blipFill rotWithShape="1">
          <a:blip r:embed="rId5">
            <a:alphaModFix/>
          </a:blip>
          <a:srcRect b="0" l="0" r="0" t="0"/>
          <a:stretch/>
        </p:blipFill>
        <p:spPr>
          <a:xfrm>
            <a:off x="584203" y="4938129"/>
            <a:ext cx="1424071" cy="1424074"/>
          </a:xfrm>
          <a:prstGeom prst="rect">
            <a:avLst/>
          </a:prstGeom>
          <a:noFill/>
          <a:ln>
            <a:noFill/>
          </a:ln>
        </p:spPr>
      </p:pic>
      <p:sp>
        <p:nvSpPr>
          <p:cNvPr id="1669" name="Google Shape;1669;g3e4a57ec54d_0_1348"/>
          <p:cNvSpPr/>
          <p:nvPr/>
        </p:nvSpPr>
        <p:spPr>
          <a:xfrm>
            <a:off x="7087225" y="1085846"/>
            <a:ext cx="2256300" cy="2064900"/>
          </a:xfrm>
          <a:prstGeom prst="wedgeRoundRectCallout">
            <a:avLst>
              <a:gd fmla="val 61473" name="adj1"/>
              <a:gd fmla="val 28713"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500"/>
              <a:buFont typeface="Arial"/>
              <a:buNone/>
            </a:pPr>
            <a:r>
              <a:rPr b="1" i="1" lang="fr-BE" sz="1600">
                <a:latin typeface="Roboto"/>
                <a:ea typeface="Roboto"/>
                <a:cs typeface="Roboto"/>
                <a:sym typeface="Roboto"/>
              </a:rPr>
              <a:t>Si les deux partenaires sont décédés en 2025 et la déclaration de 2025 à été faite sur papier, doit-on continuer sur papier pour 2026?</a:t>
            </a:r>
            <a:endParaRPr b="1" i="1" sz="1600" u="none" cap="none" strike="noStrike">
              <a:solidFill>
                <a:srgbClr val="000000"/>
              </a:solidFill>
              <a:latin typeface="Roboto"/>
              <a:ea typeface="Roboto"/>
              <a:cs typeface="Roboto"/>
              <a:sym typeface="Roboto"/>
            </a:endParaRPr>
          </a:p>
        </p:txBody>
      </p:sp>
      <p:sp>
        <p:nvSpPr>
          <p:cNvPr id="1670" name="Google Shape;1670;g3e4a57ec54d_0_1348"/>
          <p:cNvSpPr/>
          <p:nvPr/>
        </p:nvSpPr>
        <p:spPr>
          <a:xfrm>
            <a:off x="2526600" y="3150754"/>
            <a:ext cx="3099900" cy="2247600"/>
          </a:xfrm>
          <a:prstGeom prst="wedgeRoundRectCallout">
            <a:avLst>
              <a:gd fmla="val -70052" name="adj1"/>
              <a:gd fmla="val 27643"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500"/>
              <a:buFont typeface="Arial"/>
              <a:buNone/>
            </a:pPr>
            <a:r>
              <a:rPr b="1" i="1" lang="fr-BE" sz="1600">
                <a:solidFill>
                  <a:schemeClr val="accent6"/>
                </a:solidFill>
                <a:latin typeface="Roboto"/>
                <a:ea typeface="Roboto"/>
                <a:cs typeface="Roboto"/>
                <a:sym typeface="Roboto"/>
              </a:rPr>
              <a:t>Pour les intérêts et amortissements dans le cadre du bonus logement intégré en Flandre (achat en 2019), est ce qu'il faut diviser en 2 si on est 2 acheteurs? </a:t>
            </a:r>
            <a:endParaRPr b="1" i="1" sz="1600" u="none" cap="none" strike="noStrike">
              <a:solidFill>
                <a:schemeClr val="accent6"/>
              </a:solidFill>
              <a:latin typeface="Roboto"/>
              <a:ea typeface="Roboto"/>
              <a:cs typeface="Roboto"/>
              <a:sym typeface="Roboto"/>
            </a:endParaRPr>
          </a:p>
        </p:txBody>
      </p:sp>
      <p:sp>
        <p:nvSpPr>
          <p:cNvPr id="1671" name="Google Shape;1671;g3e4a57ec54d_0_1348"/>
          <p:cNvSpPr txBox="1"/>
          <p:nvPr>
            <p:ph type="title"/>
          </p:nvPr>
        </p:nvSpPr>
        <p:spPr>
          <a:xfrm>
            <a:off x="298050" y="202350"/>
            <a:ext cx="9312000" cy="88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4000"/>
              <a:buFont typeface="Arial"/>
              <a:buNone/>
            </a:pPr>
            <a:r>
              <a:rPr lang="fr-BE" sz="3700">
                <a:solidFill>
                  <a:srgbClr val="184FF4"/>
                </a:solidFill>
              </a:rPr>
              <a:t> Vos questions sur le tchat </a:t>
            </a:r>
            <a:endParaRPr sz="2900">
              <a:solidFill>
                <a:srgbClr val="184FF4"/>
              </a:solidFill>
              <a:latin typeface="Roboto Light"/>
              <a:ea typeface="Roboto Light"/>
              <a:cs typeface="Roboto Light"/>
              <a:sym typeface="Roboto Light"/>
            </a:endParaRPr>
          </a:p>
        </p:txBody>
      </p:sp>
      <p:sp>
        <p:nvSpPr>
          <p:cNvPr id="1672" name="Google Shape;1672;g3e4a57ec54d_0_1348"/>
          <p:cNvSpPr txBox="1"/>
          <p:nvPr/>
        </p:nvSpPr>
        <p:spPr>
          <a:xfrm>
            <a:off x="2454396" y="2166550"/>
            <a:ext cx="39567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None/>
            </a:pPr>
            <a:r>
              <a:rPr lang="fr-BE" sz="1500">
                <a:solidFill>
                  <a:srgbClr val="0033FF"/>
                </a:solidFill>
                <a:latin typeface="Roboto"/>
                <a:ea typeface="Roboto"/>
                <a:cs typeface="Roboto"/>
                <a:sym typeface="Roboto"/>
              </a:rPr>
              <a:t>En effet, c'est supprimé comme nous l'avons exposé au début de la présentation.</a:t>
            </a:r>
            <a:endParaRPr sz="1500">
              <a:solidFill>
                <a:schemeClr val="dk1"/>
              </a:solidFill>
              <a:latin typeface="Roboto"/>
              <a:ea typeface="Roboto"/>
              <a:cs typeface="Roboto"/>
              <a:sym typeface="Roboto"/>
            </a:endParaRPr>
          </a:p>
        </p:txBody>
      </p:sp>
      <p:sp>
        <p:nvSpPr>
          <p:cNvPr id="1673" name="Google Shape;1673;g3e4a57ec54d_0_1348"/>
          <p:cNvSpPr txBox="1"/>
          <p:nvPr/>
        </p:nvSpPr>
        <p:spPr>
          <a:xfrm>
            <a:off x="7087233" y="3068479"/>
            <a:ext cx="42288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Clr>
                <a:schemeClr val="dk1"/>
              </a:buClr>
              <a:buSzPts val="1500"/>
              <a:buFont typeface="Arial"/>
              <a:buNone/>
            </a:pPr>
            <a:r>
              <a:rPr lang="fr-BE" sz="1500">
                <a:solidFill>
                  <a:schemeClr val="dk1"/>
                </a:solidFill>
                <a:latin typeface="Roboto"/>
                <a:ea typeface="Roboto"/>
                <a:cs typeface="Roboto"/>
                <a:sym typeface="Roboto"/>
              </a:rPr>
              <a:t>Non, vous pouvez faire une déclaration Ex 2026 via TOW pour un couple décédé en 2025 pour qui la déclaration Ex 2025 (rev 2024) fut rentrée en papier.</a:t>
            </a:r>
            <a:endParaRPr sz="1500">
              <a:solidFill>
                <a:schemeClr val="dk1"/>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p:txBody>
      </p:sp>
      <p:sp>
        <p:nvSpPr>
          <p:cNvPr id="1674" name="Google Shape;1674;g3e4a57ec54d_0_1348"/>
          <p:cNvSpPr txBox="1"/>
          <p:nvPr/>
        </p:nvSpPr>
        <p:spPr>
          <a:xfrm>
            <a:off x="3058947" y="5398350"/>
            <a:ext cx="34854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None/>
            </a:pPr>
            <a:r>
              <a:rPr lang="fr-BE" sz="1500">
                <a:solidFill>
                  <a:schemeClr val="accent6"/>
                </a:solidFill>
                <a:latin typeface="Roboto"/>
                <a:ea typeface="Roboto"/>
                <a:cs typeface="Roboto"/>
                <a:sym typeface="Roboto"/>
              </a:rPr>
              <a:t>Oui,effectivement.</a:t>
            </a:r>
            <a:endParaRPr sz="1500">
              <a:solidFill>
                <a:schemeClr val="accent6"/>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p:txBody>
      </p:sp>
      <p:sp>
        <p:nvSpPr>
          <p:cNvPr id="1675" name="Google Shape;1675;g3e4a57ec54d_0_1348"/>
          <p:cNvSpPr/>
          <p:nvPr/>
        </p:nvSpPr>
        <p:spPr>
          <a:xfrm>
            <a:off x="7201525" y="4492575"/>
            <a:ext cx="2256300" cy="784200"/>
          </a:xfrm>
          <a:prstGeom prst="wedgeRoundRectCallout">
            <a:avLst>
              <a:gd fmla="val 61473" name="adj1"/>
              <a:gd fmla="val 28713" name="adj2"/>
              <a:gd fmla="val 16667" name="adj3"/>
            </a:avLst>
          </a:prstGeom>
          <a:solidFill>
            <a:srgbClr val="F2F2F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500"/>
              <a:buFont typeface="Arial"/>
              <a:buNone/>
            </a:pPr>
            <a:r>
              <a:rPr b="1" i="1" lang="fr-BE" sz="1600">
                <a:solidFill>
                  <a:srgbClr val="38761D"/>
                </a:solidFill>
                <a:latin typeface="Roboto"/>
                <a:ea typeface="Roboto"/>
                <a:cs typeface="Roboto"/>
                <a:sym typeface="Roboto"/>
              </a:rPr>
              <a:t>Les revenus locatifs (non commercial) ne sont pas taxable ?</a:t>
            </a:r>
            <a:endParaRPr b="1" i="1" sz="1600" u="none" cap="none" strike="noStrike">
              <a:solidFill>
                <a:srgbClr val="38761D"/>
              </a:solidFill>
              <a:latin typeface="Roboto"/>
              <a:ea typeface="Roboto"/>
              <a:cs typeface="Roboto"/>
              <a:sym typeface="Roboto"/>
            </a:endParaRPr>
          </a:p>
        </p:txBody>
      </p:sp>
      <p:sp>
        <p:nvSpPr>
          <p:cNvPr id="1676" name="Google Shape;1676;g3e4a57ec54d_0_1348"/>
          <p:cNvSpPr txBox="1"/>
          <p:nvPr/>
        </p:nvSpPr>
        <p:spPr>
          <a:xfrm>
            <a:off x="7201526" y="5276775"/>
            <a:ext cx="2142000" cy="1424100"/>
          </a:xfrm>
          <a:prstGeom prst="rect">
            <a:avLst/>
          </a:prstGeom>
          <a:noFill/>
          <a:ln>
            <a:noFill/>
          </a:ln>
        </p:spPr>
        <p:txBody>
          <a:bodyPr anchorCtr="0" anchor="t" bIns="121900" lIns="121900" spcFirstLastPara="1" rIns="121900" wrap="square" tIns="121900">
            <a:noAutofit/>
          </a:bodyPr>
          <a:lstStyle/>
          <a:p>
            <a:pPr indent="0" lvl="0" marL="0" rtl="0" algn="just">
              <a:spcBef>
                <a:spcPts val="0"/>
              </a:spcBef>
              <a:spcAft>
                <a:spcPts val="0"/>
              </a:spcAft>
              <a:buClr>
                <a:schemeClr val="dk1"/>
              </a:buClr>
              <a:buSzPts val="1500"/>
              <a:buFont typeface="Arial"/>
              <a:buNone/>
            </a:pPr>
            <a:r>
              <a:rPr lang="fr-BE" sz="1500">
                <a:solidFill>
                  <a:srgbClr val="38761D"/>
                </a:solidFill>
                <a:latin typeface="Roboto"/>
                <a:ea typeface="Roboto"/>
                <a:cs typeface="Roboto"/>
                <a:sym typeface="Roboto"/>
              </a:rPr>
              <a:t>Oui effectivement, ils ne le sont pas.</a:t>
            </a:r>
            <a:endParaRPr sz="1500">
              <a:solidFill>
                <a:srgbClr val="38761D"/>
              </a:solidFill>
              <a:latin typeface="Roboto"/>
              <a:ea typeface="Roboto"/>
              <a:cs typeface="Roboto"/>
              <a:sym typeface="Roboto"/>
            </a:endParaRPr>
          </a:p>
          <a:p>
            <a:pPr indent="0" lvl="0" marL="0" rtl="0" algn="just">
              <a:spcBef>
                <a:spcPts val="0"/>
              </a:spcBef>
              <a:spcAft>
                <a:spcPts val="0"/>
              </a:spcAft>
              <a:buNone/>
            </a:pPr>
            <a:r>
              <a:t/>
            </a:r>
            <a:endParaRPr sz="1500">
              <a:solidFill>
                <a:schemeClr val="dk1"/>
              </a:solidFill>
              <a:latin typeface="Roboto"/>
              <a:ea typeface="Roboto"/>
              <a:cs typeface="Roboto"/>
              <a:sym typeface="Roboto"/>
            </a:endParaRPr>
          </a:p>
        </p:txBody>
      </p:sp>
      <p:pic>
        <p:nvPicPr>
          <p:cNvPr id="1677" name="Google Shape;1677;g3e4a57ec54d_0_1348"/>
          <p:cNvPicPr preferRelativeResize="0"/>
          <p:nvPr/>
        </p:nvPicPr>
        <p:blipFill rotWithShape="1">
          <a:blip r:embed="rId3">
            <a:alphaModFix/>
          </a:blip>
          <a:srcRect b="0" l="0" r="0" t="0"/>
          <a:stretch/>
        </p:blipFill>
        <p:spPr>
          <a:xfrm>
            <a:off x="9707693" y="4596535"/>
            <a:ext cx="1424071" cy="142407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g3e4a57ec54d_0_1687"/>
          <p:cNvSpPr txBox="1"/>
          <p:nvPr>
            <p:ph type="title"/>
          </p:nvPr>
        </p:nvSpPr>
        <p:spPr>
          <a:xfrm>
            <a:off x="0" y="1409149"/>
            <a:ext cx="12192000" cy="12888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2800"/>
              <a:buNone/>
            </a:pPr>
            <a:r>
              <a:rPr lang="fr-BE"/>
              <a:t>Merci et à bientôt !</a:t>
            </a:r>
            <a:endParaRPr/>
          </a:p>
        </p:txBody>
      </p:sp>
      <p:sp>
        <p:nvSpPr>
          <p:cNvPr id="1683" name="Google Shape;1683;g3e4a57ec54d_0_1687"/>
          <p:cNvSpPr txBox="1"/>
          <p:nvPr>
            <p:ph idx="1" type="body"/>
          </p:nvPr>
        </p:nvSpPr>
        <p:spPr>
          <a:xfrm>
            <a:off x="0" y="2697813"/>
            <a:ext cx="12192000" cy="775800"/>
          </a:xfrm>
          <a:prstGeom prst="rect">
            <a:avLst/>
          </a:prstGeom>
          <a:noFill/>
          <a:ln>
            <a:noFill/>
          </a:ln>
        </p:spPr>
        <p:txBody>
          <a:bodyPr anchorCtr="0" anchor="t" bIns="121900" lIns="121900" spcFirstLastPara="1" rIns="121900" wrap="square" tIns="121900">
            <a:noAutofit/>
          </a:bodyPr>
          <a:lstStyle/>
          <a:p>
            <a:pPr indent="0" lvl="0" marL="152396" rtl="0" algn="ctr">
              <a:lnSpc>
                <a:spcPct val="115000"/>
              </a:lnSpc>
              <a:spcBef>
                <a:spcPts val="0"/>
              </a:spcBef>
              <a:spcAft>
                <a:spcPts val="0"/>
              </a:spcAft>
              <a:buSzPts val="1800"/>
              <a:buNone/>
            </a:pPr>
            <a:r>
              <a:rPr b="1" lang="fr-BE"/>
              <a:t>Retrouvez-nous sur</a:t>
            </a:r>
            <a:endParaRPr/>
          </a:p>
        </p:txBody>
      </p:sp>
      <p:sp>
        <p:nvSpPr>
          <p:cNvPr id="1684" name="Google Shape;1684;g3e4a57ec54d_0_1687">
            <a:hlinkClick r:id="rId3"/>
          </p:cNvPr>
          <p:cNvSpPr/>
          <p:nvPr/>
        </p:nvSpPr>
        <p:spPr>
          <a:xfrm>
            <a:off x="4162097" y="3328333"/>
            <a:ext cx="3867900" cy="540300"/>
          </a:xfrm>
          <a:prstGeom prst="roundRect">
            <a:avLst>
              <a:gd fmla="val 50000" name="adj"/>
            </a:avLst>
          </a:prstGeom>
          <a:solidFill>
            <a:schemeClr val="lt1"/>
          </a:solidFill>
          <a:ln cap="flat" cmpd="sng" w="25400">
            <a:solidFill>
              <a:srgbClr val="0025B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67" u="none" cap="none" strike="noStrike">
              <a:solidFill>
                <a:srgbClr val="FFFFFF"/>
              </a:solidFill>
              <a:latin typeface="Arial"/>
              <a:ea typeface="Arial"/>
              <a:cs typeface="Arial"/>
              <a:sym typeface="Arial"/>
            </a:endParaRPr>
          </a:p>
        </p:txBody>
      </p:sp>
      <p:sp>
        <p:nvSpPr>
          <p:cNvPr id="1685" name="Google Shape;1685;g3e4a57ec54d_0_1687"/>
          <p:cNvSpPr txBox="1"/>
          <p:nvPr/>
        </p:nvSpPr>
        <p:spPr>
          <a:xfrm>
            <a:off x="0" y="3210540"/>
            <a:ext cx="12192000" cy="775800"/>
          </a:xfrm>
          <a:prstGeom prst="rect">
            <a:avLst/>
          </a:prstGeom>
          <a:noFill/>
          <a:ln>
            <a:noFill/>
          </a:ln>
        </p:spPr>
        <p:txBody>
          <a:bodyPr anchorCtr="0" anchor="ctr" bIns="121900" lIns="121900" spcFirstLastPara="1" rIns="121900" wrap="square" tIns="121900">
            <a:noAutofit/>
          </a:bodyPr>
          <a:lstStyle/>
          <a:p>
            <a:pPr indent="0" lvl="0" marL="152396" marR="0" rtl="0" algn="ctr">
              <a:lnSpc>
                <a:spcPct val="115000"/>
              </a:lnSpc>
              <a:spcBef>
                <a:spcPts val="0"/>
              </a:spcBef>
              <a:spcAft>
                <a:spcPts val="0"/>
              </a:spcAft>
              <a:buClr>
                <a:srgbClr val="0025C4"/>
              </a:buClr>
              <a:buSzPts val="1800"/>
              <a:buFont typeface="Arial"/>
              <a:buNone/>
            </a:pPr>
            <a:r>
              <a:rPr b="1" i="0" lang="fr-BE" sz="2667" u="sng" cap="none" strike="noStrike">
                <a:solidFill>
                  <a:srgbClr val="0025C4"/>
                </a:solidFill>
                <a:latin typeface="Arial"/>
                <a:ea typeface="Arial"/>
                <a:cs typeface="Arial"/>
                <a:sym typeface="Arial"/>
                <a:hlinkClick r:id="rId4">
                  <a:extLst>
                    <a:ext uri="{A12FA001-AC4F-418D-AE19-62706E023703}">
                      <ahyp:hlinkClr val="tx"/>
                    </a:ext>
                  </a:extLst>
                </a:hlinkClick>
              </a:rPr>
              <a:t>wetechcare.org</a:t>
            </a:r>
            <a:endParaRPr b="1" i="0" sz="2667" u="none" cap="none" strike="noStrike">
              <a:solidFill>
                <a:srgbClr val="0025C4"/>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7"/>
          <p:cNvSpPr txBox="1"/>
          <p:nvPr/>
        </p:nvSpPr>
        <p:spPr>
          <a:xfrm>
            <a:off x="563357" y="599319"/>
            <a:ext cx="9619329" cy="70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500"/>
              <a:buFont typeface="Arial"/>
              <a:buNone/>
            </a:pPr>
            <a:r>
              <a:rPr b="0" i="0" lang="fr-BE" sz="2500" u="none" cap="none" strike="noStrike">
                <a:solidFill>
                  <a:srgbClr val="FFFFFF"/>
                </a:solidFill>
                <a:highlight>
                  <a:srgbClr val="008080"/>
                </a:highlight>
                <a:latin typeface="Arial"/>
                <a:ea typeface="Arial"/>
                <a:cs typeface="Arial"/>
                <a:sym typeface="Arial"/>
              </a:rPr>
              <a:t>CHANGEMENT DANS LA DÉCLARATION</a:t>
            </a:r>
            <a:endParaRPr/>
          </a:p>
        </p:txBody>
      </p:sp>
      <p:sp>
        <p:nvSpPr>
          <p:cNvPr id="211" name="Google Shape;211;p7"/>
          <p:cNvSpPr/>
          <p:nvPr/>
        </p:nvSpPr>
        <p:spPr>
          <a:xfrm>
            <a:off x="583248" y="1694962"/>
            <a:ext cx="9812609" cy="1013210"/>
          </a:xfrm>
          <a:prstGeom prst="rect">
            <a:avLst/>
          </a:prstGeom>
          <a:noFill/>
          <a:ln>
            <a:noFill/>
          </a:ln>
        </p:spPr>
        <p:txBody>
          <a:bodyPr anchorCtr="0" anchor="ctr" bIns="45700" lIns="91425" spcFirstLastPara="1" rIns="91425" wrap="square" tIns="90000">
            <a:noAutofit/>
          </a:bodyPr>
          <a:lstStyle/>
          <a:p>
            <a:pPr indent="0" lvl="0" marL="0" marR="0" rtl="0" algn="l">
              <a:spcBef>
                <a:spcPts val="0"/>
              </a:spcBef>
              <a:spcAft>
                <a:spcPts val="0"/>
              </a:spcAft>
              <a:buNone/>
            </a:pPr>
            <a:r>
              <a:rPr b="1" i="0" lang="fr-BE" sz="2400" u="none" cap="none" strike="noStrike">
                <a:solidFill>
                  <a:srgbClr val="FFFFFF"/>
                </a:solidFill>
                <a:highlight>
                  <a:srgbClr val="004EA2"/>
                </a:highlight>
                <a:latin typeface="Arial"/>
                <a:ea typeface="Arial"/>
                <a:cs typeface="Arial"/>
                <a:sym typeface="Arial"/>
              </a:rPr>
              <a:t>Condition de ressources pour un enfant à charge (étudiants jobistes) </a:t>
            </a:r>
            <a:endParaRPr/>
          </a:p>
        </p:txBody>
      </p:sp>
      <p:sp>
        <p:nvSpPr>
          <p:cNvPr id="212" name="Google Shape;212;p7"/>
          <p:cNvSpPr/>
          <p:nvPr/>
        </p:nvSpPr>
        <p:spPr>
          <a:xfrm>
            <a:off x="860253" y="2708172"/>
            <a:ext cx="9961520" cy="3455661"/>
          </a:xfrm>
          <a:prstGeom prst="rect">
            <a:avLst/>
          </a:prstGeom>
          <a:solidFill>
            <a:srgbClr val="02C29F">
              <a:alpha val="10196"/>
            </a:srgbClr>
          </a:solidFill>
          <a:ln>
            <a:noFill/>
          </a:ln>
        </p:spPr>
        <p:txBody>
          <a:bodyPr anchorCtr="0" anchor="ctr" bIns="45700" lIns="91425" spcFirstLastPara="1" rIns="91425" wrap="square" tIns="0">
            <a:noAutofit/>
          </a:bodyPr>
          <a:lstStyle/>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Le contingent de </a:t>
            </a:r>
            <a:r>
              <a:rPr lang="fr-BE" sz="2000">
                <a:solidFill>
                  <a:schemeClr val="accent1"/>
                </a:solidFill>
                <a:latin typeface="Arial"/>
                <a:ea typeface="Arial"/>
                <a:cs typeface="Arial"/>
                <a:sym typeface="Arial"/>
              </a:rPr>
              <a:t>travail étudiant </a:t>
            </a:r>
            <a:r>
              <a:rPr lang="fr-BE" sz="2000">
                <a:solidFill>
                  <a:srgbClr val="6E6E6E"/>
                </a:solidFill>
                <a:latin typeface="Arial"/>
                <a:ea typeface="Arial"/>
                <a:cs typeface="Arial"/>
                <a:sym typeface="Arial"/>
              </a:rPr>
              <a:t>est fixé de manière permanente à </a:t>
            </a:r>
            <a:r>
              <a:rPr b="1" lang="fr-BE" sz="2000">
                <a:solidFill>
                  <a:srgbClr val="6E6E6E"/>
                </a:solidFill>
                <a:latin typeface="Arial"/>
                <a:ea typeface="Arial"/>
                <a:cs typeface="Arial"/>
                <a:sym typeface="Arial"/>
              </a:rPr>
              <a:t>650 heures</a:t>
            </a:r>
            <a:r>
              <a:rPr lang="fr-BE" sz="2000">
                <a:solidFill>
                  <a:srgbClr val="6E6E6E"/>
                </a:solidFill>
                <a:latin typeface="Arial"/>
                <a:ea typeface="Arial"/>
                <a:cs typeface="Arial"/>
                <a:sym typeface="Arial"/>
              </a:rPr>
              <a:t>.</a:t>
            </a:r>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La </a:t>
            </a:r>
            <a:r>
              <a:rPr b="1" lang="fr-BE" sz="2000">
                <a:solidFill>
                  <a:srgbClr val="6E6E6E"/>
                </a:solidFill>
                <a:latin typeface="Arial"/>
                <a:ea typeface="Arial"/>
                <a:cs typeface="Arial"/>
                <a:sym typeface="Arial"/>
              </a:rPr>
              <a:t>première tranche </a:t>
            </a:r>
            <a:r>
              <a:rPr lang="fr-BE" sz="2000">
                <a:solidFill>
                  <a:srgbClr val="6E6E6E"/>
                </a:solidFill>
                <a:latin typeface="Arial"/>
                <a:ea typeface="Arial"/>
                <a:cs typeface="Arial"/>
                <a:sym typeface="Arial"/>
              </a:rPr>
              <a:t>des </a:t>
            </a:r>
            <a:r>
              <a:rPr lang="fr-BE" sz="2000">
                <a:solidFill>
                  <a:schemeClr val="accent1"/>
                </a:solidFill>
                <a:latin typeface="Arial"/>
                <a:ea typeface="Arial"/>
                <a:cs typeface="Arial"/>
                <a:sym typeface="Arial"/>
              </a:rPr>
              <a:t>revenus d'étudiant qui ne compte pas dans les ressources </a:t>
            </a:r>
            <a:r>
              <a:rPr lang="fr-BE" sz="2000">
                <a:solidFill>
                  <a:srgbClr val="6E6E6E"/>
                </a:solidFill>
                <a:latin typeface="Arial"/>
                <a:ea typeface="Arial"/>
                <a:cs typeface="Arial"/>
                <a:sym typeface="Arial"/>
              </a:rPr>
              <a:t>est doublée et passe à </a:t>
            </a:r>
            <a:r>
              <a:rPr b="1" lang="fr-BE" sz="2000">
                <a:solidFill>
                  <a:srgbClr val="6E6E6E"/>
                </a:solidFill>
                <a:latin typeface="Arial"/>
                <a:ea typeface="Arial"/>
                <a:cs typeface="Arial"/>
                <a:sym typeface="Arial"/>
              </a:rPr>
              <a:t>6.840 euros </a:t>
            </a:r>
            <a:r>
              <a:rPr lang="fr-BE" sz="2000">
                <a:solidFill>
                  <a:srgbClr val="6E6E6E"/>
                </a:solidFill>
                <a:latin typeface="Arial"/>
                <a:ea typeface="Arial"/>
                <a:cs typeface="Arial"/>
                <a:sym typeface="Arial"/>
              </a:rPr>
              <a:t>:</a:t>
            </a:r>
            <a:endParaRPr/>
          </a:p>
          <a:p>
            <a:pPr indent="-215900" lvl="0" marL="342900" marR="0" rtl="0" algn="l">
              <a:spcBef>
                <a:spcPts val="0"/>
              </a:spcBef>
              <a:spcAft>
                <a:spcPts val="0"/>
              </a:spcAft>
              <a:buClr>
                <a:srgbClr val="6E6E6E"/>
              </a:buClr>
              <a:buSzPts val="2000"/>
              <a:buFont typeface="Arial"/>
              <a:buNone/>
            </a:pPr>
            <a:r>
              <a:t/>
            </a:r>
            <a:endParaRPr b="1" sz="2000">
              <a:solidFill>
                <a:srgbClr val="6E6E6E"/>
              </a:solidFill>
              <a:latin typeface="Arial"/>
              <a:ea typeface="Arial"/>
              <a:cs typeface="Arial"/>
              <a:sym typeface="Arial"/>
            </a:endParaRPr>
          </a:p>
          <a:p>
            <a:pPr indent="0" lvl="0" marL="0" marR="0" rtl="0" algn="l">
              <a:spcBef>
                <a:spcPts val="0"/>
              </a:spcBef>
              <a:spcAft>
                <a:spcPts val="0"/>
              </a:spcAft>
              <a:buNone/>
            </a:pPr>
            <a:r>
              <a:t/>
            </a:r>
            <a:endParaRPr b="1" sz="2000">
              <a:solidFill>
                <a:srgbClr val="6E6E6E"/>
              </a:solidFill>
              <a:latin typeface="Arial"/>
              <a:ea typeface="Arial"/>
              <a:cs typeface="Arial"/>
              <a:sym typeface="Arial"/>
            </a:endParaRPr>
          </a:p>
          <a:p>
            <a:pPr indent="0" lvl="0" marL="0" marR="0" rtl="0" algn="l">
              <a:spcBef>
                <a:spcPts val="0"/>
              </a:spcBef>
              <a:spcAft>
                <a:spcPts val="0"/>
              </a:spcAft>
              <a:buNone/>
            </a:pPr>
            <a:r>
              <a:t/>
            </a:r>
            <a:endParaRPr b="1" sz="2000">
              <a:solidFill>
                <a:srgbClr val="6E6E6E"/>
              </a:solidFill>
              <a:latin typeface="Arial"/>
              <a:ea typeface="Arial"/>
              <a:cs typeface="Arial"/>
              <a:sym typeface="Arial"/>
            </a:endParaRPr>
          </a:p>
          <a:p>
            <a:pPr indent="0" lvl="0" marL="0" marR="0" rtl="0" algn="l">
              <a:spcBef>
                <a:spcPts val="0"/>
              </a:spcBef>
              <a:spcAft>
                <a:spcPts val="0"/>
              </a:spcAft>
              <a:buNone/>
            </a:pPr>
            <a:r>
              <a:t/>
            </a:r>
            <a:endParaRPr b="1" sz="2000">
              <a:solidFill>
                <a:srgbClr val="6E6E6E"/>
              </a:solidFill>
              <a:latin typeface="Arial"/>
              <a:ea typeface="Arial"/>
              <a:cs typeface="Arial"/>
              <a:sym typeface="Arial"/>
            </a:endParaRPr>
          </a:p>
          <a:p>
            <a:pPr indent="0" lvl="0" marL="0" marR="0" rtl="0" algn="l">
              <a:spcBef>
                <a:spcPts val="0"/>
              </a:spcBef>
              <a:spcAft>
                <a:spcPts val="0"/>
              </a:spcAft>
              <a:buNone/>
            </a:pPr>
            <a:r>
              <a:t/>
            </a:r>
            <a:endParaRPr sz="2000">
              <a:solidFill>
                <a:srgbClr val="6E6E6E"/>
              </a:solidFill>
              <a:latin typeface="Arial"/>
              <a:ea typeface="Arial"/>
              <a:cs typeface="Arial"/>
              <a:sym typeface="Arial"/>
            </a:endParaRPr>
          </a:p>
          <a:p>
            <a:pPr indent="-342900" lvl="0" marL="342900" marR="0" rtl="0" algn="l">
              <a:spcBef>
                <a:spcPts val="0"/>
              </a:spcBef>
              <a:spcAft>
                <a:spcPts val="0"/>
              </a:spcAft>
              <a:buClr>
                <a:srgbClr val="6E6E6E"/>
              </a:buClr>
              <a:buSzPts val="2000"/>
              <a:buFont typeface="Arial"/>
              <a:buChar char="•"/>
            </a:pPr>
            <a:r>
              <a:rPr lang="fr-BE" sz="2000">
                <a:solidFill>
                  <a:srgbClr val="6E6E6E"/>
                </a:solidFill>
                <a:latin typeface="Arial"/>
                <a:ea typeface="Arial"/>
                <a:cs typeface="Arial"/>
                <a:sym typeface="Arial"/>
              </a:rPr>
              <a:t>Concrètement, il faut d'abord défalquer 6.840 € des revenus d’étudiant, puis déduire 20 % de frais sur le solde et regarder si le résultat dépasse 12.000 €.</a:t>
            </a:r>
            <a:endParaRPr/>
          </a:p>
        </p:txBody>
      </p:sp>
      <p:graphicFrame>
        <p:nvGraphicFramePr>
          <p:cNvPr id="213" name="Google Shape;213;p7"/>
          <p:cNvGraphicFramePr/>
          <p:nvPr/>
        </p:nvGraphicFramePr>
        <p:xfrm>
          <a:off x="1089708" y="3825646"/>
          <a:ext cx="3000000" cy="3000000"/>
        </p:xfrm>
        <a:graphic>
          <a:graphicData uri="http://schemas.openxmlformats.org/drawingml/2006/table">
            <a:tbl>
              <a:tblPr bandRow="1" firstRow="1">
                <a:noFill/>
                <a:tableStyleId>{64054382-E751-4F66-B50D-F8032EE1A391}</a:tableStyleId>
              </a:tblPr>
              <a:tblGrid>
                <a:gridCol w="7084225"/>
                <a:gridCol w="2418375"/>
              </a:tblGrid>
              <a:tr h="369225">
                <a:tc gridSpan="2">
                  <a:txBody>
                    <a:bodyPr/>
                    <a:lstStyle/>
                    <a:p>
                      <a:pPr indent="0" lvl="0" marL="0" marR="0" rtl="0" algn="l">
                        <a:spcBef>
                          <a:spcPts val="0"/>
                        </a:spcBef>
                        <a:spcAft>
                          <a:spcPts val="0"/>
                        </a:spcAft>
                        <a:buNone/>
                      </a:pPr>
                      <a:r>
                        <a:rPr lang="fr-BE" sz="1800"/>
                        <a:t>Exclus des ressources (EI 2026)</a:t>
                      </a:r>
                      <a:endParaRPr/>
                    </a:p>
                  </a:txBody>
                  <a:tcPr marT="45725" marB="45725" marR="91450" marL="91450"/>
                </a:tc>
                <a:tc hMerge="1"/>
              </a:tr>
              <a:tr h="370850">
                <a:tc>
                  <a:txBody>
                    <a:bodyPr/>
                    <a:lstStyle/>
                    <a:p>
                      <a:pPr indent="-285750" lvl="0" marL="285750" marR="0" rtl="0" algn="l">
                        <a:spcBef>
                          <a:spcPts val="0"/>
                        </a:spcBef>
                        <a:spcAft>
                          <a:spcPts val="0"/>
                        </a:spcAft>
                        <a:buClr>
                          <a:srgbClr val="6E6E6E"/>
                        </a:buClr>
                        <a:buSzPts val="1500"/>
                        <a:buFont typeface="Arial"/>
                        <a:buChar char="•"/>
                      </a:pPr>
                      <a:r>
                        <a:rPr b="1" lang="fr-BE" sz="1500">
                          <a:solidFill>
                            <a:srgbClr val="6E6E6E"/>
                          </a:solidFill>
                        </a:rPr>
                        <a:t>Indemnités issues du travail associatif perçues par des étudiants</a:t>
                      </a:r>
                      <a:endParaRPr/>
                    </a:p>
                    <a:p>
                      <a:pPr indent="-285750" lvl="0" marL="285750" marR="0" rtl="0" algn="l">
                        <a:spcBef>
                          <a:spcPts val="0"/>
                        </a:spcBef>
                        <a:spcAft>
                          <a:spcPts val="0"/>
                        </a:spcAft>
                        <a:buClr>
                          <a:srgbClr val="6E6E6E"/>
                        </a:buClr>
                        <a:buSzPts val="1500"/>
                        <a:buFont typeface="Arial"/>
                        <a:buChar char="•"/>
                      </a:pPr>
                      <a:r>
                        <a:rPr b="1" lang="fr-BE" sz="1500">
                          <a:solidFill>
                            <a:srgbClr val="6E6E6E"/>
                          </a:solidFill>
                        </a:rPr>
                        <a:t>Rémunérations perçues par des élèves suivant une formation en alternance</a:t>
                      </a:r>
                      <a:endParaRPr/>
                    </a:p>
                    <a:p>
                      <a:pPr indent="-285750" lvl="0" marL="285750" marR="0" rtl="0" algn="l">
                        <a:spcBef>
                          <a:spcPts val="0"/>
                        </a:spcBef>
                        <a:spcAft>
                          <a:spcPts val="0"/>
                        </a:spcAft>
                        <a:buClr>
                          <a:srgbClr val="6E6E6E"/>
                        </a:buClr>
                        <a:buSzPts val="1500"/>
                        <a:buFont typeface="Arial"/>
                        <a:buChar char="•"/>
                      </a:pPr>
                      <a:r>
                        <a:rPr b="1" lang="fr-BE" sz="1500">
                          <a:solidFill>
                            <a:srgbClr val="6E6E6E"/>
                          </a:solidFill>
                        </a:rPr>
                        <a:t>Bénéfices, profits et rémunérations réalisés par des étudiants‑indépendants</a:t>
                      </a:r>
                      <a:endParaRPr b="1" sz="1500">
                        <a:solidFill>
                          <a:srgbClr val="6E6E6E"/>
                        </a:solidFill>
                      </a:endParaRPr>
                    </a:p>
                  </a:txBody>
                  <a:tcPr marT="45725" marB="45725" marR="91450" marL="91450" anchor="ctr"/>
                </a:tc>
                <a:tc>
                  <a:txBody>
                    <a:bodyPr/>
                    <a:lstStyle/>
                    <a:p>
                      <a:pPr indent="0" lvl="0" marL="0" marR="0" rtl="0" algn="ctr">
                        <a:spcBef>
                          <a:spcPts val="0"/>
                        </a:spcBef>
                        <a:spcAft>
                          <a:spcPts val="0"/>
                        </a:spcAft>
                        <a:buClr>
                          <a:srgbClr val="6E6E6E"/>
                        </a:buClr>
                        <a:buSzPts val="1500"/>
                        <a:buFont typeface="Arial"/>
                        <a:buNone/>
                      </a:pPr>
                      <a:r>
                        <a:rPr b="1" lang="fr-BE" sz="1500">
                          <a:solidFill>
                            <a:srgbClr val="6E6E6E"/>
                          </a:solidFill>
                        </a:rPr>
                        <a:t>6.840 </a:t>
                      </a:r>
                      <a:r>
                        <a:rPr b="1" lang="fr-BE" sz="1600">
                          <a:solidFill>
                            <a:srgbClr val="6E6E6E"/>
                          </a:solidFill>
                          <a:latin typeface="Arial"/>
                          <a:ea typeface="Arial"/>
                          <a:cs typeface="Arial"/>
                          <a:sym typeface="Arial"/>
                        </a:rPr>
                        <a:t>€</a:t>
                      </a:r>
                      <a:endParaRPr b="1" sz="1500">
                        <a:solidFill>
                          <a:srgbClr val="6E6E6E"/>
                        </a:solidFill>
                      </a:endParaRPr>
                    </a:p>
                  </a:txBody>
                  <a:tcPr marT="45725" marB="45725" marR="91450" marL="91450" anchor="ctr"/>
                </a:tc>
              </a:tr>
            </a:tbl>
          </a:graphicData>
        </a:graphic>
      </p:graphicFrame>
      <p:sp>
        <p:nvSpPr>
          <p:cNvPr id="214" name="Google Shape;214;p7"/>
          <p:cNvSpPr/>
          <p:nvPr/>
        </p:nvSpPr>
        <p:spPr>
          <a:xfrm>
            <a:off x="627363" y="1128052"/>
            <a:ext cx="8701694" cy="501965"/>
          </a:xfrm>
          <a:prstGeom prst="roundRect">
            <a:avLst>
              <a:gd fmla="val 16667" name="adj"/>
            </a:avLst>
          </a:prstGeom>
          <a:solidFill>
            <a:srgbClr val="00AAA5"/>
          </a:solid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539750" marR="0" rtl="0" algn="l">
              <a:spcBef>
                <a:spcPts val="0"/>
              </a:spcBef>
              <a:spcAft>
                <a:spcPts val="0"/>
              </a:spcAft>
              <a:buNone/>
            </a:pPr>
            <a:r>
              <a:rPr lang="fr-BE" sz="2200">
                <a:solidFill>
                  <a:schemeClr val="lt1"/>
                </a:solidFill>
                <a:latin typeface="Arial"/>
                <a:ea typeface="Arial"/>
                <a:cs typeface="Arial"/>
                <a:sym typeface="Arial"/>
              </a:rPr>
              <a:t>CADRE II - Renseignements d'ordre personnel et charges de famille </a:t>
            </a:r>
            <a:endParaRPr/>
          </a:p>
        </p:txBody>
      </p:sp>
      <p:pic>
        <p:nvPicPr>
          <p:cNvPr descr="Geslacht silhouet" id="215" name="Google Shape;215;p7"/>
          <p:cNvPicPr preferRelativeResize="0"/>
          <p:nvPr/>
        </p:nvPicPr>
        <p:blipFill rotWithShape="1">
          <a:blip r:embed="rId3">
            <a:alphaModFix/>
          </a:blip>
          <a:srcRect b="0" l="0" r="0" t="0"/>
          <a:stretch/>
        </p:blipFill>
        <p:spPr>
          <a:xfrm>
            <a:off x="696482" y="1162938"/>
            <a:ext cx="430140" cy="4087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2025-05-09T13:11:00Z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0x01010084D91F8AA2FCCC47AEF4587416A89CA4</vt:lpwstr>
  </property>
  <property fmtid="{D5CDD505-2E9C-101B-9397-08002B2CF9AE}" pid="3" name="Order">
    <vt:r8>5790300.0</vt:r8>
  </property>
  <property fmtid="{D5CDD505-2E9C-101B-9397-08002B2CF9AE}" pid="4" name="_ExtendedDescription">
    <vt:lpwstr/>
  </property>
  <property fmtid="{D5CDD505-2E9C-101B-9397-08002B2CF9AE}" pid="5" name="MediaServiceImageTags">
    <vt:lpwstr/>
  </property>
</Properties>
</file>